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5"/>
  </p:sldMasterIdLst>
  <p:notesMasterIdLst>
    <p:notesMasterId r:id="rId45"/>
  </p:notesMasterIdLst>
  <p:handoutMasterIdLst>
    <p:handoutMasterId r:id="rId46"/>
  </p:handoutMasterIdLst>
  <p:sldIdLst>
    <p:sldId id="1109" r:id="rId6"/>
    <p:sldId id="1225" r:id="rId7"/>
    <p:sldId id="889" r:id="rId8"/>
    <p:sldId id="1150" r:id="rId9"/>
    <p:sldId id="1226" r:id="rId10"/>
    <p:sldId id="1158" r:id="rId11"/>
    <p:sldId id="994" r:id="rId12"/>
    <p:sldId id="1153" r:id="rId13"/>
    <p:sldId id="1089" r:id="rId14"/>
    <p:sldId id="1064" r:id="rId15"/>
    <p:sldId id="1000" r:id="rId16"/>
    <p:sldId id="1156" r:id="rId17"/>
    <p:sldId id="1001" r:id="rId18"/>
    <p:sldId id="1081" r:id="rId19"/>
    <p:sldId id="1227" r:id="rId20"/>
    <p:sldId id="1159" r:id="rId21"/>
    <p:sldId id="1072" r:id="rId22"/>
    <p:sldId id="1137" r:id="rId23"/>
    <p:sldId id="1138" r:id="rId24"/>
    <p:sldId id="1228" r:id="rId25"/>
    <p:sldId id="1139" r:id="rId26"/>
    <p:sldId id="1140" r:id="rId27"/>
    <p:sldId id="984" r:id="rId28"/>
    <p:sldId id="1023" r:id="rId29"/>
    <p:sldId id="1024" r:id="rId30"/>
    <p:sldId id="1141" r:id="rId31"/>
    <p:sldId id="1142" r:id="rId32"/>
    <p:sldId id="1229" r:id="rId33"/>
    <p:sldId id="1162" r:id="rId34"/>
    <p:sldId id="1230" r:id="rId35"/>
    <p:sldId id="1160" r:id="rId36"/>
    <p:sldId id="1145" r:id="rId37"/>
    <p:sldId id="1231" r:id="rId38"/>
    <p:sldId id="1232" r:id="rId39"/>
    <p:sldId id="1146" r:id="rId40"/>
    <p:sldId id="1233" r:id="rId41"/>
    <p:sldId id="1234" r:id="rId42"/>
    <p:sldId id="1147" r:id="rId43"/>
    <p:sldId id="1161" r:id="rId4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51AF220-9F9E-4FF6-8FE0-AB6BD3FBC3B8}">
          <p14:sldIdLst>
            <p14:sldId id="1109"/>
            <p14:sldId id="1225"/>
            <p14:sldId id="889"/>
            <p14:sldId id="1150"/>
            <p14:sldId id="1226"/>
            <p14:sldId id="1158"/>
            <p14:sldId id="994"/>
            <p14:sldId id="1153"/>
            <p14:sldId id="1089"/>
            <p14:sldId id="1064"/>
            <p14:sldId id="1000"/>
            <p14:sldId id="1156"/>
            <p14:sldId id="1001"/>
            <p14:sldId id="1081"/>
            <p14:sldId id="1227"/>
            <p14:sldId id="1159"/>
            <p14:sldId id="1072"/>
            <p14:sldId id="1137"/>
            <p14:sldId id="1138"/>
            <p14:sldId id="1228"/>
            <p14:sldId id="1139"/>
            <p14:sldId id="1140"/>
            <p14:sldId id="984"/>
            <p14:sldId id="1023"/>
            <p14:sldId id="1024"/>
            <p14:sldId id="1141"/>
            <p14:sldId id="1142"/>
            <p14:sldId id="1229"/>
            <p14:sldId id="1162"/>
            <p14:sldId id="1230"/>
            <p14:sldId id="1160"/>
            <p14:sldId id="1145"/>
            <p14:sldId id="1231"/>
            <p14:sldId id="1232"/>
            <p14:sldId id="1146"/>
            <p14:sldId id="1233"/>
            <p14:sldId id="1234"/>
            <p14:sldId id="1147"/>
            <p14:sldId id="11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haubanjar, Sanita (IWMI-Nepal)" initials="DS(" lastIdx="1" clrIdx="0"/>
  <p:cmAuthor id="2" name="sabin dangol" initials="sd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443B"/>
    <a:srgbClr val="0000FF"/>
    <a:srgbClr val="CC99FF"/>
    <a:srgbClr val="FF3300"/>
    <a:srgbClr val="CC00CC"/>
    <a:srgbClr val="CCCCFF"/>
    <a:srgbClr val="CC00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6" autoAdjust="0"/>
    <p:restoredTop sz="89053" autoAdjust="0"/>
  </p:normalViewPr>
  <p:slideViewPr>
    <p:cSldViewPr snapToGrid="0">
      <p:cViewPr varScale="1">
        <p:scale>
          <a:sx n="58" d="100"/>
          <a:sy n="58" d="100"/>
        </p:scale>
        <p:origin x="107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6" d="100"/>
        <a:sy n="116" d="100"/>
      </p:scale>
      <p:origin x="0" y="-16168"/>
    </p:cViewPr>
  </p:sorterViewPr>
  <p:notesViewPr>
    <p:cSldViewPr snapToGrid="0">
      <p:cViewPr varScale="1">
        <p:scale>
          <a:sx n="59" d="100"/>
          <a:sy n="59" d="100"/>
        </p:scale>
        <p:origin x="-3216" y="-72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6F0ADC-D12E-4A9E-B4CA-ABD1D4002E7A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091AA35-8D6C-4D7B-93B9-42178A886F7E}">
      <dgm:prSet custT="1"/>
      <dgm:spPr>
        <a:solidFill>
          <a:schemeClr val="accent2"/>
        </a:solidFill>
      </dgm:spPr>
      <dgm:t>
        <a:bodyPr/>
        <a:lstStyle/>
        <a:p>
          <a:pPr algn="l"/>
          <a:r>
            <a:rPr lang="en-US" sz="2400" b="1" dirty="0">
              <a:latin typeface="+mn-lt"/>
            </a:rPr>
            <a:t>National priorities</a:t>
          </a:r>
          <a:r>
            <a:rPr lang="en-US" sz="2400" dirty="0">
              <a:latin typeface="+mn-lt"/>
            </a:rPr>
            <a:t>: </a:t>
          </a:r>
        </a:p>
        <a:p>
          <a:pPr algn="l"/>
          <a:r>
            <a:rPr lang="en-US" sz="2400" dirty="0">
              <a:latin typeface="+mn-lt"/>
            </a:rPr>
            <a:t>Aligning WEFE Nexus solutions with national development goals ensures their relevance and contribution to the country's broader priorities.</a:t>
          </a:r>
        </a:p>
      </dgm:t>
    </dgm:pt>
    <dgm:pt modelId="{941B27B4-AF56-4B55-8113-AFDEF510E453}" type="parTrans" cxnId="{1B019878-4AAA-4740-B5ED-FF39DA621020}">
      <dgm:prSet/>
      <dgm:spPr/>
      <dgm:t>
        <a:bodyPr/>
        <a:lstStyle/>
        <a:p>
          <a:endParaRPr lang="en-US" sz="2400">
            <a:latin typeface="Tw Cen MT" panose="020B0602020104020603" pitchFamily="34" charset="0"/>
          </a:endParaRPr>
        </a:p>
      </dgm:t>
    </dgm:pt>
    <dgm:pt modelId="{E57F0A33-FBB5-4DBC-9FF3-E2052CA98864}" type="sibTrans" cxnId="{1B019878-4AAA-4740-B5ED-FF39DA621020}">
      <dgm:prSet custT="1"/>
      <dgm:spPr>
        <a:solidFill>
          <a:schemeClr val="accent2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endParaRPr lang="en-US" sz="2400">
            <a:latin typeface="Tw Cen MT" panose="020B0602020104020603" pitchFamily="34" charset="0"/>
          </a:endParaRPr>
        </a:p>
      </dgm:t>
    </dgm:pt>
    <dgm:pt modelId="{9A9B41A6-7535-4DFC-A5EF-235113A9618C}">
      <dgm:prSet custT="1"/>
      <dgm:spPr>
        <a:solidFill>
          <a:schemeClr val="accent3"/>
        </a:solidFill>
      </dgm:spPr>
      <dgm:t>
        <a:bodyPr/>
        <a:lstStyle/>
        <a:p>
          <a:pPr algn="l"/>
          <a:r>
            <a:rPr lang="en-US" sz="2400" b="1" dirty="0">
              <a:latin typeface="+mn-lt"/>
            </a:rPr>
            <a:t>SDG alignment</a:t>
          </a:r>
          <a:r>
            <a:rPr lang="en-US" sz="2400" dirty="0">
              <a:latin typeface="+mn-lt"/>
            </a:rPr>
            <a:t>: </a:t>
          </a:r>
        </a:p>
        <a:p>
          <a:pPr algn="l"/>
          <a:r>
            <a:rPr lang="en-US" sz="2400" dirty="0">
              <a:latin typeface="+mn-lt"/>
            </a:rPr>
            <a:t>WEFE Nexus solutions can directly contribute to achieving various SDGs, including those related to poverty eradication, clean water, renewable energy, and sustainable agriculture.</a:t>
          </a:r>
        </a:p>
      </dgm:t>
    </dgm:pt>
    <dgm:pt modelId="{AAD6259F-BE65-4CE1-97CF-E991BB51B578}" type="parTrans" cxnId="{E865D44C-5D43-4AA1-A262-805C3F7AE09D}">
      <dgm:prSet/>
      <dgm:spPr/>
      <dgm:t>
        <a:bodyPr/>
        <a:lstStyle/>
        <a:p>
          <a:endParaRPr lang="en-US" sz="2400">
            <a:latin typeface="Tw Cen MT" panose="020B0602020104020603" pitchFamily="34" charset="0"/>
          </a:endParaRPr>
        </a:p>
      </dgm:t>
    </dgm:pt>
    <dgm:pt modelId="{40813735-44A1-43BA-8C4E-BF411A53013A}" type="sibTrans" cxnId="{E865D44C-5D43-4AA1-A262-805C3F7AE09D}">
      <dgm:prSet custT="1"/>
      <dgm:spPr>
        <a:solidFill>
          <a:schemeClr val="accent3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endParaRPr lang="en-US" sz="2400">
            <a:latin typeface="Tw Cen MT" panose="020B0602020104020603" pitchFamily="34" charset="0"/>
          </a:endParaRPr>
        </a:p>
      </dgm:t>
    </dgm:pt>
    <dgm:pt modelId="{B3AF6581-260C-4969-AB4A-0CF33F8B902D}">
      <dgm:prSet custT="1"/>
      <dgm:spPr>
        <a:solidFill>
          <a:schemeClr val="accent1"/>
        </a:solidFill>
      </dgm:spPr>
      <dgm:t>
        <a:bodyPr/>
        <a:lstStyle/>
        <a:p>
          <a:pPr algn="l"/>
          <a:r>
            <a:rPr lang="en-US" sz="2400" b="1" dirty="0">
              <a:latin typeface="+mn-lt"/>
            </a:rPr>
            <a:t>Co-benefits</a:t>
          </a:r>
          <a:r>
            <a:rPr lang="en-US" sz="2400" dirty="0">
              <a:latin typeface="+mn-lt"/>
            </a:rPr>
            <a:t>: </a:t>
          </a:r>
        </a:p>
        <a:p>
          <a:pPr algn="l"/>
          <a:r>
            <a:rPr lang="en-US" sz="2400" dirty="0">
              <a:latin typeface="+mn-lt"/>
            </a:rPr>
            <a:t>Implementing Nexus solutions often results in co-benefits, where actions to improve water, energy, and food security also enhance ecosystem health and social well-being.</a:t>
          </a:r>
        </a:p>
      </dgm:t>
    </dgm:pt>
    <dgm:pt modelId="{71C34737-C508-4811-8578-4AEA99E71263}" type="parTrans" cxnId="{D01E44A1-1478-4BD7-9D5F-AD0687EFFC85}">
      <dgm:prSet/>
      <dgm:spPr/>
      <dgm:t>
        <a:bodyPr/>
        <a:lstStyle/>
        <a:p>
          <a:endParaRPr lang="en-US" sz="2400">
            <a:latin typeface="Tw Cen MT" panose="020B0602020104020603" pitchFamily="34" charset="0"/>
          </a:endParaRPr>
        </a:p>
      </dgm:t>
    </dgm:pt>
    <dgm:pt modelId="{EF82BA56-3A84-405B-9221-2CDE5360F047}" type="sibTrans" cxnId="{D01E44A1-1478-4BD7-9D5F-AD0687EFFC85}">
      <dgm:prSet/>
      <dgm:spPr/>
      <dgm:t>
        <a:bodyPr/>
        <a:lstStyle/>
        <a:p>
          <a:endParaRPr lang="en-US" sz="2400">
            <a:latin typeface="Tw Cen MT" panose="020B0602020104020603" pitchFamily="34" charset="0"/>
          </a:endParaRPr>
        </a:p>
      </dgm:t>
    </dgm:pt>
    <dgm:pt modelId="{C313763C-974C-4087-AD1A-2D75880723CA}" type="pres">
      <dgm:prSet presAssocID="{606F0ADC-D12E-4A9E-B4CA-ABD1D4002E7A}" presName="outerComposite" presStyleCnt="0">
        <dgm:presLayoutVars>
          <dgm:chMax val="5"/>
          <dgm:dir/>
          <dgm:resizeHandles val="exact"/>
        </dgm:presLayoutVars>
      </dgm:prSet>
      <dgm:spPr/>
    </dgm:pt>
    <dgm:pt modelId="{DA7030FE-19F5-4052-946E-04EE4B23E6C2}" type="pres">
      <dgm:prSet presAssocID="{606F0ADC-D12E-4A9E-B4CA-ABD1D4002E7A}" presName="dummyMaxCanvas" presStyleCnt="0">
        <dgm:presLayoutVars/>
      </dgm:prSet>
      <dgm:spPr/>
    </dgm:pt>
    <dgm:pt modelId="{53C0819F-1DD9-41DB-92CA-7A7A4FF24FA9}" type="pres">
      <dgm:prSet presAssocID="{606F0ADC-D12E-4A9E-B4CA-ABD1D4002E7A}" presName="ThreeNodes_1" presStyleLbl="node1" presStyleIdx="0" presStyleCnt="3" custScaleY="111111">
        <dgm:presLayoutVars>
          <dgm:bulletEnabled val="1"/>
        </dgm:presLayoutVars>
      </dgm:prSet>
      <dgm:spPr/>
    </dgm:pt>
    <dgm:pt modelId="{68D29BE9-2402-4D5F-80CF-66E490ABEEB5}" type="pres">
      <dgm:prSet presAssocID="{606F0ADC-D12E-4A9E-B4CA-ABD1D4002E7A}" presName="ThreeNodes_2" presStyleLbl="node1" presStyleIdx="1" presStyleCnt="3" custScaleX="100555" custScaleY="111111">
        <dgm:presLayoutVars>
          <dgm:bulletEnabled val="1"/>
        </dgm:presLayoutVars>
      </dgm:prSet>
      <dgm:spPr/>
    </dgm:pt>
    <dgm:pt modelId="{F23B4A9D-D430-471E-857B-245EBD306DA8}" type="pres">
      <dgm:prSet presAssocID="{606F0ADC-D12E-4A9E-B4CA-ABD1D4002E7A}" presName="ThreeNodes_3" presStyleLbl="node1" presStyleIdx="2" presStyleCnt="3" custScaleY="111111">
        <dgm:presLayoutVars>
          <dgm:bulletEnabled val="1"/>
        </dgm:presLayoutVars>
      </dgm:prSet>
      <dgm:spPr/>
    </dgm:pt>
    <dgm:pt modelId="{B0C57A21-C638-4C8B-85B8-61857254E0C2}" type="pres">
      <dgm:prSet presAssocID="{606F0ADC-D12E-4A9E-B4CA-ABD1D4002E7A}" presName="ThreeConn_1-2" presStyleLbl="fgAccFollowNode1" presStyleIdx="0" presStyleCnt="2">
        <dgm:presLayoutVars>
          <dgm:bulletEnabled val="1"/>
        </dgm:presLayoutVars>
      </dgm:prSet>
      <dgm:spPr/>
    </dgm:pt>
    <dgm:pt modelId="{B34DB1A6-2456-4C31-A233-52256B8EDB2D}" type="pres">
      <dgm:prSet presAssocID="{606F0ADC-D12E-4A9E-B4CA-ABD1D4002E7A}" presName="ThreeConn_2-3" presStyleLbl="fgAccFollowNode1" presStyleIdx="1" presStyleCnt="2">
        <dgm:presLayoutVars>
          <dgm:bulletEnabled val="1"/>
        </dgm:presLayoutVars>
      </dgm:prSet>
      <dgm:spPr/>
    </dgm:pt>
    <dgm:pt modelId="{3E69A8C1-F6D8-4593-AF89-9496079984FB}" type="pres">
      <dgm:prSet presAssocID="{606F0ADC-D12E-4A9E-B4CA-ABD1D4002E7A}" presName="ThreeNodes_1_text" presStyleLbl="node1" presStyleIdx="2" presStyleCnt="3">
        <dgm:presLayoutVars>
          <dgm:bulletEnabled val="1"/>
        </dgm:presLayoutVars>
      </dgm:prSet>
      <dgm:spPr/>
    </dgm:pt>
    <dgm:pt modelId="{AEFAE93D-8764-4E42-8DAA-0C4A8BE7C994}" type="pres">
      <dgm:prSet presAssocID="{606F0ADC-D12E-4A9E-B4CA-ABD1D4002E7A}" presName="ThreeNodes_2_text" presStyleLbl="node1" presStyleIdx="2" presStyleCnt="3">
        <dgm:presLayoutVars>
          <dgm:bulletEnabled val="1"/>
        </dgm:presLayoutVars>
      </dgm:prSet>
      <dgm:spPr/>
    </dgm:pt>
    <dgm:pt modelId="{6A047A5C-80B0-454A-8B71-864C498077EA}" type="pres">
      <dgm:prSet presAssocID="{606F0ADC-D12E-4A9E-B4CA-ABD1D4002E7A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5B43B70C-59DA-4523-BFA4-90FAF088278A}" type="presOf" srcId="{9A9B41A6-7535-4DFC-A5EF-235113A9618C}" destId="{AEFAE93D-8764-4E42-8DAA-0C4A8BE7C994}" srcOrd="1" destOrd="0" presId="urn:microsoft.com/office/officeart/2005/8/layout/vProcess5"/>
    <dgm:cxn modelId="{E865D44C-5D43-4AA1-A262-805C3F7AE09D}" srcId="{606F0ADC-D12E-4A9E-B4CA-ABD1D4002E7A}" destId="{9A9B41A6-7535-4DFC-A5EF-235113A9618C}" srcOrd="1" destOrd="0" parTransId="{AAD6259F-BE65-4CE1-97CF-E991BB51B578}" sibTransId="{40813735-44A1-43BA-8C4E-BF411A53013A}"/>
    <dgm:cxn modelId="{BFA26253-A7B6-434A-BE99-0B911579C504}" type="presOf" srcId="{9091AA35-8D6C-4D7B-93B9-42178A886F7E}" destId="{53C0819F-1DD9-41DB-92CA-7A7A4FF24FA9}" srcOrd="0" destOrd="0" presId="urn:microsoft.com/office/officeart/2005/8/layout/vProcess5"/>
    <dgm:cxn modelId="{F63AAC73-9768-4CC4-A069-9A2FE42C580F}" type="presOf" srcId="{606F0ADC-D12E-4A9E-B4CA-ABD1D4002E7A}" destId="{C313763C-974C-4087-AD1A-2D75880723CA}" srcOrd="0" destOrd="0" presId="urn:microsoft.com/office/officeart/2005/8/layout/vProcess5"/>
    <dgm:cxn modelId="{1B019878-4AAA-4740-B5ED-FF39DA621020}" srcId="{606F0ADC-D12E-4A9E-B4CA-ABD1D4002E7A}" destId="{9091AA35-8D6C-4D7B-93B9-42178A886F7E}" srcOrd="0" destOrd="0" parTransId="{941B27B4-AF56-4B55-8113-AFDEF510E453}" sibTransId="{E57F0A33-FBB5-4DBC-9FF3-E2052CA98864}"/>
    <dgm:cxn modelId="{0682B596-F848-4AA6-8246-A44DF56094EE}" type="presOf" srcId="{B3AF6581-260C-4969-AB4A-0CF33F8B902D}" destId="{F23B4A9D-D430-471E-857B-245EBD306DA8}" srcOrd="0" destOrd="0" presId="urn:microsoft.com/office/officeart/2005/8/layout/vProcess5"/>
    <dgm:cxn modelId="{B125239A-D4C3-47A1-BAB0-9FB44CD90A48}" type="presOf" srcId="{40813735-44A1-43BA-8C4E-BF411A53013A}" destId="{B34DB1A6-2456-4C31-A233-52256B8EDB2D}" srcOrd="0" destOrd="0" presId="urn:microsoft.com/office/officeart/2005/8/layout/vProcess5"/>
    <dgm:cxn modelId="{712DEBA0-3534-40A5-8DBF-6EFA3CA3706E}" type="presOf" srcId="{9091AA35-8D6C-4D7B-93B9-42178A886F7E}" destId="{3E69A8C1-F6D8-4593-AF89-9496079984FB}" srcOrd="1" destOrd="0" presId="urn:microsoft.com/office/officeart/2005/8/layout/vProcess5"/>
    <dgm:cxn modelId="{D01E44A1-1478-4BD7-9D5F-AD0687EFFC85}" srcId="{606F0ADC-D12E-4A9E-B4CA-ABD1D4002E7A}" destId="{B3AF6581-260C-4969-AB4A-0CF33F8B902D}" srcOrd="2" destOrd="0" parTransId="{71C34737-C508-4811-8578-4AEA99E71263}" sibTransId="{EF82BA56-3A84-405B-9221-2CDE5360F047}"/>
    <dgm:cxn modelId="{CC99A0AD-AA08-48D7-9A9C-3028212D1BE5}" type="presOf" srcId="{B3AF6581-260C-4969-AB4A-0CF33F8B902D}" destId="{6A047A5C-80B0-454A-8B71-864C498077EA}" srcOrd="1" destOrd="0" presId="urn:microsoft.com/office/officeart/2005/8/layout/vProcess5"/>
    <dgm:cxn modelId="{3E9C0FD7-DB9C-4F52-855D-74AF9CC2D54E}" type="presOf" srcId="{E57F0A33-FBB5-4DBC-9FF3-E2052CA98864}" destId="{B0C57A21-C638-4C8B-85B8-61857254E0C2}" srcOrd="0" destOrd="0" presId="urn:microsoft.com/office/officeart/2005/8/layout/vProcess5"/>
    <dgm:cxn modelId="{7FCE86E3-30CD-4DE3-A3A9-8DCE3F6FFC63}" type="presOf" srcId="{9A9B41A6-7535-4DFC-A5EF-235113A9618C}" destId="{68D29BE9-2402-4D5F-80CF-66E490ABEEB5}" srcOrd="0" destOrd="0" presId="urn:microsoft.com/office/officeart/2005/8/layout/vProcess5"/>
    <dgm:cxn modelId="{BB526F91-57D5-41AC-A28C-A9BBDCB6CF14}" type="presParOf" srcId="{C313763C-974C-4087-AD1A-2D75880723CA}" destId="{DA7030FE-19F5-4052-946E-04EE4B23E6C2}" srcOrd="0" destOrd="0" presId="urn:microsoft.com/office/officeart/2005/8/layout/vProcess5"/>
    <dgm:cxn modelId="{AD144DFC-3E34-4943-A229-628851061F60}" type="presParOf" srcId="{C313763C-974C-4087-AD1A-2D75880723CA}" destId="{53C0819F-1DD9-41DB-92CA-7A7A4FF24FA9}" srcOrd="1" destOrd="0" presId="urn:microsoft.com/office/officeart/2005/8/layout/vProcess5"/>
    <dgm:cxn modelId="{CEC179B4-7DE3-42B1-AB85-1F2CFC8DD2B0}" type="presParOf" srcId="{C313763C-974C-4087-AD1A-2D75880723CA}" destId="{68D29BE9-2402-4D5F-80CF-66E490ABEEB5}" srcOrd="2" destOrd="0" presId="urn:microsoft.com/office/officeart/2005/8/layout/vProcess5"/>
    <dgm:cxn modelId="{41E8845D-DD7E-4951-A8D9-8194106DAC71}" type="presParOf" srcId="{C313763C-974C-4087-AD1A-2D75880723CA}" destId="{F23B4A9D-D430-471E-857B-245EBD306DA8}" srcOrd="3" destOrd="0" presId="urn:microsoft.com/office/officeart/2005/8/layout/vProcess5"/>
    <dgm:cxn modelId="{47849360-15F3-4817-8AEE-5DE9910E4B5C}" type="presParOf" srcId="{C313763C-974C-4087-AD1A-2D75880723CA}" destId="{B0C57A21-C638-4C8B-85B8-61857254E0C2}" srcOrd="4" destOrd="0" presId="urn:microsoft.com/office/officeart/2005/8/layout/vProcess5"/>
    <dgm:cxn modelId="{54C21703-AD66-4BF2-9812-14861E1CCFBB}" type="presParOf" srcId="{C313763C-974C-4087-AD1A-2D75880723CA}" destId="{B34DB1A6-2456-4C31-A233-52256B8EDB2D}" srcOrd="5" destOrd="0" presId="urn:microsoft.com/office/officeart/2005/8/layout/vProcess5"/>
    <dgm:cxn modelId="{89382688-0B39-4936-9DCA-901796CB4AA7}" type="presParOf" srcId="{C313763C-974C-4087-AD1A-2D75880723CA}" destId="{3E69A8C1-F6D8-4593-AF89-9496079984FB}" srcOrd="6" destOrd="0" presId="urn:microsoft.com/office/officeart/2005/8/layout/vProcess5"/>
    <dgm:cxn modelId="{05F2EC3D-7F22-42D7-9500-75D7915641CD}" type="presParOf" srcId="{C313763C-974C-4087-AD1A-2D75880723CA}" destId="{AEFAE93D-8764-4E42-8DAA-0C4A8BE7C994}" srcOrd="7" destOrd="0" presId="urn:microsoft.com/office/officeart/2005/8/layout/vProcess5"/>
    <dgm:cxn modelId="{F50A2427-833C-4544-8659-899032F72092}" type="presParOf" srcId="{C313763C-974C-4087-AD1A-2D75880723CA}" destId="{6A047A5C-80B0-454A-8B71-864C498077E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C0819F-1DD9-41DB-92CA-7A7A4FF24FA9}">
      <dsp:nvSpPr>
        <dsp:cNvPr id="0" name=""/>
        <dsp:cNvSpPr/>
      </dsp:nvSpPr>
      <dsp:spPr>
        <a:xfrm>
          <a:off x="0" y="-91439"/>
          <a:ext cx="9637776" cy="1828798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+mn-lt"/>
            </a:rPr>
            <a:t>National priorities</a:t>
          </a:r>
          <a:r>
            <a:rPr lang="en-US" sz="2400" kern="1200" dirty="0">
              <a:latin typeface="+mn-lt"/>
            </a:rPr>
            <a:t>: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+mn-lt"/>
            </a:rPr>
            <a:t>Aligning WEFE Nexus solutions with national development goals ensures their relevance and contribution to the country's broader priorities.</a:t>
          </a:r>
        </a:p>
      </dsp:txBody>
      <dsp:txXfrm>
        <a:off x="53564" y="-37875"/>
        <a:ext cx="7850986" cy="1721670"/>
      </dsp:txXfrm>
    </dsp:sp>
    <dsp:sp modelId="{68D29BE9-2402-4D5F-80CF-66E490ABEEB5}">
      <dsp:nvSpPr>
        <dsp:cNvPr id="0" name=""/>
        <dsp:cNvSpPr/>
      </dsp:nvSpPr>
      <dsp:spPr>
        <a:xfrm>
          <a:off x="823647" y="1828800"/>
          <a:ext cx="9691265" cy="1828798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+mn-lt"/>
            </a:rPr>
            <a:t>SDG alignment</a:t>
          </a:r>
          <a:r>
            <a:rPr lang="en-US" sz="2400" kern="1200" dirty="0">
              <a:latin typeface="+mn-lt"/>
            </a:rPr>
            <a:t>: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+mn-lt"/>
            </a:rPr>
            <a:t>WEFE Nexus solutions can directly contribute to achieving various SDGs, including those related to poverty eradication, clean water, renewable energy, and sustainable agriculture.</a:t>
          </a:r>
        </a:p>
      </dsp:txBody>
      <dsp:txXfrm>
        <a:off x="877211" y="1882364"/>
        <a:ext cx="7653240" cy="1721670"/>
      </dsp:txXfrm>
    </dsp:sp>
    <dsp:sp modelId="{F23B4A9D-D430-471E-857B-245EBD306DA8}">
      <dsp:nvSpPr>
        <dsp:cNvPr id="0" name=""/>
        <dsp:cNvSpPr/>
      </dsp:nvSpPr>
      <dsp:spPr>
        <a:xfrm>
          <a:off x="1700783" y="3749040"/>
          <a:ext cx="9637776" cy="1828798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+mn-lt"/>
            </a:rPr>
            <a:t>Co-benefits</a:t>
          </a:r>
          <a:r>
            <a:rPr lang="en-US" sz="2400" kern="1200" dirty="0">
              <a:latin typeface="+mn-lt"/>
            </a:rPr>
            <a:t>: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+mn-lt"/>
            </a:rPr>
            <a:t>Implementing Nexus solutions often results in co-benefits, where actions to improve water, energy, and food security also enhance ecosystem health and social well-being.</a:t>
          </a:r>
        </a:p>
      </dsp:txBody>
      <dsp:txXfrm>
        <a:off x="1754347" y="3802604"/>
        <a:ext cx="7610407" cy="1721670"/>
      </dsp:txXfrm>
    </dsp:sp>
    <dsp:sp modelId="{B0C57A21-C638-4C8B-85B8-61857254E0C2}">
      <dsp:nvSpPr>
        <dsp:cNvPr id="0" name=""/>
        <dsp:cNvSpPr/>
      </dsp:nvSpPr>
      <dsp:spPr>
        <a:xfrm>
          <a:off x="8567928" y="1248156"/>
          <a:ext cx="1069848" cy="106984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>
            <a:latin typeface="Tw Cen MT" panose="020B0602020104020603" pitchFamily="34" charset="0"/>
          </a:endParaRPr>
        </a:p>
      </dsp:txBody>
      <dsp:txXfrm>
        <a:off x="8808644" y="1248156"/>
        <a:ext cx="588416" cy="805061"/>
      </dsp:txXfrm>
    </dsp:sp>
    <dsp:sp modelId="{B34DB1A6-2456-4C31-A233-52256B8EDB2D}">
      <dsp:nvSpPr>
        <dsp:cNvPr id="0" name=""/>
        <dsp:cNvSpPr/>
      </dsp:nvSpPr>
      <dsp:spPr>
        <a:xfrm>
          <a:off x="9418319" y="3157423"/>
          <a:ext cx="1069848" cy="106984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>
            <a:latin typeface="Tw Cen MT" panose="020B0602020104020603" pitchFamily="34" charset="0"/>
          </a:endParaRPr>
        </a:p>
      </dsp:txBody>
      <dsp:txXfrm>
        <a:off x="9659035" y="3157423"/>
        <a:ext cx="588416" cy="8050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ADDE5-73B3-4732-80F9-588562BD2110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B1EE9E-2F2B-4440-9467-62C012B05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987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07585-922C-431A-9747-400C692D212D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B1BE3-A7CD-4583-B91C-2A5EF1089D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874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Provide the context of the course development, acknowledgements, people involved, etc.</a:t>
            </a:r>
          </a:p>
          <a:p>
            <a:r>
              <a:rPr lang="en-US"/>
              <a:t>Prof. Rajesh for Trends &amp; Prof. Vishnu for </a:t>
            </a:r>
            <a:r>
              <a:rPr lang="en-US" err="1"/>
              <a:t>WEFE</a:t>
            </a:r>
            <a:r>
              <a:rPr lang="en-US"/>
              <a:t> Nexus concept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1BE3-A7CD-4583-B91C-2A5EF1089D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0266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1BE3-A7CD-4583-B91C-2A5EF1089DB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5424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1BE3-A7CD-4583-B91C-2A5EF1089DB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7121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1BE3-A7CD-4583-B91C-2A5EF1089DB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0831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1BE3-A7CD-4583-B91C-2A5EF1089DB4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261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1BE3-A7CD-4583-B91C-2A5EF1089DB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7085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Addressing inequality can produce benefits in multiple ways.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1BE3-A7CD-4583-B91C-2A5EF1089DB4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4847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Addressing inequality can produce benefits in multiple ways.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1BE3-A7CD-4583-B91C-2A5EF1089DB4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79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1BE3-A7CD-4583-B91C-2A5EF1089D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40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Diplomacy in Transboundary Rivers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1BE3-A7CD-4583-B91C-2A5EF1089D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310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Addressing inequality can produce benefits in multiple ways.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1BE3-A7CD-4583-B91C-2A5EF1089D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12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1BE3-A7CD-4583-B91C-2A5EF1089DB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6486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Entry points could be: </a:t>
            </a:r>
            <a:r>
              <a:rPr lang="en-US" dirty="0" err="1"/>
              <a:t>i</a:t>
            </a:r>
            <a:r>
              <a:rPr lang="en-US" dirty="0"/>
              <a:t>) climate action; ii) SDGs – as all related sectors and actors are integrated in this endeavor.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1BE3-A7CD-4583-B91C-2A5EF1089DB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817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Proper functioning of these three components in close coordination/cooperation can help streamline a new approach/concept.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1BE3-A7CD-4583-B91C-2A5EF1089DB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316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Multi-sectoral dialogue is required for: </a:t>
            </a:r>
            <a:r>
              <a:rPr lang="en-US" dirty="0" err="1"/>
              <a:t>i</a:t>
            </a:r>
            <a:r>
              <a:rPr lang="en-US" dirty="0"/>
              <a:t>) knowledge integration, ii) co-designing solutions, iii) addressing trade-offs.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1BE3-A7CD-4583-B91C-2A5EF1089DB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62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1BE3-A7CD-4583-B91C-2A5EF1089DB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18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27100" y="3123740"/>
            <a:ext cx="10337800" cy="1910078"/>
          </a:xfrm>
        </p:spPr>
        <p:txBody>
          <a:bodyPr>
            <a:normAutofit/>
          </a:bodyPr>
          <a:lstStyle>
            <a:lvl1pPr algn="ctr">
              <a:defRPr sz="4000"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EFD733E-70A3-14B3-99AC-5615AEEFAA0E}"/>
              </a:ext>
            </a:extLst>
          </p:cNvPr>
          <p:cNvSpPr/>
          <p:nvPr/>
        </p:nvSpPr>
        <p:spPr>
          <a:xfrm>
            <a:off x="0" y="6547022"/>
            <a:ext cx="12192000" cy="346909"/>
          </a:xfrm>
          <a:prstGeom prst="rect">
            <a:avLst/>
          </a:prstGeom>
          <a:gradFill flip="none" rotWithShape="1">
            <a:gsLst>
              <a:gs pos="0">
                <a:srgbClr val="669E40"/>
              </a:gs>
              <a:gs pos="50000">
                <a:srgbClr val="3BA37B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B93012-F303-3DCA-D5BC-6E37308606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48618" y="1069962"/>
            <a:ext cx="8894763" cy="1717675"/>
          </a:xfrm>
        </p:spPr>
        <p:txBody>
          <a:bodyPr>
            <a:normAutofit/>
          </a:bodyPr>
          <a:lstStyle>
            <a:lvl1pPr marL="0" indent="0" algn="ctr">
              <a:buNone/>
              <a:defRPr sz="5400" b="1">
                <a:solidFill>
                  <a:schemeClr val="tx2"/>
                </a:solidFill>
                <a:latin typeface="Tw Cen MT" panose="020B0602020104020603" pitchFamily="34" charset="0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4768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247E-B5EF-4267-A48B-E9D6EC44EDB3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43B1-45B7-4CB5-80BD-E28168FD323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"/>
            <a:ext cx="12192000" cy="6237769"/>
          </a:xfrm>
          <a:prstGeom prst="rect">
            <a:avLst/>
          </a:prstGeom>
          <a:solidFill>
            <a:srgbClr val="000000">
              <a:alpha val="60000"/>
            </a:srgbClr>
          </a:solidFill>
        </p:spPr>
      </p:pic>
      <p:sp>
        <p:nvSpPr>
          <p:cNvPr id="7" name="Rectangle 6"/>
          <p:cNvSpPr/>
          <p:nvPr/>
        </p:nvSpPr>
        <p:spPr>
          <a:xfrm>
            <a:off x="0" y="6242447"/>
            <a:ext cx="12192000" cy="615553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700" kern="1200">
                <a:solidFill>
                  <a:srgbClr val="FFFFFF"/>
                </a:solidFill>
                <a:effectLst/>
                <a:latin typeface="KorinnaITCbyBT-Regular"/>
                <a:ea typeface="Times New Roman" panose="02020603050405020304" pitchFamily="18" charset="0"/>
                <a:cs typeface="Mangal" panose="02040503050203030202" pitchFamily="18" charset="0"/>
              </a:rPr>
              <a:t>IWMI is a CGIAR center focused on research for development. CGIAR is a global research partnership for a food-secure future. Its work is carried out by 15 research centers in collaboration with hundreds of partners across the globe.</a:t>
            </a:r>
            <a:endParaRPr lang="en-GB" sz="17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3CD3A6-4923-1D63-0B0A-1DBADDFCA2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"/>
            <a:ext cx="12192000" cy="6237769"/>
          </a:xfrm>
          <a:prstGeom prst="rect">
            <a:avLst/>
          </a:prstGeom>
          <a:solidFill>
            <a:srgbClr val="000000">
              <a:alpha val="60000"/>
            </a:srgbClr>
          </a:solidFill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5B76992-A80A-2C9D-3B8C-72305A0EC079}"/>
              </a:ext>
            </a:extLst>
          </p:cNvPr>
          <p:cNvSpPr/>
          <p:nvPr userDrawn="1"/>
        </p:nvSpPr>
        <p:spPr>
          <a:xfrm>
            <a:off x="0" y="6242447"/>
            <a:ext cx="12192000" cy="615553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700" kern="1200" dirty="0">
                <a:solidFill>
                  <a:srgbClr val="FFFFFF"/>
                </a:solidFill>
                <a:effectLst/>
                <a:latin typeface="KorinnaITCbyBT-Regular"/>
                <a:ea typeface="Times New Roman" panose="02020603050405020304" pitchFamily="18" charset="0"/>
                <a:cs typeface="Mangal" panose="02040503050203030202" pitchFamily="18" charset="0"/>
              </a:rPr>
              <a:t>IWMI is a CGIAR center focused on research for development. CGIAR is a global research partnership for a food-secure future. Its work is carried out by 15 research centers in collaboration with hundreds of partners across the globe.</a:t>
            </a:r>
            <a:endParaRPr lang="en-GB" sz="17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711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247E-B5EF-4267-A48B-E9D6EC44EDB3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43B1-45B7-4CB5-80BD-E28168FD3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672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247E-B5EF-4267-A48B-E9D6EC44EDB3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43B1-45B7-4CB5-80BD-E28168FD3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986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247E-B5EF-4267-A48B-E9D6EC44EDB3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43B1-45B7-4CB5-80BD-E28168FD3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275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247E-B5EF-4267-A48B-E9D6EC44EDB3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43B1-45B7-4CB5-80BD-E28168FD3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64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21921"/>
            <a:ext cx="10515600" cy="764631"/>
          </a:xfrm>
        </p:spPr>
        <p:txBody>
          <a:bodyPr>
            <a:normAutofit/>
          </a:bodyPr>
          <a:lstStyle>
            <a:lvl1pPr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0" y="1021488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350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583E52E-2FE0-279E-C890-2476444B108A}"/>
              </a:ext>
            </a:extLst>
          </p:cNvPr>
          <p:cNvSpPr/>
          <p:nvPr/>
        </p:nvSpPr>
        <p:spPr>
          <a:xfrm>
            <a:off x="0" y="6547022"/>
            <a:ext cx="12192000" cy="34690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50000">
                <a:schemeClr val="accent2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1223" y="121921"/>
            <a:ext cx="11112137" cy="513805"/>
          </a:xfrm>
        </p:spPr>
        <p:txBody>
          <a:bodyPr>
            <a:noAutofit/>
          </a:bodyPr>
          <a:lstStyle>
            <a:lvl1pPr>
              <a:defRPr sz="3200" b="1">
                <a:solidFill>
                  <a:srgbClr val="2F5597"/>
                </a:solidFill>
                <a:latin typeface="Tw Cen MT" panose="020B0602020104020603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1223" y="895159"/>
            <a:ext cx="11083835" cy="539243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2400">
                <a:latin typeface="+mn-lt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3pPr>
            <a:lvl4pPr marL="1600200" indent="-2286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latin typeface="+mn-lt"/>
              </a:defRPr>
            </a:lvl4pPr>
          </a:lstStyle>
          <a:p>
            <a:pPr lvl="0"/>
            <a:r>
              <a:rPr lang="en-US" dirty="0"/>
              <a:t>24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43504" y="6560770"/>
            <a:ext cx="10508346" cy="3331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en-GB" sz="1600" i="1" dirty="0">
                <a:solidFill>
                  <a:schemeClr val="bg1"/>
                </a:solidFill>
                <a:latin typeface="+mn-lt"/>
              </a:rPr>
              <a:t>WEFE Nexus Capacity Building | Part of an Academic Course</a:t>
            </a:r>
          </a:p>
        </p:txBody>
      </p:sp>
      <p:sp>
        <p:nvSpPr>
          <p:cNvPr id="10" name="Slide Number Placeholder 3"/>
          <p:cNvSpPr txBox="1">
            <a:spLocks noChangeAspect="1"/>
          </p:cNvSpPr>
          <p:nvPr/>
        </p:nvSpPr>
        <p:spPr>
          <a:xfrm>
            <a:off x="11343141" y="6597714"/>
            <a:ext cx="552001" cy="26161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5E448B4-EF6A-4CF8-A36B-4A0E049360AC}" type="slidenum">
              <a:rPr lang="en-US" altLang="ja-JP" sz="1700" b="0" smtClean="0">
                <a:solidFill>
                  <a:schemeClr val="bg1"/>
                </a:solidFill>
                <a:latin typeface="+mn-lt"/>
              </a:rPr>
              <a:pPr>
                <a:defRPr/>
              </a:pPr>
              <a:t>‹#›</a:t>
            </a:fld>
            <a:endParaRPr lang="en-US" altLang="ja-JP" sz="1700" b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5986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48510"/>
            <a:ext cx="10515600" cy="1163781"/>
          </a:xfrm>
        </p:spPr>
        <p:txBody>
          <a:bodyPr anchor="b"/>
          <a:lstStyle>
            <a:lvl1pPr>
              <a:defRPr sz="6000" b="1">
                <a:solidFill>
                  <a:srgbClr val="2F5597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352800"/>
            <a:ext cx="10515600" cy="27368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998D12-A3A4-7DC3-FCC1-A04F91976315}"/>
              </a:ext>
            </a:extLst>
          </p:cNvPr>
          <p:cNvSpPr/>
          <p:nvPr/>
        </p:nvSpPr>
        <p:spPr>
          <a:xfrm>
            <a:off x="0" y="0"/>
            <a:ext cx="12192000" cy="84050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50000">
                <a:schemeClr val="accent2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E4DCC0A-8C38-30C7-944A-64CD80F964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1850" y="2614613"/>
            <a:ext cx="10515600" cy="561975"/>
          </a:xfrm>
        </p:spPr>
        <p:txBody>
          <a:bodyPr/>
          <a:lstStyle>
            <a:lvl1pPr marL="0" indent="0">
              <a:buNone/>
              <a:defRPr>
                <a:solidFill>
                  <a:schemeClr val="accent3"/>
                </a:solidFill>
                <a:latin typeface="Tw Cen MT" panose="020B0602020104020603" pitchFamily="34" charset="0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850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2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7960249-4CFD-D20C-C497-D328E18E7ED4}"/>
              </a:ext>
            </a:extLst>
          </p:cNvPr>
          <p:cNvSpPr/>
          <p:nvPr/>
        </p:nvSpPr>
        <p:spPr>
          <a:xfrm>
            <a:off x="0" y="6547022"/>
            <a:ext cx="12192000" cy="34690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50000">
                <a:schemeClr val="accent2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993CF6-6269-E96A-F603-A0FEEB97031B}"/>
              </a:ext>
            </a:extLst>
          </p:cNvPr>
          <p:cNvSpPr/>
          <p:nvPr/>
        </p:nvSpPr>
        <p:spPr>
          <a:xfrm>
            <a:off x="843504" y="6560770"/>
            <a:ext cx="10508346" cy="3331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800"/>
              </a:spcAft>
            </a:pPr>
            <a:r>
              <a:rPr lang="en-GB" sz="1600" i="1" dirty="0">
                <a:solidFill>
                  <a:schemeClr val="bg1"/>
                </a:solidFill>
                <a:latin typeface="+mn-lt"/>
              </a:rPr>
              <a:t>WEFE Nexus Capacity Building | Part of an Academic Course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7E82AA7-C93D-03C9-FE27-0ABE9D2A06BC}"/>
              </a:ext>
            </a:extLst>
          </p:cNvPr>
          <p:cNvSpPr txBox="1">
            <a:spLocks noChangeAspect="1"/>
          </p:cNvSpPr>
          <p:nvPr/>
        </p:nvSpPr>
        <p:spPr>
          <a:xfrm>
            <a:off x="11343141" y="6597714"/>
            <a:ext cx="552001" cy="26161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5E448B4-EF6A-4CF8-A36B-4A0E049360AC}" type="slidenum">
              <a:rPr lang="en-US" altLang="ja-JP" sz="1700" b="0" smtClean="0">
                <a:solidFill>
                  <a:schemeClr val="bg1"/>
                </a:solidFill>
                <a:latin typeface="+mn-lt"/>
              </a:rPr>
              <a:pPr>
                <a:defRPr/>
              </a:pPr>
              <a:t>‹#›</a:t>
            </a:fld>
            <a:endParaRPr lang="en-US" altLang="ja-JP" sz="1700" b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01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247E-B5EF-4267-A48B-E9D6EC44EDB3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43B1-45B7-4CB5-80BD-E28168FD3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87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247E-B5EF-4267-A48B-E9D6EC44EDB3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43B1-45B7-4CB5-80BD-E28168FD3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38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247E-B5EF-4267-A48B-E9D6EC44EDB3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43B1-45B7-4CB5-80BD-E28168FD3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73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48" y="-10048"/>
            <a:ext cx="12192000" cy="687307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247E-B5EF-4267-A48B-E9D6EC44EDB3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43B1-45B7-4CB5-80BD-E28168FD323D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347072-4481-49BB-F227-BD4D9F4DF5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48" y="-10048"/>
            <a:ext cx="12192000" cy="687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496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247E-B5EF-4267-A48B-E9D6EC44EDB3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43B1-45B7-4CB5-80BD-E28168FD323D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8699" cy="68730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5488078"/>
            <a:ext cx="3393663" cy="1384995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kern="1200">
                <a:solidFill>
                  <a:srgbClr val="FFFFFF"/>
                </a:solidFill>
                <a:effectLst/>
                <a:latin typeface="KorinnaITCbyBT-Regular"/>
                <a:ea typeface="Times New Roman" panose="02020603050405020304" pitchFamily="18" charset="0"/>
                <a:cs typeface="Mangal" panose="02040503050203030202" pitchFamily="18" charset="0"/>
              </a:rPr>
              <a:t>IWMI is a CGIAR center focused on research for development. CGIAR is a global research partnership for a food-secure future. Its work is carried out by 15 research centers in collaboration with hundreds of partners across the globe.</a:t>
            </a:r>
            <a:endParaRPr lang="en-GB" sz="14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5D6893-0467-673D-D0B4-14D95AFD65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8699" cy="68730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47FCA2B-8D06-7EAE-23B3-706B8F3D50F2}"/>
              </a:ext>
            </a:extLst>
          </p:cNvPr>
          <p:cNvSpPr/>
          <p:nvPr userDrawn="1"/>
        </p:nvSpPr>
        <p:spPr>
          <a:xfrm>
            <a:off x="0" y="5488078"/>
            <a:ext cx="3393663" cy="1384995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kern="1200" dirty="0">
                <a:solidFill>
                  <a:srgbClr val="FFFFFF"/>
                </a:solidFill>
                <a:effectLst/>
                <a:latin typeface="KorinnaITCbyBT-Regular"/>
                <a:ea typeface="Times New Roman" panose="02020603050405020304" pitchFamily="18" charset="0"/>
                <a:cs typeface="Mangal" panose="02040503050203030202" pitchFamily="18" charset="0"/>
              </a:rPr>
              <a:t>IWMI is a CGIAR center focused on research for development. CGIAR is a global research partnership for a food-secure future. Its work is carried out by 15 research centers in collaboration with hundreds of partners across the globe.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105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6247E-B5EF-4267-A48B-E9D6EC44EDB3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E43B1-45B7-4CB5-80BD-E28168FD3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034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4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38.sv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9159084C-BB49-B254-166F-4B65BFEDBABE}"/>
              </a:ext>
            </a:extLst>
          </p:cNvPr>
          <p:cNvSpPr txBox="1">
            <a:spLocks/>
          </p:cNvSpPr>
          <p:nvPr/>
        </p:nvSpPr>
        <p:spPr>
          <a:xfrm>
            <a:off x="927100" y="3552232"/>
            <a:ext cx="10337800" cy="249328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n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600" dirty="0">
                <a:solidFill>
                  <a:schemeClr val="accent2"/>
                </a:solidFill>
              </a:rPr>
              <a:t>Part of a post-graduate course on</a:t>
            </a:r>
            <a:br>
              <a:rPr lang="en-GB" sz="3600" dirty="0">
                <a:solidFill>
                  <a:schemeClr val="accent2"/>
                </a:solidFill>
              </a:rPr>
            </a:br>
            <a:r>
              <a:rPr lang="en-GB" sz="3600" dirty="0">
                <a:solidFill>
                  <a:schemeClr val="accent2"/>
                </a:solidFill>
              </a:rPr>
              <a:t>“Climate Change, Water Security &amp; Nexus”</a:t>
            </a:r>
            <a:br>
              <a:rPr lang="en-GB" sz="3600" dirty="0"/>
            </a:br>
            <a:br>
              <a:rPr lang="en-GB" sz="3200" dirty="0"/>
            </a:br>
            <a:r>
              <a:rPr lang="en-GB" sz="2200" dirty="0"/>
              <a:t>Course Lead: </a:t>
            </a:r>
            <a:r>
              <a:rPr lang="en-GB" sz="2200" b="1" dirty="0"/>
              <a:t>Prof. Vishnu Prasad Pandey</a:t>
            </a:r>
            <a:r>
              <a:rPr lang="en-GB" sz="2200" dirty="0"/>
              <a:t>, </a:t>
            </a:r>
            <a:r>
              <a:rPr lang="en-GB" sz="2200" dirty="0" err="1"/>
              <a:t>Center</a:t>
            </a:r>
            <a:r>
              <a:rPr lang="en-GB" sz="2200" dirty="0"/>
              <a:t> for Water Resources Studies, Institute of Engineering, Tribhuvan University, Nepal </a:t>
            </a:r>
          </a:p>
          <a:p>
            <a:r>
              <a:rPr lang="en-GB" sz="2200" dirty="0"/>
              <a:t>Email: vishnu.pandey@pcampus.edu.np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AC70AE-7445-4784-9D94-36D68463B9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48618" y="1718957"/>
            <a:ext cx="8894763" cy="1645303"/>
          </a:xfrm>
        </p:spPr>
        <p:txBody>
          <a:bodyPr/>
          <a:lstStyle/>
          <a:p>
            <a:r>
              <a:rPr lang="en-GB" dirty="0"/>
              <a:t>Climate Change, Water Security &amp; Nexus Approaches</a:t>
            </a:r>
          </a:p>
          <a:p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EE2D1CC-83D6-780A-60CF-D4B41826D9BC}"/>
              </a:ext>
            </a:extLst>
          </p:cNvPr>
          <p:cNvGrpSpPr/>
          <p:nvPr/>
        </p:nvGrpSpPr>
        <p:grpSpPr>
          <a:xfrm>
            <a:off x="2185205" y="297149"/>
            <a:ext cx="7821589" cy="1053742"/>
            <a:chOff x="2057400" y="252229"/>
            <a:chExt cx="7821589" cy="105374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4F4594A-3C00-790D-EE7A-EBB6BBA1485B}"/>
                </a:ext>
              </a:extLst>
            </p:cNvPr>
            <p:cNvPicPr/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2549" y="324060"/>
              <a:ext cx="1789220" cy="981911"/>
            </a:xfrm>
            <a:prstGeom prst="rect">
              <a:avLst/>
            </a:prstGeom>
          </p:spPr>
        </p:pic>
        <p:pic>
          <p:nvPicPr>
            <p:cNvPr id="5" name="Picture 4" descr="A green logo with text&#10;&#10;Description automatically generated with medium confidence">
              <a:extLst>
                <a:ext uri="{FF2B5EF4-FFF2-40B4-BE49-F238E27FC236}">
                  <a16:creationId xmlns:a16="http://schemas.microsoft.com/office/drawing/2014/main" id="{473B9AAB-9B60-4E0C-4D95-83CF69C51F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57400" y="324060"/>
              <a:ext cx="2379133" cy="98191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A13DA9A-47C4-B4DE-F45C-711A77C4AC75}"/>
                </a:ext>
              </a:extLst>
            </p:cNvPr>
            <p:cNvPicPr/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100510" y="324060"/>
              <a:ext cx="778479" cy="95039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BC60A4A-F15F-DAFC-207D-A35595CB3864}"/>
                </a:ext>
              </a:extLst>
            </p:cNvPr>
            <p:cNvPicPr/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77785" y="252229"/>
              <a:ext cx="2046708" cy="1040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96884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FD4BB-74C3-04A1-2CFB-0E1C51315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3.1 Exercise 3-1: Open Discussion [15 mins]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CC504-EB07-CB22-06CF-B6E52DA081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How do you characterize the current status of Nexus cooperation and coordination in Nepal?</a:t>
            </a:r>
          </a:p>
          <a:p>
            <a:r>
              <a:rPr lang="en-US" sz="3000" dirty="0"/>
              <a:t>How could coordination and cooperation be improved?</a:t>
            </a:r>
          </a:p>
          <a:p>
            <a:pPr lvl="1"/>
            <a:r>
              <a:rPr lang="en-US" sz="3000" dirty="0"/>
              <a:t>Horizontal cooperation/coordination?</a:t>
            </a:r>
          </a:p>
          <a:p>
            <a:pPr lvl="1"/>
            <a:r>
              <a:rPr lang="en-US" sz="3000" dirty="0"/>
              <a:t>Vertical cooperation/coordination?</a:t>
            </a:r>
          </a:p>
          <a:p>
            <a:pPr lvl="1"/>
            <a:r>
              <a:rPr lang="en-US" sz="3000" dirty="0"/>
              <a:t>Transboundary cooperation/coordination?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4996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335C2-8489-41E1-9B5D-A1EE7433A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3.1 Institutional Arrangements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5998B-01F4-40AC-BBE5-C5F5CD824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ea typeface="+mn-lt"/>
                <a:cs typeface="+mn-lt"/>
              </a:rPr>
              <a:t>Effective Mechanisms</a:t>
            </a:r>
          </a:p>
          <a:p>
            <a:pPr lvl="1"/>
            <a:r>
              <a:rPr lang="en-US" sz="2400" dirty="0">
                <a:ea typeface="+mn-lt"/>
                <a:cs typeface="+mn-lt"/>
              </a:rPr>
              <a:t>Establishing effective institutional mechanisms facilitates intersectoral and intergovernmental coordination.</a:t>
            </a:r>
            <a:endParaRPr lang="en-US" sz="2400" dirty="0">
              <a:cs typeface="Calibri" panose="020F0502020204030204"/>
            </a:endParaRPr>
          </a:p>
          <a:p>
            <a:r>
              <a:rPr lang="en-US" sz="2800" dirty="0">
                <a:ea typeface="+mn-lt"/>
                <a:cs typeface="+mn-lt"/>
              </a:rPr>
              <a:t>Cross-Sectoral Platforms</a:t>
            </a:r>
          </a:p>
          <a:p>
            <a:pPr lvl="1"/>
            <a:r>
              <a:rPr lang="en-US" sz="2400" b="1" dirty="0">
                <a:solidFill>
                  <a:schemeClr val="accent5"/>
                </a:solidFill>
                <a:ea typeface="+mn-lt"/>
                <a:cs typeface="+mn-lt"/>
              </a:rPr>
              <a:t>Multi-stakeholder platforms (MSPs)</a:t>
            </a:r>
            <a:r>
              <a:rPr lang="en-US" sz="2400" dirty="0">
                <a:solidFill>
                  <a:schemeClr val="accent5"/>
                </a:solidFill>
                <a:ea typeface="+mn-lt"/>
                <a:cs typeface="+mn-lt"/>
              </a:rPr>
              <a:t> </a:t>
            </a:r>
            <a:r>
              <a:rPr lang="en-US" sz="2400" dirty="0">
                <a:ea typeface="+mn-lt"/>
                <a:cs typeface="+mn-lt"/>
              </a:rPr>
              <a:t>provide spaces for dialogue and collaboration among diverse actors in the WEFE Nexus.</a:t>
            </a:r>
            <a:endParaRPr lang="en-US" sz="2400" dirty="0"/>
          </a:p>
          <a:p>
            <a:r>
              <a:rPr lang="en-US" sz="2800" dirty="0">
                <a:ea typeface="+mn-lt"/>
                <a:cs typeface="+mn-lt"/>
              </a:rPr>
              <a:t>International Agreements</a:t>
            </a:r>
          </a:p>
          <a:p>
            <a:pPr lvl="1"/>
            <a:r>
              <a:rPr lang="en-US" sz="2400" dirty="0">
                <a:ea typeface="+mn-lt"/>
                <a:cs typeface="+mn-lt"/>
              </a:rPr>
              <a:t>Transboundary cooperation is often supported by </a:t>
            </a:r>
            <a:r>
              <a:rPr lang="en-US" sz="2400" b="1" dirty="0">
                <a:solidFill>
                  <a:schemeClr val="accent5"/>
                </a:solidFill>
                <a:ea typeface="+mn-lt"/>
                <a:cs typeface="+mn-lt"/>
              </a:rPr>
              <a:t>international agreements and treaties </a:t>
            </a:r>
            <a:r>
              <a:rPr lang="en-US" sz="2400" dirty="0">
                <a:ea typeface="+mn-lt"/>
                <a:cs typeface="+mn-lt"/>
              </a:rPr>
              <a:t>that outline shared responsibilities.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7462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335C2-8489-41E1-9B5D-A1EE7433A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3.1 Institutional Arrangement | Shared Goals, Regular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5998B-01F4-40AC-BBE5-C5F5CD824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ea typeface="+mn-lt"/>
                <a:cs typeface="+mn-lt"/>
              </a:rPr>
              <a:t>Shared vision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ea typeface="+mn-lt"/>
                <a:cs typeface="+mn-lt"/>
              </a:rPr>
              <a:t>Establishing </a:t>
            </a:r>
            <a:r>
              <a:rPr lang="en-US" b="1" dirty="0">
                <a:solidFill>
                  <a:schemeClr val="accent5"/>
                </a:solidFill>
                <a:ea typeface="+mn-lt"/>
                <a:cs typeface="+mn-lt"/>
              </a:rPr>
              <a:t>shared goals and visions among stakeholders</a:t>
            </a:r>
            <a:r>
              <a:rPr lang="en-US" dirty="0">
                <a:solidFill>
                  <a:schemeClr val="accent5"/>
                </a:solidFill>
                <a:ea typeface="+mn-lt"/>
                <a:cs typeface="+mn-lt"/>
              </a:rPr>
              <a:t> </a:t>
            </a:r>
            <a:r>
              <a:rPr lang="en-US" dirty="0">
                <a:ea typeface="+mn-lt"/>
                <a:cs typeface="+mn-lt"/>
              </a:rPr>
              <a:t>encourages collective action towards a sustainable WEFE Nexus.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cs typeface="Calibri" panose="020F0502020204030204"/>
              </a:rPr>
              <a:t>How can we establish shared goals and visions?</a:t>
            </a:r>
          </a:p>
          <a:p>
            <a:pPr>
              <a:lnSpc>
                <a:spcPct val="120000"/>
              </a:lnSpc>
            </a:pPr>
            <a:r>
              <a:rPr lang="en-US" dirty="0">
                <a:ea typeface="+mn-lt"/>
                <a:cs typeface="+mn-lt"/>
              </a:rPr>
              <a:t>Monitoring and review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ea typeface="+mn-lt"/>
                <a:cs typeface="+mn-lt"/>
              </a:rPr>
              <a:t>Regular monitoring and review processes ensure progress tracking and help in adapting strategies as needed.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>
                <a:ea typeface="+mn-lt"/>
                <a:cs typeface="+mn-lt"/>
              </a:rPr>
              <a:t>Adaptive management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ea typeface="+mn-lt"/>
                <a:cs typeface="+mn-lt"/>
              </a:rPr>
              <a:t>Flexibility and adaptive management enable responses to changing circumstances and emerging challenges.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948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335C2-8489-41E1-9B5D-A1EE7433A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3.1 Capacity Strengthening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5998B-01F4-40AC-BBE5-C5F5CD824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ea typeface="+mn-lt"/>
                <a:cs typeface="+mn-lt"/>
              </a:rPr>
              <a:t>Building capacities: </a:t>
            </a:r>
          </a:p>
          <a:p>
            <a:pPr lvl="1"/>
            <a:r>
              <a:rPr lang="en-US" sz="2400" dirty="0">
                <a:ea typeface="+mn-lt"/>
                <a:cs typeface="+mn-lt"/>
              </a:rPr>
              <a:t>Investing in capacity strengthening enhances the ability of stakeholders to engage effectively in Nexus cooperation and coordination.</a:t>
            </a:r>
            <a:endParaRPr lang="en-US" sz="2400" dirty="0">
              <a:cs typeface="Calibri" panose="020F0502020204030204"/>
            </a:endParaRPr>
          </a:p>
          <a:p>
            <a:r>
              <a:rPr lang="en-US" sz="2800" dirty="0">
                <a:ea typeface="+mn-lt"/>
                <a:cs typeface="+mn-lt"/>
              </a:rPr>
              <a:t>Knowledge exchange: </a:t>
            </a:r>
          </a:p>
          <a:p>
            <a:pPr lvl="1"/>
            <a:r>
              <a:rPr lang="en-US" sz="2400" dirty="0">
                <a:ea typeface="+mn-lt"/>
                <a:cs typeface="+mn-lt"/>
              </a:rPr>
              <a:t>Facilitating knowledge exchange and learning fosters better decision-making and promotes best practices.</a:t>
            </a:r>
            <a:endParaRPr lang="en-US" sz="2400" dirty="0"/>
          </a:p>
          <a:p>
            <a:r>
              <a:rPr lang="en-US" sz="2800" dirty="0">
                <a:ea typeface="+mn-lt"/>
                <a:cs typeface="+mn-lt"/>
              </a:rPr>
              <a:t>Empowering local communities: </a:t>
            </a:r>
          </a:p>
          <a:p>
            <a:pPr lvl="1"/>
            <a:r>
              <a:rPr lang="en-US" sz="2400" dirty="0">
                <a:ea typeface="+mn-lt"/>
                <a:cs typeface="+mn-lt"/>
              </a:rPr>
              <a:t>Empowering local communities to participate in decision-making enhances ownership and sustainability.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58746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335C2-8489-41E1-9B5D-A1EE7433A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223" y="121921"/>
            <a:ext cx="11503122" cy="513805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Tw Cen MT"/>
                <a:cs typeface="Arial"/>
              </a:rPr>
              <a:t>3.1 Role of Cooperation and Coordination | Sources and Further Reading</a:t>
            </a:r>
            <a:endParaRPr lang="en-US" dirty="0">
              <a:latin typeface="Tw Cen MT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5998B-01F4-40AC-BBE5-C5F5CD824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3" y="767255"/>
            <a:ext cx="11083835" cy="5520334"/>
          </a:xfrm>
        </p:spPr>
        <p:txBody>
          <a:bodyPr>
            <a:noAutofit/>
          </a:bodyPr>
          <a:lstStyle/>
          <a:p>
            <a:r>
              <a:rPr lang="en-US" sz="1600" dirty="0"/>
              <a:t>Abdi, H., </a:t>
            </a:r>
            <a:r>
              <a:rPr lang="en-US" sz="1600" dirty="0" err="1"/>
              <a:t>Shahbazitabar</a:t>
            </a:r>
            <a:r>
              <a:rPr lang="en-US" sz="1600" dirty="0"/>
              <a:t>, M., &amp; </a:t>
            </a:r>
            <a:r>
              <a:rPr lang="en-US" sz="1600" dirty="0" err="1"/>
              <a:t>Mohammadi-Ivatloo</a:t>
            </a:r>
            <a:r>
              <a:rPr lang="en-US" sz="1600" dirty="0"/>
              <a:t>, B. (2020). Food, energy and water Nexus: A brief review of definitions, research, and challenges. </a:t>
            </a:r>
            <a:r>
              <a:rPr lang="en-US" sz="1600" i="1" dirty="0"/>
              <a:t>Inventions</a:t>
            </a:r>
            <a:r>
              <a:rPr lang="en-US" sz="1600" dirty="0"/>
              <a:t>, </a:t>
            </a:r>
            <a:r>
              <a:rPr lang="en-US" sz="1600" i="1" dirty="0"/>
              <a:t>5</a:t>
            </a:r>
            <a:r>
              <a:rPr lang="en-US" sz="1600" dirty="0"/>
              <a:t>(4), 1–14. https://doi.org/10.3390/inventions5040056</a:t>
            </a:r>
          </a:p>
          <a:p>
            <a:r>
              <a:rPr lang="en-US" sz="1600" dirty="0" err="1"/>
              <a:t>Bleischwitz</a:t>
            </a:r>
            <a:r>
              <a:rPr lang="en-US" sz="1600" dirty="0"/>
              <a:t>, R., </a:t>
            </a:r>
            <a:r>
              <a:rPr lang="en-US" sz="1600" dirty="0" err="1"/>
              <a:t>Spataru</a:t>
            </a:r>
            <a:r>
              <a:rPr lang="en-US" sz="1600" dirty="0"/>
              <a:t>, C., </a:t>
            </a:r>
            <a:r>
              <a:rPr lang="en-US" sz="1600" dirty="0" err="1"/>
              <a:t>VanDeveer</a:t>
            </a:r>
            <a:r>
              <a:rPr lang="en-US" sz="1600" dirty="0"/>
              <a:t>, S. D., </a:t>
            </a:r>
            <a:r>
              <a:rPr lang="en-US" sz="1600" dirty="0" err="1"/>
              <a:t>Obersteiner</a:t>
            </a:r>
            <a:r>
              <a:rPr lang="en-US" sz="1600" dirty="0"/>
              <a:t>, M., van der </a:t>
            </a:r>
            <a:r>
              <a:rPr lang="en-US" sz="1600" dirty="0" err="1"/>
              <a:t>Voet</a:t>
            </a:r>
            <a:r>
              <a:rPr lang="en-US" sz="1600" dirty="0"/>
              <a:t>, E., Johnson, C., Andrews-Speed, P., </a:t>
            </a:r>
            <a:r>
              <a:rPr lang="en-US" sz="1600" dirty="0" err="1"/>
              <a:t>Boersma</a:t>
            </a:r>
            <a:r>
              <a:rPr lang="en-US" sz="1600" dirty="0"/>
              <a:t>, T., Hoff, H., &amp; van </a:t>
            </a:r>
            <a:r>
              <a:rPr lang="en-US" sz="1600" dirty="0" err="1"/>
              <a:t>Vuuren</a:t>
            </a:r>
            <a:r>
              <a:rPr lang="en-US" sz="1600" dirty="0"/>
              <a:t>, D. P. (2018). Resource Nexus perspectives towards the United Nations Sustainable Development Goals. </a:t>
            </a:r>
            <a:r>
              <a:rPr lang="en-US" sz="1600" i="1" dirty="0"/>
              <a:t>Nature Sustainability</a:t>
            </a:r>
            <a:r>
              <a:rPr lang="en-US" sz="1600" dirty="0"/>
              <a:t>, </a:t>
            </a:r>
            <a:r>
              <a:rPr lang="en-US" sz="1600" i="1" dirty="0"/>
              <a:t>1</a:t>
            </a:r>
            <a:r>
              <a:rPr lang="en-US" sz="1600" dirty="0"/>
              <a:t>(12), 737–743. https://doi.org/10.1038/s41893-018-0173-2</a:t>
            </a:r>
          </a:p>
          <a:p>
            <a:r>
              <a:rPr lang="en-US" sz="1600" dirty="0" err="1"/>
              <a:t>Caldarice</a:t>
            </a:r>
            <a:r>
              <a:rPr lang="en-US" sz="1600" dirty="0"/>
              <a:t>, O., </a:t>
            </a:r>
            <a:r>
              <a:rPr lang="en-US" sz="1600" dirty="0" err="1"/>
              <a:t>Tollin</a:t>
            </a:r>
            <a:r>
              <a:rPr lang="en-US" sz="1600" dirty="0"/>
              <a:t>, N., &amp; </a:t>
            </a:r>
            <a:r>
              <a:rPr lang="en-US" sz="1600" dirty="0" err="1"/>
              <a:t>Pizzorni</a:t>
            </a:r>
            <a:r>
              <a:rPr lang="en-US" sz="1600" dirty="0"/>
              <a:t>, M. (2021). The relevance of science-policy-practice dialogue. Exploring the urban climate resilience governance in Italy. </a:t>
            </a:r>
            <a:r>
              <a:rPr lang="en-US" sz="1600" i="1" dirty="0"/>
              <a:t>City, Territory and Architecture</a:t>
            </a:r>
            <a:r>
              <a:rPr lang="en-US" sz="1600" dirty="0"/>
              <a:t>, </a:t>
            </a:r>
            <a:r>
              <a:rPr lang="en-US" sz="1600" i="1" dirty="0"/>
              <a:t>8</a:t>
            </a:r>
            <a:r>
              <a:rPr lang="en-US" sz="1600" dirty="0"/>
              <a:t>(1). https://doi.org/10.1186/s40410-021-00137-y</a:t>
            </a:r>
          </a:p>
          <a:p>
            <a:r>
              <a:rPr lang="en-US" sz="1600" dirty="0"/>
              <a:t>Das, T., &amp; </a:t>
            </a:r>
            <a:r>
              <a:rPr lang="en-US" sz="1600" dirty="0" err="1"/>
              <a:t>Cabezas</a:t>
            </a:r>
            <a:r>
              <a:rPr lang="en-US" sz="1600" dirty="0"/>
              <a:t>, H. (2018). Tools and concepts for environmental sustainability in the food-energy-water Nexus: Chemical engineering perspective. </a:t>
            </a:r>
            <a:r>
              <a:rPr lang="en-US" sz="1600" i="1" dirty="0"/>
              <a:t>Environmental Progress and Sustainable Energy</a:t>
            </a:r>
            <a:r>
              <a:rPr lang="en-US" sz="1600" dirty="0"/>
              <a:t>, </a:t>
            </a:r>
            <a:r>
              <a:rPr lang="en-US" sz="1600" i="1" dirty="0"/>
              <a:t>37</a:t>
            </a:r>
            <a:r>
              <a:rPr lang="en-US" sz="1600" dirty="0"/>
              <a:t>(1), 73–81. https://doi.org/10.1002/ep.12763</a:t>
            </a:r>
          </a:p>
          <a:p>
            <a:r>
              <a:rPr lang="en-US" sz="1600" dirty="0" err="1"/>
              <a:t>Mabhaudhi</a:t>
            </a:r>
            <a:r>
              <a:rPr lang="en-US" sz="1600" dirty="0"/>
              <a:t>, T., </a:t>
            </a:r>
            <a:r>
              <a:rPr lang="en-US" sz="1600" dirty="0" err="1"/>
              <a:t>Nhamo</a:t>
            </a:r>
            <a:r>
              <a:rPr lang="en-US" sz="1600" dirty="0"/>
              <a:t>, L., </a:t>
            </a:r>
            <a:r>
              <a:rPr lang="en-US" sz="1600" dirty="0" err="1"/>
              <a:t>Chibarabada</a:t>
            </a:r>
            <a:r>
              <a:rPr lang="en-US" sz="1600" dirty="0"/>
              <a:t>, T. P., </a:t>
            </a:r>
            <a:r>
              <a:rPr lang="en-US" sz="1600" dirty="0" err="1"/>
              <a:t>Mabaya</a:t>
            </a:r>
            <a:r>
              <a:rPr lang="en-US" sz="1600" dirty="0"/>
              <a:t>, G., </a:t>
            </a:r>
            <a:r>
              <a:rPr lang="en-US" sz="1600" dirty="0" err="1"/>
              <a:t>Mpandeli</a:t>
            </a:r>
            <a:r>
              <a:rPr lang="en-US" sz="1600" dirty="0"/>
              <a:t>, S., </a:t>
            </a:r>
            <a:r>
              <a:rPr lang="en-US" sz="1600" dirty="0" err="1"/>
              <a:t>Liphadzi</a:t>
            </a:r>
            <a:r>
              <a:rPr lang="en-US" sz="1600" dirty="0"/>
              <a:t>, S., </a:t>
            </a:r>
            <a:r>
              <a:rPr lang="en-US" sz="1600" dirty="0" err="1"/>
              <a:t>Senzanje</a:t>
            </a:r>
            <a:r>
              <a:rPr lang="en-US" sz="1600" dirty="0"/>
              <a:t>, A., Naidoo, D., Modi, A. T., &amp; </a:t>
            </a:r>
            <a:r>
              <a:rPr lang="en-US" sz="1600" dirty="0" err="1"/>
              <a:t>Chivenge</a:t>
            </a:r>
            <a:r>
              <a:rPr lang="en-US" sz="1600" dirty="0"/>
              <a:t>, P. P. (2021). Assessing progress towards sustainable development goals through Nexus planning. </a:t>
            </a:r>
            <a:r>
              <a:rPr lang="en-US" sz="1600" i="1" dirty="0"/>
              <a:t>Water (Switzerland)</a:t>
            </a:r>
            <a:r>
              <a:rPr lang="en-US" sz="1600" dirty="0"/>
              <a:t>, </a:t>
            </a:r>
            <a:r>
              <a:rPr lang="en-US" sz="1600" i="1" dirty="0"/>
              <a:t>13</a:t>
            </a:r>
            <a:r>
              <a:rPr lang="en-US" sz="1600" dirty="0"/>
              <a:t>(9), 1–13. https://doi.org/10.3390/w13091321</a:t>
            </a:r>
          </a:p>
          <a:p>
            <a:r>
              <a:rPr lang="en-US" sz="1600" dirty="0"/>
              <a:t>Mai, Q., Yu, D., &amp; Li, X. (2023). Coupling characteristics of China ’ s food-energy-water Nexus and its implications for regional livelihood well-being. </a:t>
            </a:r>
            <a:r>
              <a:rPr lang="en-US" sz="1600" i="1" dirty="0"/>
              <a:t>Journal of Cleaner Production</a:t>
            </a:r>
            <a:r>
              <a:rPr lang="en-US" sz="1600" dirty="0"/>
              <a:t>, </a:t>
            </a:r>
            <a:r>
              <a:rPr lang="en-US" sz="1600" i="1" dirty="0"/>
              <a:t>395</a:t>
            </a:r>
            <a:r>
              <a:rPr lang="en-US" sz="1600" dirty="0"/>
              <a:t>(19), 136385. https://doi.org/10.1016/j.jclepro.2023.136385</a:t>
            </a:r>
          </a:p>
          <a:p>
            <a:r>
              <a:rPr lang="en-US" sz="1600" dirty="0" err="1"/>
              <a:t>Platts</a:t>
            </a:r>
            <a:r>
              <a:rPr lang="en-US" sz="1600" dirty="0"/>
              <a:t>, E. J., </a:t>
            </a:r>
            <a:r>
              <a:rPr lang="en-US" sz="1600" dirty="0" err="1"/>
              <a:t>Kerner</a:t>
            </a:r>
            <a:r>
              <a:rPr lang="en-US" sz="1600" dirty="0"/>
              <a:t>, B., Adams, N., &amp; Archer, J.-M. M. (2022). FEW and Far Between: Rebalancing Research and Training Priorities at the Food-Energy-Water Nexus. </a:t>
            </a:r>
            <a:r>
              <a:rPr lang="en-US" sz="1600" i="1" dirty="0"/>
              <a:t>Science and Education</a:t>
            </a:r>
            <a:r>
              <a:rPr lang="en-US" sz="1600" dirty="0"/>
              <a:t>, </a:t>
            </a:r>
            <a:r>
              <a:rPr lang="en-US" sz="1600" i="1" dirty="0"/>
              <a:t>31</a:t>
            </a:r>
            <a:r>
              <a:rPr lang="en-US" sz="1600" dirty="0"/>
              <a:t>(5), 1383–1397. https://doi.org/10.1007/s11191-022-00344-0</a:t>
            </a:r>
          </a:p>
          <a:p>
            <a:r>
              <a:rPr lang="en-US" sz="1600" dirty="0"/>
              <a:t>Zhang, J., Wang, S., Pradhan, P., Zhao, W., &amp; Fu, B. (2022). Mapping the complexity of the food-energy-water Nexus from the lens of Sustainable Development Goals in China. </a:t>
            </a:r>
            <a:r>
              <a:rPr lang="en-US" sz="1600" i="1" dirty="0"/>
              <a:t>Resources, Conservation and Recycling</a:t>
            </a:r>
            <a:r>
              <a:rPr lang="en-US" sz="1600" dirty="0"/>
              <a:t>, </a:t>
            </a:r>
            <a:r>
              <a:rPr lang="en-US" sz="1600" i="1" dirty="0"/>
              <a:t>183</a:t>
            </a:r>
            <a:r>
              <a:rPr lang="en-US" sz="1600" dirty="0"/>
              <a:t>(April), 106357. https://doi.org/10.1016/j.resconrec.2022.106357</a:t>
            </a:r>
          </a:p>
        </p:txBody>
      </p:sp>
    </p:spTree>
    <p:extLst>
      <p:ext uri="{BB962C8B-B14F-4D97-AF65-F5344CB8AC3E}">
        <p14:creationId xmlns:p14="http://schemas.microsoft.com/office/powerpoint/2010/main" val="2909471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3987209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500" dirty="0">
                <a:latin typeface="Tw Cen MT" panose="020B0602020104020603" pitchFamily="34" charset="0"/>
                <a:cs typeface="Arial" panose="020B0604020202020204" pitchFamily="34" charset="0"/>
              </a:rPr>
              <a:t>3.2 </a:t>
            </a:r>
          </a:p>
          <a:p>
            <a:pPr algn="ctr"/>
            <a:r>
              <a:rPr lang="en-GB" sz="4500" dirty="0">
                <a:latin typeface="Tw Cen MT" panose="020B0602020104020603" pitchFamily="34" charset="0"/>
                <a:cs typeface="Arial" panose="020B0604020202020204" pitchFamily="34" charset="0"/>
              </a:rPr>
              <a:t>Streamlining the WEFE Nexus as a Common Agenda</a:t>
            </a: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722DBCA7-C37D-4F6F-8FC6-E5C489830045}"/>
              </a:ext>
            </a:extLst>
          </p:cNvPr>
          <p:cNvSpPr txBox="1">
            <a:spLocks/>
          </p:cNvSpPr>
          <p:nvPr/>
        </p:nvSpPr>
        <p:spPr bwMode="auto">
          <a:xfrm>
            <a:off x="4444180" y="1"/>
            <a:ext cx="7246375" cy="6857999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342900" indent="-342900">
              <a:spcBef>
                <a:spcPct val="0"/>
              </a:spcBef>
              <a:spcAft>
                <a:spcPts val="1000"/>
              </a:spcAft>
            </a:pPr>
            <a:r>
              <a:rPr lang="en-GB" sz="3000" dirty="0">
                <a:latin typeface="+mn-lt"/>
                <a:cs typeface="Arial" panose="020B0604020202020204" pitchFamily="34" charset="0"/>
              </a:rPr>
              <a:t>Promoting dialogue (science, policy, practice/ industry, private sector) on WEFE Nexus solutions</a:t>
            </a:r>
          </a:p>
          <a:p>
            <a:pPr marL="342900" indent="-342900">
              <a:spcBef>
                <a:spcPct val="0"/>
              </a:spcBef>
              <a:spcAft>
                <a:spcPts val="1000"/>
              </a:spcAft>
            </a:pPr>
            <a:r>
              <a:rPr lang="en-GB" sz="3000" dirty="0">
                <a:latin typeface="+mn-lt"/>
                <a:cs typeface="Arial" panose="020B0604020202020204" pitchFamily="34" charset="0"/>
              </a:rPr>
              <a:t>Contribution of Nexus solutions in achieving national goals, targets, and SDGs</a:t>
            </a:r>
          </a:p>
        </p:txBody>
      </p:sp>
    </p:spTree>
    <p:extLst>
      <p:ext uri="{BB962C8B-B14F-4D97-AF65-F5344CB8AC3E}">
        <p14:creationId xmlns:p14="http://schemas.microsoft.com/office/powerpoint/2010/main" val="4140063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0E85D-A28C-DE24-2731-6FFBDC5E4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3.2 Session Delivery Plan [35 minutes]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B8ADB52-6E16-AADF-27C4-A248949AB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293504"/>
              </p:ext>
            </p:extLst>
          </p:nvPr>
        </p:nvGraphicFramePr>
        <p:xfrm>
          <a:off x="531223" y="872067"/>
          <a:ext cx="10996748" cy="28346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86460">
                  <a:extLst>
                    <a:ext uri="{9D8B030D-6E8A-4147-A177-3AD203B41FA5}">
                      <a16:colId xmlns:a16="http://schemas.microsoft.com/office/drawing/2014/main" val="2561764042"/>
                    </a:ext>
                  </a:extLst>
                </a:gridCol>
                <a:gridCol w="5417006">
                  <a:extLst>
                    <a:ext uri="{9D8B030D-6E8A-4147-A177-3AD203B41FA5}">
                      <a16:colId xmlns:a16="http://schemas.microsoft.com/office/drawing/2014/main" val="276122388"/>
                    </a:ext>
                  </a:extLst>
                </a:gridCol>
                <a:gridCol w="3893282">
                  <a:extLst>
                    <a:ext uri="{9D8B030D-6E8A-4147-A177-3AD203B41FA5}">
                      <a16:colId xmlns:a16="http://schemas.microsoft.com/office/drawing/2014/main" val="16311921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Time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Activity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Facilitator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574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10 minutes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Exercise 3-2: What could be an entry point for making the WEFE Nexus a common agenda?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Prof. Dr. Vishnu Pd. Pandey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878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25 minutes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Lecture: Promoting dialogue; </a:t>
                      </a:r>
                    </a:p>
                    <a:p>
                      <a:r>
                        <a:rPr lang="en-US" sz="2400" dirty="0"/>
                        <a:t>Nexus contribution to achieving various goals (e.g., SDGs)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Prof. Dr. Vishnu Pd. Pandey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1092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1786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FD4BB-74C3-04A1-2CFB-0E1C51315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3.2 Exercise 3-2: Discussion [15 minutes]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CC504-EB07-CB22-06CF-B6E52DA081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/>
              <a:t>What could be some entry points to make the WEFE Nexus a central part of a common resource management agenda? How can we materialize it?</a:t>
            </a:r>
          </a:p>
        </p:txBody>
      </p:sp>
    </p:spTree>
    <p:extLst>
      <p:ext uri="{BB962C8B-B14F-4D97-AF65-F5344CB8AC3E}">
        <p14:creationId xmlns:p14="http://schemas.microsoft.com/office/powerpoint/2010/main" val="6535734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28C27-6039-C813-1278-00F504DD1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3.2 Promoting Dialogue</a:t>
            </a:r>
          </a:p>
        </p:txBody>
      </p:sp>
      <p:pic>
        <p:nvPicPr>
          <p:cNvPr id="1026" name="Picture 2" descr="Fig. 3">
            <a:extLst>
              <a:ext uri="{FF2B5EF4-FFF2-40B4-BE49-F238E27FC236}">
                <a16:creationId xmlns:a16="http://schemas.microsoft.com/office/drawing/2014/main" id="{8920869E-F7BF-0107-F54A-876A58E93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0687" y="1042258"/>
            <a:ext cx="8066585" cy="4519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AC2D45A-94D7-863F-DCDB-C6E8AAB4B7F1}"/>
              </a:ext>
            </a:extLst>
          </p:cNvPr>
          <p:cNvSpPr txBox="1"/>
          <p:nvPr/>
        </p:nvSpPr>
        <p:spPr>
          <a:xfrm>
            <a:off x="531222" y="903890"/>
            <a:ext cx="3178929" cy="5150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accent5"/>
                </a:solidFill>
              </a:rPr>
              <a:t>Streamlining</a:t>
            </a:r>
            <a:r>
              <a:rPr lang="en-US" sz="2300" dirty="0"/>
              <a:t> a concept or approach starts with generating evidence [</a:t>
            </a:r>
            <a:r>
              <a:rPr lang="en-US" sz="2300" b="1" dirty="0">
                <a:solidFill>
                  <a:schemeClr val="accent5"/>
                </a:solidFill>
              </a:rPr>
              <a:t>SCIENCE</a:t>
            </a:r>
            <a:r>
              <a:rPr lang="en-US" sz="2300" dirty="0"/>
              <a:t>], adoption in policy [</a:t>
            </a:r>
            <a:r>
              <a:rPr lang="en-US" sz="2300" b="1" dirty="0">
                <a:solidFill>
                  <a:schemeClr val="accent5"/>
                </a:solidFill>
              </a:rPr>
              <a:t>POLICY</a:t>
            </a:r>
            <a:r>
              <a:rPr lang="en-US" sz="2300" dirty="0"/>
              <a:t>], translation into action [</a:t>
            </a:r>
            <a:r>
              <a:rPr lang="en-US" sz="2300" b="1" dirty="0">
                <a:solidFill>
                  <a:schemeClr val="accent5"/>
                </a:solidFill>
              </a:rPr>
              <a:t>PRACTICE</a:t>
            </a:r>
            <a:r>
              <a:rPr lang="en-US" sz="2300" dirty="0"/>
              <a:t>]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A schematic of potential integration of these three components is shown in the context of multi-scalar governance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11BEDE-D3E8-D05A-05B9-7B70C14F3E5C}"/>
              </a:ext>
            </a:extLst>
          </p:cNvPr>
          <p:cNvSpPr txBox="1"/>
          <p:nvPr/>
        </p:nvSpPr>
        <p:spPr>
          <a:xfrm>
            <a:off x="4196854" y="5816235"/>
            <a:ext cx="711906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i="1" dirty="0">
                <a:latin typeface="Tw Cen MT" panose="020B0602020104020603" pitchFamily="34" charset="0"/>
              </a:rPr>
              <a:t>Figure: </a:t>
            </a:r>
            <a:r>
              <a:rPr lang="en-US" sz="1700" i="1" dirty="0" err="1">
                <a:latin typeface="Tw Cen MT" panose="020B0602020104020603" pitchFamily="34" charset="0"/>
              </a:rPr>
              <a:t>Multiscalar</a:t>
            </a:r>
            <a:r>
              <a:rPr lang="en-US" sz="1700" i="1" dirty="0">
                <a:latin typeface="Tw Cen MT" panose="020B0602020104020603" pitchFamily="34" charset="0"/>
              </a:rPr>
              <a:t> governance (Source:  </a:t>
            </a:r>
            <a:r>
              <a:rPr lang="en-US" sz="1700" i="1" dirty="0" err="1">
                <a:latin typeface="Tw Cen MT" panose="020B0602020104020603" pitchFamily="34" charset="0"/>
              </a:rPr>
              <a:t>Caldarice</a:t>
            </a:r>
            <a:r>
              <a:rPr lang="en-US" sz="1700" i="1" dirty="0">
                <a:latin typeface="Tw Cen MT" panose="020B0602020104020603" pitchFamily="34" charset="0"/>
              </a:rPr>
              <a:t> et al., 2021)</a:t>
            </a:r>
          </a:p>
        </p:txBody>
      </p:sp>
    </p:spTree>
    <p:extLst>
      <p:ext uri="{BB962C8B-B14F-4D97-AF65-F5344CB8AC3E}">
        <p14:creationId xmlns:p14="http://schemas.microsoft.com/office/powerpoint/2010/main" val="199512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B4EA5-C4E8-98BF-4CB4-6700C30A4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3.2 Promoting Dialogue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F45706-6F11-0D2A-DB52-88BF6206C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Vertical integration must answer to two questions: </a:t>
            </a:r>
          </a:p>
          <a:p>
            <a:pPr marL="457200" lvl="1" indent="0">
              <a:buNone/>
            </a:pPr>
            <a:r>
              <a:rPr lang="en-US" dirty="0"/>
              <a:t>1. How does local action contribute to achieving (int)national policy objectives (e.g., specific targets for emission reduction)?</a:t>
            </a:r>
          </a:p>
          <a:p>
            <a:pPr marL="457200" lvl="1" indent="0">
              <a:buNone/>
            </a:pPr>
            <a:r>
              <a:rPr lang="en-US" dirty="0"/>
              <a:t>2. How do national governments support local action (e.g., through financial, technology and institutional capacity)? </a:t>
            </a:r>
          </a:p>
          <a:p>
            <a:r>
              <a:rPr lang="en-US" dirty="0"/>
              <a:t>Horizontal integration must ensure: </a:t>
            </a:r>
          </a:p>
          <a:p>
            <a:pPr lvl="1"/>
            <a:r>
              <a:rPr lang="en-US" dirty="0"/>
              <a:t>Consistent cooperation between national governments ministries and related departments (e.g., environment/climate, finance, etc.)</a:t>
            </a:r>
          </a:p>
          <a:p>
            <a:r>
              <a:rPr lang="en-US" b="1" dirty="0"/>
              <a:t>Key message</a:t>
            </a:r>
            <a:r>
              <a:rPr lang="en-US" dirty="0"/>
              <a:t>: </a:t>
            </a:r>
          </a:p>
          <a:p>
            <a:pPr lvl="1"/>
            <a:r>
              <a:rPr lang="en-US" b="1" dirty="0">
                <a:solidFill>
                  <a:schemeClr val="accent5"/>
                </a:solidFill>
              </a:rPr>
              <a:t>Dialogue</a:t>
            </a:r>
            <a:r>
              <a:rPr lang="en-US" dirty="0"/>
              <a:t> among science, policies and practice spheres should not be horizontal but </a:t>
            </a:r>
            <a:r>
              <a:rPr lang="en-US" b="1" dirty="0">
                <a:solidFill>
                  <a:schemeClr val="accent5"/>
                </a:solidFill>
              </a:rPr>
              <a:t>circular</a:t>
            </a:r>
            <a:r>
              <a:rPr lang="en-US" dirty="0"/>
              <a:t> to function properly and achieve sustainable impact.</a:t>
            </a:r>
          </a:p>
        </p:txBody>
      </p:sp>
    </p:spTree>
    <p:extLst>
      <p:ext uri="{BB962C8B-B14F-4D97-AF65-F5344CB8AC3E}">
        <p14:creationId xmlns:p14="http://schemas.microsoft.com/office/powerpoint/2010/main" val="270149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779D2-9EAC-1C8D-446A-35B11724F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Contributors 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F0EA78-CB1C-F2FD-1A4E-8F6653CE4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3" y="767255"/>
            <a:ext cx="11103713" cy="5531142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buNone/>
            </a:pPr>
            <a:r>
              <a:rPr lang="en-US" sz="2300" b="1" dirty="0">
                <a:solidFill>
                  <a:srgbClr val="000000"/>
                </a:solidFill>
                <a:ea typeface="Calibri"/>
                <a:cs typeface="Mangal"/>
              </a:rPr>
              <a:t>Prof. Vishnu Prasad Pandey, </a:t>
            </a:r>
            <a:r>
              <a:rPr lang="en-US" sz="2300" i="1" dirty="0">
                <a:solidFill>
                  <a:srgbClr val="000000"/>
                </a:solidFill>
                <a:ea typeface="Calibri"/>
                <a:cs typeface="Mangal"/>
              </a:rPr>
              <a:t>Center for Water Resources Studies (CWRS), Institute of Engineering, Tribhuvan University, Nepal</a:t>
            </a:r>
          </a:p>
          <a:p>
            <a:pPr>
              <a:buNone/>
            </a:pPr>
            <a:r>
              <a:rPr lang="en-US" sz="2300" b="1" dirty="0">
                <a:solidFill>
                  <a:srgbClr val="000000"/>
                </a:solidFill>
                <a:ea typeface="Calibri"/>
                <a:cs typeface="Mangal"/>
              </a:rPr>
              <a:t>Prof. Rajesh Kumar Rai, </a:t>
            </a:r>
            <a:r>
              <a:rPr lang="en-US" sz="2300" i="1" dirty="0">
                <a:solidFill>
                  <a:srgbClr val="000000"/>
                </a:solidFill>
                <a:ea typeface="Calibri"/>
                <a:cs typeface="Mangal"/>
              </a:rPr>
              <a:t>Institute of Forestry, Tribhuvan University, Nepal</a:t>
            </a:r>
            <a:endParaRPr lang="en-US" sz="2300" dirty="0">
              <a:ea typeface="Calibri"/>
              <a:cs typeface="Mangal"/>
            </a:endParaRPr>
          </a:p>
          <a:p>
            <a:pPr>
              <a:buNone/>
            </a:pPr>
            <a:r>
              <a:rPr lang="en-US" sz="2300" b="1" dirty="0">
                <a:solidFill>
                  <a:srgbClr val="000000"/>
                </a:solidFill>
                <a:ea typeface="Calibri"/>
                <a:cs typeface="Mangal"/>
              </a:rPr>
              <a:t>Dr. Sanju Koirala, </a:t>
            </a:r>
            <a:r>
              <a:rPr lang="en-US" sz="2300" i="1" dirty="0">
                <a:solidFill>
                  <a:srgbClr val="000000"/>
                </a:solidFill>
                <a:ea typeface="Calibri"/>
                <a:cs typeface="Mangal"/>
              </a:rPr>
              <a:t>International Water Management Institute (IWMI), Nepal Office</a:t>
            </a:r>
          </a:p>
          <a:p>
            <a:pPr>
              <a:buNone/>
            </a:pPr>
            <a:r>
              <a:rPr lang="en-US" sz="2300" b="1" dirty="0">
                <a:solidFill>
                  <a:srgbClr val="000000"/>
                </a:solidFill>
                <a:ea typeface="Calibri"/>
                <a:cs typeface="Mangal"/>
              </a:rPr>
              <a:t>Prof. Tri Ratna Bajracharya, </a:t>
            </a:r>
            <a:r>
              <a:rPr lang="en-US" sz="2300" i="1" dirty="0">
                <a:solidFill>
                  <a:srgbClr val="000000"/>
                </a:solidFill>
                <a:ea typeface="Calibri"/>
                <a:cs typeface="Mangal"/>
              </a:rPr>
              <a:t>Center for Energy Studies, Institute of Engineering, Tribhuvan University, Nepal</a:t>
            </a:r>
          </a:p>
          <a:p>
            <a:pPr>
              <a:buNone/>
            </a:pPr>
            <a:r>
              <a:rPr lang="en-US" sz="2300" b="1" dirty="0">
                <a:solidFill>
                  <a:srgbClr val="000000"/>
                </a:solidFill>
                <a:ea typeface="Calibri"/>
                <a:cs typeface="Mangal"/>
              </a:rPr>
              <a:t>Dr. Bharat Kumar Pokharel, </a:t>
            </a:r>
            <a:r>
              <a:rPr lang="en-US" sz="2300" i="1" dirty="0">
                <a:solidFill>
                  <a:srgbClr val="000000"/>
                </a:solidFill>
                <a:ea typeface="Calibri"/>
                <a:cs typeface="Mangal"/>
              </a:rPr>
              <a:t>GREAT International</a:t>
            </a:r>
          </a:p>
          <a:p>
            <a:pPr>
              <a:buNone/>
            </a:pPr>
            <a:r>
              <a:rPr lang="en-US" sz="2300" b="1" dirty="0">
                <a:solidFill>
                  <a:srgbClr val="000000"/>
                </a:solidFill>
                <a:ea typeface="Calibri"/>
                <a:cs typeface="Mangal"/>
              </a:rPr>
              <a:t>Dr. Nisha Onta, </a:t>
            </a:r>
            <a:r>
              <a:rPr lang="en-US" sz="2300" i="1" dirty="0">
                <a:solidFill>
                  <a:srgbClr val="000000"/>
                </a:solidFill>
                <a:ea typeface="Calibri"/>
                <a:cs typeface="Mangal"/>
              </a:rPr>
              <a:t>Governance Lab</a:t>
            </a:r>
          </a:p>
          <a:p>
            <a:pPr>
              <a:buNone/>
            </a:pPr>
            <a:r>
              <a:rPr lang="en-US" sz="2300" b="1" dirty="0">
                <a:solidFill>
                  <a:srgbClr val="000000"/>
                </a:solidFill>
                <a:ea typeface="Calibri"/>
                <a:cs typeface="Mangal"/>
              </a:rPr>
              <a:t>Dr. Rishi Ram Kattel, </a:t>
            </a:r>
            <a:r>
              <a:rPr lang="en-US" sz="2300" i="1" dirty="0">
                <a:solidFill>
                  <a:srgbClr val="000000"/>
                </a:solidFill>
                <a:ea typeface="Calibri"/>
                <a:cs typeface="Mangal"/>
              </a:rPr>
              <a:t>Agriculture &amp; Forestry University</a:t>
            </a:r>
          </a:p>
          <a:p>
            <a:pPr>
              <a:buNone/>
            </a:pPr>
            <a:r>
              <a:rPr lang="en-US" sz="2300" b="1" dirty="0">
                <a:solidFill>
                  <a:srgbClr val="000000"/>
                </a:solidFill>
                <a:ea typeface="Calibri"/>
                <a:cs typeface="Mangal"/>
              </a:rPr>
              <a:t>Mr. Sabin Dangol,</a:t>
            </a:r>
            <a:r>
              <a:rPr lang="en-US" sz="2300" i="1" dirty="0">
                <a:solidFill>
                  <a:srgbClr val="000000"/>
                </a:solidFill>
                <a:ea typeface="Calibri"/>
                <a:cs typeface="Mangal"/>
              </a:rPr>
              <a:t> Center for Water Resources Studies (CWRS), Institute of Engineering, Tribhuvan University, Nepal</a:t>
            </a:r>
          </a:p>
          <a:p>
            <a:pPr>
              <a:buNone/>
            </a:pPr>
            <a:r>
              <a:rPr lang="en-US" sz="2300" b="1" dirty="0">
                <a:solidFill>
                  <a:srgbClr val="000000"/>
                </a:solidFill>
                <a:ea typeface="Calibri"/>
                <a:cs typeface="Mangal"/>
              </a:rPr>
              <a:t>Dr. Manohara Khadka, </a:t>
            </a:r>
            <a:r>
              <a:rPr lang="en-US" sz="2300" i="1" dirty="0">
                <a:solidFill>
                  <a:srgbClr val="000000"/>
                </a:solidFill>
                <a:ea typeface="Calibri"/>
                <a:cs typeface="Mangal"/>
              </a:rPr>
              <a:t>International Water Management Institute (IWMI), Nepal Office</a:t>
            </a:r>
            <a:endParaRPr lang="en-US" sz="2300" dirty="0">
              <a:solidFill>
                <a:srgbClr val="000000"/>
              </a:solidFill>
              <a:ea typeface="Calibri"/>
              <a:cs typeface="Mangal"/>
            </a:endParaRPr>
          </a:p>
          <a:p>
            <a:pPr>
              <a:buNone/>
            </a:pPr>
            <a:r>
              <a:rPr lang="en-US" sz="2300" b="1" dirty="0">
                <a:solidFill>
                  <a:srgbClr val="000000"/>
                </a:solidFill>
                <a:ea typeface="Calibri"/>
                <a:cs typeface="Mangal"/>
              </a:rPr>
              <a:t>Dr. Marlène Elias</a:t>
            </a:r>
            <a:r>
              <a:rPr lang="en-US" sz="2300" i="1" dirty="0">
                <a:solidFill>
                  <a:srgbClr val="000000"/>
                </a:solidFill>
                <a:ea typeface="Calibri"/>
                <a:cs typeface="Mangal"/>
              </a:rPr>
              <a:t>, Alliance of </a:t>
            </a:r>
            <a:r>
              <a:rPr lang="en-US" sz="2300" i="1" dirty="0" err="1">
                <a:solidFill>
                  <a:srgbClr val="000000"/>
                </a:solidFill>
                <a:ea typeface="Calibri"/>
                <a:cs typeface="Mangal"/>
              </a:rPr>
              <a:t>Bioversity</a:t>
            </a:r>
            <a:r>
              <a:rPr lang="en-US" sz="2300" i="1" dirty="0">
                <a:solidFill>
                  <a:srgbClr val="000000"/>
                </a:solidFill>
                <a:ea typeface="Calibri"/>
                <a:cs typeface="Mangal"/>
              </a:rPr>
              <a:t> International &amp; CIAT</a:t>
            </a:r>
          </a:p>
          <a:p>
            <a:pPr>
              <a:buNone/>
            </a:pPr>
            <a:endParaRPr lang="en-US" i="1" dirty="0"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>
              <a:buNone/>
            </a:pPr>
            <a:endParaRPr lang="en-US" i="1" dirty="0">
              <a:solidFill>
                <a:srgbClr val="000000"/>
              </a:solidFill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>
              <a:buNone/>
            </a:pPr>
            <a:r>
              <a:rPr lang="en-US" sz="1600" b="1" dirty="0">
                <a:solidFill>
                  <a:srgbClr val="2F5597"/>
                </a:solidFill>
                <a:ea typeface="Calibri"/>
                <a:cs typeface="Mangal"/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605668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335C2-8489-41E1-9B5D-A1EE7433A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3.2 Dialogue – Science, Policy, Practice, Industry and Private Sector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A4F210-DFC1-14CC-A0CC-201E4AFF1695}"/>
              </a:ext>
            </a:extLst>
          </p:cNvPr>
          <p:cNvSpPr/>
          <p:nvPr/>
        </p:nvSpPr>
        <p:spPr>
          <a:xfrm>
            <a:off x="457200" y="752214"/>
            <a:ext cx="11338560" cy="1826199"/>
          </a:xfrm>
          <a:prstGeom prst="roundRect">
            <a:avLst>
              <a:gd name="adj" fmla="val 10000"/>
            </a:avLst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endParaRPr lang="en-GB" dirty="0"/>
          </a:p>
        </p:txBody>
      </p:sp>
      <p:sp>
        <p:nvSpPr>
          <p:cNvPr id="7" name="Free-form: Shape 6">
            <a:extLst>
              <a:ext uri="{FF2B5EF4-FFF2-40B4-BE49-F238E27FC236}">
                <a16:creationId xmlns:a16="http://schemas.microsoft.com/office/drawing/2014/main" id="{516F0AE1-BEE5-0BA9-2D05-FDBBC90C579F}"/>
              </a:ext>
            </a:extLst>
          </p:cNvPr>
          <p:cNvSpPr/>
          <p:nvPr/>
        </p:nvSpPr>
        <p:spPr>
          <a:xfrm>
            <a:off x="2347078" y="926881"/>
            <a:ext cx="9296282" cy="1476865"/>
          </a:xfrm>
          <a:custGeom>
            <a:avLst/>
            <a:gdLst>
              <a:gd name="connsiteX0" fmla="*/ 0 w 9296282"/>
              <a:gd name="connsiteY0" fmla="*/ 0 h 1638781"/>
              <a:gd name="connsiteX1" fmla="*/ 9296282 w 9296282"/>
              <a:gd name="connsiteY1" fmla="*/ 0 h 1638781"/>
              <a:gd name="connsiteX2" fmla="*/ 9296282 w 9296282"/>
              <a:gd name="connsiteY2" fmla="*/ 1638781 h 1638781"/>
              <a:gd name="connsiteX3" fmla="*/ 0 w 9296282"/>
              <a:gd name="connsiteY3" fmla="*/ 1638781 h 1638781"/>
              <a:gd name="connsiteX4" fmla="*/ 0 w 9296282"/>
              <a:gd name="connsiteY4" fmla="*/ 0 h 163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282" h="1638781">
                <a:moveTo>
                  <a:pt x="0" y="0"/>
                </a:moveTo>
                <a:lnTo>
                  <a:pt x="9296282" y="0"/>
                </a:lnTo>
                <a:lnTo>
                  <a:pt x="9296282" y="1638781"/>
                </a:lnTo>
                <a:lnTo>
                  <a:pt x="0" y="16387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3438" tIns="173438" rIns="173438" bIns="173438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b="1" kern="1200" dirty="0">
                <a:latin typeface="+mn-lt"/>
              </a:rPr>
              <a:t>Knowledge integration:</a:t>
            </a:r>
          </a:p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>
                <a:latin typeface="+mn-lt"/>
              </a:rPr>
              <a:t>Fostering dialogue between scientists, policymakers, practitioners, industries, and the private sector promotes the integration of diverse knowledge and expertise.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93F2510-3CDF-574D-49DD-58375112EBB2}"/>
              </a:ext>
            </a:extLst>
          </p:cNvPr>
          <p:cNvSpPr/>
          <p:nvPr/>
        </p:nvSpPr>
        <p:spPr>
          <a:xfrm>
            <a:off x="457200" y="2643164"/>
            <a:ext cx="11338560" cy="1826199"/>
          </a:xfrm>
          <a:prstGeom prst="roundRect">
            <a:avLst>
              <a:gd name="adj" fmla="val 10000"/>
            </a:avLst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0" name="Free-form: Shape 9">
            <a:extLst>
              <a:ext uri="{FF2B5EF4-FFF2-40B4-BE49-F238E27FC236}">
                <a16:creationId xmlns:a16="http://schemas.microsoft.com/office/drawing/2014/main" id="{08243D71-F320-1117-5308-727D7D82ABCF}"/>
              </a:ext>
            </a:extLst>
          </p:cNvPr>
          <p:cNvSpPr/>
          <p:nvPr/>
        </p:nvSpPr>
        <p:spPr>
          <a:xfrm>
            <a:off x="2347078" y="2869927"/>
            <a:ext cx="9296282" cy="1372673"/>
          </a:xfrm>
          <a:custGeom>
            <a:avLst/>
            <a:gdLst>
              <a:gd name="connsiteX0" fmla="*/ 0 w 9296282"/>
              <a:gd name="connsiteY0" fmla="*/ 0 h 1638781"/>
              <a:gd name="connsiteX1" fmla="*/ 9296282 w 9296282"/>
              <a:gd name="connsiteY1" fmla="*/ 0 h 1638781"/>
              <a:gd name="connsiteX2" fmla="*/ 9296282 w 9296282"/>
              <a:gd name="connsiteY2" fmla="*/ 1638781 h 1638781"/>
              <a:gd name="connsiteX3" fmla="*/ 0 w 9296282"/>
              <a:gd name="connsiteY3" fmla="*/ 1638781 h 1638781"/>
              <a:gd name="connsiteX4" fmla="*/ 0 w 9296282"/>
              <a:gd name="connsiteY4" fmla="*/ 0 h 163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282" h="1638781">
                <a:moveTo>
                  <a:pt x="0" y="0"/>
                </a:moveTo>
                <a:lnTo>
                  <a:pt x="9296282" y="0"/>
                </a:lnTo>
                <a:lnTo>
                  <a:pt x="9296282" y="1638781"/>
                </a:lnTo>
                <a:lnTo>
                  <a:pt x="0" y="16387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3438" tIns="173438" rIns="173438" bIns="173438" numCol="1" spcCol="1270" anchor="ctr" anchorCtr="0">
            <a:noAutofit/>
          </a:bodyPr>
          <a:lstStyle/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+mn-lt"/>
              </a:rPr>
              <a:t>Co-designing solutions:</a:t>
            </a:r>
          </a:p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>
                <a:latin typeface="+mn-lt"/>
              </a:rPr>
              <a:t>Collaborative dialogue helps co-design and implement effective WEFE Nexus solutions that are informed by both scientific insights and practical realities.</a:t>
            </a:r>
            <a:endParaRPr lang="en-US" sz="2400" kern="1200" dirty="0">
              <a:latin typeface="+mn-lt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59A7F91-E4EA-35B6-68EC-5415A19F9638}"/>
              </a:ext>
            </a:extLst>
          </p:cNvPr>
          <p:cNvSpPr/>
          <p:nvPr/>
        </p:nvSpPr>
        <p:spPr>
          <a:xfrm>
            <a:off x="457200" y="4534113"/>
            <a:ext cx="11338560" cy="1826199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3" name="Free-form: Shape 12">
            <a:extLst>
              <a:ext uri="{FF2B5EF4-FFF2-40B4-BE49-F238E27FC236}">
                <a16:creationId xmlns:a16="http://schemas.microsoft.com/office/drawing/2014/main" id="{BC17443E-D6AB-C357-C49F-FB9E87414A31}"/>
              </a:ext>
            </a:extLst>
          </p:cNvPr>
          <p:cNvSpPr/>
          <p:nvPr/>
        </p:nvSpPr>
        <p:spPr>
          <a:xfrm>
            <a:off x="2347078" y="4797968"/>
            <a:ext cx="9296282" cy="1298489"/>
          </a:xfrm>
          <a:custGeom>
            <a:avLst/>
            <a:gdLst>
              <a:gd name="connsiteX0" fmla="*/ 0 w 9296282"/>
              <a:gd name="connsiteY0" fmla="*/ 0 h 1638781"/>
              <a:gd name="connsiteX1" fmla="*/ 9296282 w 9296282"/>
              <a:gd name="connsiteY1" fmla="*/ 0 h 1638781"/>
              <a:gd name="connsiteX2" fmla="*/ 9296282 w 9296282"/>
              <a:gd name="connsiteY2" fmla="*/ 1638781 h 1638781"/>
              <a:gd name="connsiteX3" fmla="*/ 0 w 9296282"/>
              <a:gd name="connsiteY3" fmla="*/ 1638781 h 1638781"/>
              <a:gd name="connsiteX4" fmla="*/ 0 w 9296282"/>
              <a:gd name="connsiteY4" fmla="*/ 0 h 163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282" h="1638781">
                <a:moveTo>
                  <a:pt x="0" y="0"/>
                </a:moveTo>
                <a:lnTo>
                  <a:pt x="9296282" y="0"/>
                </a:lnTo>
                <a:lnTo>
                  <a:pt x="9296282" y="1638781"/>
                </a:lnTo>
                <a:lnTo>
                  <a:pt x="0" y="16387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3438" tIns="173438" rIns="173438" bIns="173438" numCol="1" spcCol="1270" anchor="ctr" anchorCtr="0">
            <a:noAutofit/>
          </a:bodyPr>
          <a:lstStyle/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+mn-lt"/>
              </a:rPr>
              <a:t>Addressing trade-offs:</a:t>
            </a:r>
          </a:p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>
                <a:latin typeface="+mn-lt"/>
              </a:rPr>
              <a:t>Engaging multiple stakeholders enables identifying and addressing trade-offs between water, energy, food, and ecosystem needs.</a:t>
            </a:r>
            <a:endParaRPr lang="en-US" sz="2400" kern="1200" dirty="0">
              <a:latin typeface="+mn-lt"/>
            </a:endParaRPr>
          </a:p>
        </p:txBody>
      </p:sp>
      <p:sp>
        <p:nvSpPr>
          <p:cNvPr id="3" name="Rectangle 2" descr="Bank">
            <a:extLst>
              <a:ext uri="{FF2B5EF4-FFF2-40B4-BE49-F238E27FC236}">
                <a16:creationId xmlns:a16="http://schemas.microsoft.com/office/drawing/2014/main" id="{050847F3-3B2C-1488-F386-964AE6C54C16}"/>
              </a:ext>
            </a:extLst>
          </p:cNvPr>
          <p:cNvSpPr/>
          <p:nvPr/>
        </p:nvSpPr>
        <p:spPr>
          <a:xfrm>
            <a:off x="892637" y="1110002"/>
            <a:ext cx="1110623" cy="1110623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style>
          <a:lnRef idx="3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" name="Rectangle 3" descr="Lightbulb">
            <a:extLst>
              <a:ext uri="{FF2B5EF4-FFF2-40B4-BE49-F238E27FC236}">
                <a16:creationId xmlns:a16="http://schemas.microsoft.com/office/drawing/2014/main" id="{8A523A16-D1B4-B43F-D62A-6A8453D30D91}"/>
              </a:ext>
            </a:extLst>
          </p:cNvPr>
          <p:cNvSpPr/>
          <p:nvPr/>
        </p:nvSpPr>
        <p:spPr>
          <a:xfrm>
            <a:off x="890157" y="3000952"/>
            <a:ext cx="1110623" cy="1110623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style>
          <a:lnRef idx="3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4" name="Rectangle 13" descr="Open Hand with Plant">
            <a:extLst>
              <a:ext uri="{FF2B5EF4-FFF2-40B4-BE49-F238E27FC236}">
                <a16:creationId xmlns:a16="http://schemas.microsoft.com/office/drawing/2014/main" id="{43DC3409-3CA6-4AF1-FCCE-DEC58A83BCB2}"/>
              </a:ext>
            </a:extLst>
          </p:cNvPr>
          <p:cNvSpPr/>
          <p:nvPr/>
        </p:nvSpPr>
        <p:spPr>
          <a:xfrm>
            <a:off x="890156" y="4891901"/>
            <a:ext cx="1110623" cy="1110623"/>
          </a:xfrm>
          <a:prstGeom prst="rect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style>
          <a:lnRef idx="3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8215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44D81-AE50-4B37-B894-FA56C343D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3.2 Contribution of Nexus Solutions to National Goals and SDGs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Projected population by 2030 </a:t>
            </a:r>
            <a:r>
              <a:rPr lang="en-US" dirty="0">
                <a:sym typeface="Wingdings" panose="05000000000000000000" pitchFamily="2" charset="2"/>
              </a:rPr>
              <a:t> ~ </a:t>
            </a:r>
            <a:r>
              <a:rPr lang="en-US" dirty="0"/>
              <a:t>8.5 billion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demands for food will increase by 35%, energy by 50% and water by 40% (Mai et al., 2023)</a:t>
            </a:r>
          </a:p>
          <a:p>
            <a:pPr lvl="1"/>
            <a:r>
              <a:rPr lang="en-US" dirty="0"/>
              <a:t>Critical challenge: fulfill </a:t>
            </a:r>
            <a:r>
              <a:rPr lang="en-US" b="1" dirty="0">
                <a:solidFill>
                  <a:schemeClr val="accent5"/>
                </a:solidFill>
              </a:rPr>
              <a:t>water, energy, &amp; food needs </a:t>
            </a:r>
            <a:r>
              <a:rPr lang="en-US" dirty="0"/>
              <a:t>for all human beings while staying within </a:t>
            </a:r>
            <a:r>
              <a:rPr lang="en-US" b="1" dirty="0">
                <a:solidFill>
                  <a:schemeClr val="accent5"/>
                </a:solidFill>
              </a:rPr>
              <a:t>environmental limits </a:t>
            </a:r>
            <a:r>
              <a:rPr lang="en-US" dirty="0"/>
              <a:t>(Das &amp; Cabezas, 2018)</a:t>
            </a:r>
          </a:p>
          <a:p>
            <a:r>
              <a:rPr lang="en-US" dirty="0"/>
              <a:t>The WEFE Nexus has gained global recognition as a viable strategy to solve the complicated interdependencies of these challenges (Platts et al., 2022). </a:t>
            </a:r>
          </a:p>
          <a:p>
            <a:r>
              <a:rPr lang="en-US" dirty="0"/>
              <a:t>WEFE Nexus approach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solution for reaching SDG targets, </a:t>
            </a:r>
            <a:r>
              <a:rPr lang="en-US" b="1" dirty="0">
                <a:solidFill>
                  <a:schemeClr val="accent5"/>
                </a:solidFill>
              </a:rPr>
              <a:t>ensuring security and sufficiency of resources</a:t>
            </a:r>
            <a:r>
              <a:rPr lang="en-US" dirty="0"/>
              <a:t> (e.g., water, energy, food) and upgrading quality of ecosystems alongside human societies (Abdi et al., 2020)</a:t>
            </a:r>
          </a:p>
          <a:p>
            <a:r>
              <a:rPr lang="en-US" dirty="0"/>
              <a:t>Out of 17 SDGs, the WEFE Nexus has a </a:t>
            </a:r>
            <a:r>
              <a:rPr lang="en-US" b="1" dirty="0">
                <a:solidFill>
                  <a:schemeClr val="accent5"/>
                </a:solidFill>
              </a:rPr>
              <a:t>direct link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r>
              <a:rPr lang="en-US" dirty="0"/>
              <a:t>with: SDG2 (Zero Hunger)</a:t>
            </a:r>
          </a:p>
          <a:p>
            <a:pPr lvl="1"/>
            <a:r>
              <a:rPr lang="en-US" dirty="0"/>
              <a:t>SDG6 (Clean water and sanitation)</a:t>
            </a:r>
          </a:p>
          <a:p>
            <a:pPr lvl="1"/>
            <a:r>
              <a:rPr lang="en-US" dirty="0"/>
              <a:t>SDG7 (Affordable and clean energy)</a:t>
            </a:r>
          </a:p>
          <a:p>
            <a:pPr lvl="1"/>
            <a:r>
              <a:rPr lang="en-US" dirty="0"/>
              <a:t>As well </a:t>
            </a:r>
            <a:r>
              <a:rPr lang="en-US" b="1" dirty="0">
                <a:solidFill>
                  <a:schemeClr val="accent5"/>
                </a:solidFill>
              </a:rPr>
              <a:t>as indirect links to most other SDGs</a:t>
            </a:r>
          </a:p>
        </p:txBody>
      </p:sp>
    </p:spTree>
    <p:extLst>
      <p:ext uri="{BB962C8B-B14F-4D97-AF65-F5344CB8AC3E}">
        <p14:creationId xmlns:p14="http://schemas.microsoft.com/office/powerpoint/2010/main" val="1561150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02A96-6F4C-3841-8588-F02B3F23E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3.2 Contribution of Nexus Solutions to National Goals and SDGs</a:t>
            </a:r>
          </a:p>
        </p:txBody>
      </p:sp>
      <p:pic>
        <p:nvPicPr>
          <p:cNvPr id="4" name="Picture 2" descr="Resource nexus perspectives towards the United Nations Sustainable  Development Goals | Nature Sustainability">
            <a:extLst>
              <a:ext uri="{FF2B5EF4-FFF2-40B4-BE49-F238E27FC236}">
                <a16:creationId xmlns:a16="http://schemas.microsoft.com/office/drawing/2014/main" id="{1B5357E2-2487-56D3-8A5E-EBE77D11A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463" y="731099"/>
            <a:ext cx="9299013" cy="5395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8E04708-A1B5-E496-7CE8-086A4330FA3C}"/>
              </a:ext>
            </a:extLst>
          </p:cNvPr>
          <p:cNvSpPr txBox="1"/>
          <p:nvPr/>
        </p:nvSpPr>
        <p:spPr>
          <a:xfrm>
            <a:off x="745814" y="6168940"/>
            <a:ext cx="10700372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700" i="1" dirty="0">
                <a:solidFill>
                  <a:srgbClr val="222222"/>
                </a:solidFill>
                <a:latin typeface="Tw Cen MT" panose="020B0602020104020603" pitchFamily="34" charset="0"/>
              </a:rPr>
              <a:t>Figure: The Nexus: interlinkages across resources and the SDGs (Source</a:t>
            </a:r>
            <a:r>
              <a:rPr lang="en-US" sz="1700" b="0" i="1" dirty="0">
                <a:solidFill>
                  <a:srgbClr val="222222"/>
                </a:solidFill>
                <a:effectLst/>
                <a:latin typeface="Tw Cen MT" panose="020B0602020104020603" pitchFamily="34" charset="0"/>
              </a:rPr>
              <a:t>: </a:t>
            </a:r>
            <a:r>
              <a:rPr lang="en-US" sz="1700" b="0" i="1" dirty="0" err="1">
                <a:solidFill>
                  <a:srgbClr val="222222"/>
                </a:solidFill>
                <a:effectLst/>
                <a:latin typeface="Tw Cen MT" panose="020B0602020104020603" pitchFamily="34" charset="0"/>
              </a:rPr>
              <a:t>Bleischwitz</a:t>
            </a:r>
            <a:r>
              <a:rPr lang="en-US" sz="1700" b="0" i="1" dirty="0">
                <a:solidFill>
                  <a:srgbClr val="222222"/>
                </a:solidFill>
                <a:effectLst/>
                <a:latin typeface="Tw Cen MT" panose="020B0602020104020603" pitchFamily="34" charset="0"/>
              </a:rPr>
              <a:t> et al., 2018)</a:t>
            </a:r>
            <a:endParaRPr lang="en-US" sz="1700" i="1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1555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D5157-CE1A-2984-D0E1-270C4F6DF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3.2 Contribution of Nexus Solutions to National Goals and SDGs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E31E12-661C-7DAA-B9D1-BD8CFBB6B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3" y="737506"/>
            <a:ext cx="11083835" cy="65486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Examples of several Nexus configurations and linkage with SDGs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E28258-3AD6-5442-C3A4-18DA1902FEB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480" y="1392366"/>
            <a:ext cx="10469320" cy="494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9487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44D81-AE50-4B37-B894-FA56C343D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3.2 Contribution of Nexus Solutions to National Goals and SDGs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224" y="895159"/>
            <a:ext cx="5847806" cy="5392430"/>
          </a:xfrm>
        </p:spPr>
        <p:txBody>
          <a:bodyPr>
            <a:normAutofit/>
          </a:bodyPr>
          <a:lstStyle/>
          <a:p>
            <a:r>
              <a:rPr lang="en-US" dirty="0"/>
              <a:t>SDGs acknowledge the inter-linkages between </a:t>
            </a:r>
            <a:r>
              <a:rPr lang="en-US" b="1" dirty="0">
                <a:solidFill>
                  <a:schemeClr val="accent5"/>
                </a:solidFill>
              </a:rPr>
              <a:t>human wellbeing, economic prosperity, and a healthy environment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this covers a wide range of topical issues including </a:t>
            </a:r>
            <a:r>
              <a:rPr lang="en-US" b="1" dirty="0">
                <a:solidFill>
                  <a:schemeClr val="accent5"/>
                </a:solidFill>
              </a:rPr>
              <a:t>water, energy and food security</a:t>
            </a:r>
            <a:r>
              <a:rPr lang="en-US" dirty="0"/>
              <a:t>, poverty eradication, economic development, climate change, health, among others (</a:t>
            </a:r>
            <a:r>
              <a:rPr lang="en-US" dirty="0" err="1"/>
              <a:t>Mabhaudhi</a:t>
            </a:r>
            <a:r>
              <a:rPr lang="en-US" dirty="0"/>
              <a:t> et al., 2021). </a:t>
            </a:r>
          </a:p>
          <a:p>
            <a:r>
              <a:rPr lang="en-US" b="1" dirty="0">
                <a:solidFill>
                  <a:schemeClr val="accent5"/>
                </a:solidFill>
              </a:rPr>
              <a:t>Linking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r>
              <a:rPr lang="en-US" b="1" dirty="0">
                <a:solidFill>
                  <a:schemeClr val="accent5"/>
                </a:solidFill>
              </a:rPr>
              <a:t>Nexus planning and SDGs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r>
              <a:rPr lang="en-US" dirty="0"/>
              <a:t>has many advantages, and Nexus planning is proposed as a “fitting approach” for integrating and assessing SDG implementation (</a:t>
            </a:r>
            <a:r>
              <a:rPr lang="en-US" dirty="0" err="1"/>
              <a:t>Mabhaudhi</a:t>
            </a:r>
            <a:r>
              <a:rPr lang="en-US" dirty="0"/>
              <a:t> et al., 2021).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5B414F7-4498-7D23-463E-1407CDE0C338}"/>
              </a:ext>
            </a:extLst>
          </p:cNvPr>
          <p:cNvSpPr txBox="1">
            <a:spLocks/>
          </p:cNvSpPr>
          <p:nvPr/>
        </p:nvSpPr>
        <p:spPr>
          <a:xfrm>
            <a:off x="6585857" y="895159"/>
            <a:ext cx="5353895" cy="5190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0070C0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 sz="1800" kern="1200">
                <a:solidFill>
                  <a:srgbClr val="00B050"/>
                </a:solidFill>
                <a:latin typeface="Tw Cen MT" panose="020B06020201040206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+mn-lt"/>
              </a:rPr>
              <a:t>5 key areas of Nexus/SDG integration (</a:t>
            </a:r>
            <a:r>
              <a:rPr lang="en-US" dirty="0" err="1">
                <a:latin typeface="+mn-lt"/>
              </a:rPr>
              <a:t>Mabhaudhi</a:t>
            </a:r>
            <a:r>
              <a:rPr lang="en-US" dirty="0">
                <a:latin typeface="+mn-lt"/>
              </a:rPr>
              <a:t> et al., 2021): 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400" dirty="0">
                <a:solidFill>
                  <a:schemeClr val="accent5"/>
                </a:solidFill>
                <a:latin typeface="+mn-lt"/>
              </a:rPr>
              <a:t>Description of Nexus analytical tool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400" dirty="0">
                <a:solidFill>
                  <a:schemeClr val="accent5"/>
                </a:solidFill>
                <a:latin typeface="+mn-lt"/>
              </a:rPr>
              <a:t>Defining WEFE Nexus sustainability indicators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400" dirty="0">
                <a:solidFill>
                  <a:schemeClr val="accent5"/>
                </a:solidFill>
                <a:latin typeface="+mn-lt"/>
              </a:rPr>
              <a:t>Linking Nexus planning and related SDG indicators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400" dirty="0">
                <a:solidFill>
                  <a:schemeClr val="accent5"/>
                </a:solidFill>
                <a:latin typeface="+mn-lt"/>
              </a:rPr>
              <a:t>Periodic assessment and monitoring of SDG performance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400" dirty="0">
                <a:solidFill>
                  <a:schemeClr val="accent5"/>
                </a:solidFill>
                <a:latin typeface="+mn-lt"/>
              </a:rPr>
              <a:t>Benefits of periodic SDG monitoring</a:t>
            </a:r>
          </a:p>
        </p:txBody>
      </p:sp>
    </p:spTree>
    <p:extLst>
      <p:ext uri="{BB962C8B-B14F-4D97-AF65-F5344CB8AC3E}">
        <p14:creationId xmlns:p14="http://schemas.microsoft.com/office/powerpoint/2010/main" val="331468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44D81-AE50-4B37-B894-FA56C343D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/>
                </a:solidFill>
                <a:latin typeface="Tw Cen MT"/>
                <a:cs typeface="Arial"/>
              </a:rPr>
              <a:t>3.2 Contribution of Nexus Solutions to National Goals and SDGs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30" y="792639"/>
            <a:ext cx="10877970" cy="521208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55F251-B61E-6C37-E14A-146124098827}"/>
              </a:ext>
            </a:extLst>
          </p:cNvPr>
          <p:cNvSpPr txBox="1"/>
          <p:nvPr/>
        </p:nvSpPr>
        <p:spPr>
          <a:xfrm>
            <a:off x="729057" y="5953705"/>
            <a:ext cx="106682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i="1" dirty="0">
                <a:latin typeface="Tw Cen MT" panose="020B0602020104020603" pitchFamily="34" charset="0"/>
              </a:rPr>
              <a:t>Figure: A conceptual framework linking Nexus processes with SDGs (Source: </a:t>
            </a:r>
            <a:r>
              <a:rPr lang="en-US" sz="1700" i="1" dirty="0" err="1">
                <a:latin typeface="Tw Cen MT" panose="020B0602020104020603" pitchFamily="34" charset="0"/>
              </a:rPr>
              <a:t>Mabhaudhi</a:t>
            </a:r>
            <a:r>
              <a:rPr lang="en-US" sz="1700" i="1" dirty="0">
                <a:latin typeface="Tw Cen MT" panose="020B0602020104020603" pitchFamily="34" charset="0"/>
              </a:rPr>
              <a:t> et al., 2021)</a:t>
            </a:r>
          </a:p>
        </p:txBody>
      </p:sp>
    </p:spTree>
    <p:extLst>
      <p:ext uri="{BB962C8B-B14F-4D97-AF65-F5344CB8AC3E}">
        <p14:creationId xmlns:p14="http://schemas.microsoft.com/office/powerpoint/2010/main" val="36154382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44D81-AE50-4B37-B894-FA56C343D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/>
                </a:solidFill>
                <a:latin typeface="Tw Cen MT"/>
                <a:cs typeface="Arial"/>
              </a:rPr>
              <a:t>3.2 Contribution of Nexus Solutions to National Goals and SDGs</a:t>
            </a:r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F6729F72-1162-47C0-81E3-9491764A20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5753156"/>
              </p:ext>
            </p:extLst>
          </p:nvPr>
        </p:nvGraphicFramePr>
        <p:xfrm>
          <a:off x="436880" y="890693"/>
          <a:ext cx="1133856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70219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44D81-AE50-4B37-B894-FA56C343D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3.2 Advancing Integrated Policies &amp; Strategies</a:t>
            </a:r>
          </a:p>
        </p:txBody>
      </p:sp>
      <p:sp>
        <p:nvSpPr>
          <p:cNvPr id="5" name="Free-form: Shape 4">
            <a:extLst>
              <a:ext uri="{FF2B5EF4-FFF2-40B4-BE49-F238E27FC236}">
                <a16:creationId xmlns:a16="http://schemas.microsoft.com/office/drawing/2014/main" id="{B25E7042-F83A-06FF-54CD-29CCFEDE59E9}"/>
              </a:ext>
            </a:extLst>
          </p:cNvPr>
          <p:cNvSpPr/>
          <p:nvPr/>
        </p:nvSpPr>
        <p:spPr>
          <a:xfrm>
            <a:off x="411920" y="1124608"/>
            <a:ext cx="3023201" cy="4119644"/>
          </a:xfrm>
          <a:custGeom>
            <a:avLst/>
            <a:gdLst>
              <a:gd name="connsiteX0" fmla="*/ 0 w 3023201"/>
              <a:gd name="connsiteY0" fmla="*/ 302320 h 3200397"/>
              <a:gd name="connsiteX1" fmla="*/ 302320 w 3023201"/>
              <a:gd name="connsiteY1" fmla="*/ 0 h 3200397"/>
              <a:gd name="connsiteX2" fmla="*/ 2720881 w 3023201"/>
              <a:gd name="connsiteY2" fmla="*/ 0 h 3200397"/>
              <a:gd name="connsiteX3" fmla="*/ 3023201 w 3023201"/>
              <a:gd name="connsiteY3" fmla="*/ 302320 h 3200397"/>
              <a:gd name="connsiteX4" fmla="*/ 3023201 w 3023201"/>
              <a:gd name="connsiteY4" fmla="*/ 2898077 h 3200397"/>
              <a:gd name="connsiteX5" fmla="*/ 2720881 w 3023201"/>
              <a:gd name="connsiteY5" fmla="*/ 3200397 h 3200397"/>
              <a:gd name="connsiteX6" fmla="*/ 302320 w 3023201"/>
              <a:gd name="connsiteY6" fmla="*/ 3200397 h 3200397"/>
              <a:gd name="connsiteX7" fmla="*/ 0 w 3023201"/>
              <a:gd name="connsiteY7" fmla="*/ 2898077 h 3200397"/>
              <a:gd name="connsiteX8" fmla="*/ 0 w 3023201"/>
              <a:gd name="connsiteY8" fmla="*/ 302320 h 320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23201" h="3200397">
                <a:moveTo>
                  <a:pt x="0" y="302320"/>
                </a:moveTo>
                <a:cubicBezTo>
                  <a:pt x="0" y="135353"/>
                  <a:pt x="135353" y="0"/>
                  <a:pt x="302320" y="0"/>
                </a:cubicBezTo>
                <a:lnTo>
                  <a:pt x="2720881" y="0"/>
                </a:lnTo>
                <a:cubicBezTo>
                  <a:pt x="2887848" y="0"/>
                  <a:pt x="3023201" y="135353"/>
                  <a:pt x="3023201" y="302320"/>
                </a:cubicBezTo>
                <a:lnTo>
                  <a:pt x="3023201" y="2898077"/>
                </a:lnTo>
                <a:cubicBezTo>
                  <a:pt x="3023201" y="3065044"/>
                  <a:pt x="2887848" y="3200397"/>
                  <a:pt x="2720881" y="3200397"/>
                </a:cubicBezTo>
                <a:lnTo>
                  <a:pt x="302320" y="3200397"/>
                </a:lnTo>
                <a:cubicBezTo>
                  <a:pt x="135353" y="3200397"/>
                  <a:pt x="0" y="3065044"/>
                  <a:pt x="0" y="2898077"/>
                </a:cubicBezTo>
                <a:lnTo>
                  <a:pt x="0" y="302320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9987" tIns="179987" rIns="179987" bIns="179987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/>
              <a:t>Nexus thinking</a:t>
            </a:r>
            <a:r>
              <a:rPr lang="en-US" sz="2400" kern="1200" dirty="0"/>
              <a:t>: </a:t>
            </a:r>
          </a:p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/>
              <a:t>Promoting Nexus thinking encourages policymakers and practitioners to consider interlinkages between sectors while developing policies and strategies.</a:t>
            </a:r>
          </a:p>
        </p:txBody>
      </p:sp>
      <p:sp>
        <p:nvSpPr>
          <p:cNvPr id="6" name="Free-form: Shape 5">
            <a:extLst>
              <a:ext uri="{FF2B5EF4-FFF2-40B4-BE49-F238E27FC236}">
                <a16:creationId xmlns:a16="http://schemas.microsoft.com/office/drawing/2014/main" id="{BDCFC5E0-0FC9-D428-6437-60024AAD53E2}"/>
              </a:ext>
            </a:extLst>
          </p:cNvPr>
          <p:cNvSpPr/>
          <p:nvPr/>
        </p:nvSpPr>
        <p:spPr>
          <a:xfrm>
            <a:off x="3694800" y="2818518"/>
            <a:ext cx="625591" cy="731824"/>
          </a:xfrm>
          <a:custGeom>
            <a:avLst/>
            <a:gdLst>
              <a:gd name="connsiteX0" fmla="*/ 0 w 625591"/>
              <a:gd name="connsiteY0" fmla="*/ 146365 h 731824"/>
              <a:gd name="connsiteX1" fmla="*/ 312796 w 625591"/>
              <a:gd name="connsiteY1" fmla="*/ 146365 h 731824"/>
              <a:gd name="connsiteX2" fmla="*/ 312796 w 625591"/>
              <a:gd name="connsiteY2" fmla="*/ 0 h 731824"/>
              <a:gd name="connsiteX3" fmla="*/ 625591 w 625591"/>
              <a:gd name="connsiteY3" fmla="*/ 365912 h 731824"/>
              <a:gd name="connsiteX4" fmla="*/ 312796 w 625591"/>
              <a:gd name="connsiteY4" fmla="*/ 731824 h 731824"/>
              <a:gd name="connsiteX5" fmla="*/ 312796 w 625591"/>
              <a:gd name="connsiteY5" fmla="*/ 585459 h 731824"/>
              <a:gd name="connsiteX6" fmla="*/ 0 w 625591"/>
              <a:gd name="connsiteY6" fmla="*/ 585459 h 731824"/>
              <a:gd name="connsiteX7" fmla="*/ 0 w 625591"/>
              <a:gd name="connsiteY7" fmla="*/ 146365 h 731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5591" h="731824">
                <a:moveTo>
                  <a:pt x="0" y="146365"/>
                </a:moveTo>
                <a:lnTo>
                  <a:pt x="312796" y="146365"/>
                </a:lnTo>
                <a:lnTo>
                  <a:pt x="312796" y="0"/>
                </a:lnTo>
                <a:lnTo>
                  <a:pt x="625591" y="365912"/>
                </a:lnTo>
                <a:lnTo>
                  <a:pt x="312796" y="731824"/>
                </a:lnTo>
                <a:lnTo>
                  <a:pt x="312796" y="585459"/>
                </a:lnTo>
                <a:lnTo>
                  <a:pt x="0" y="585459"/>
                </a:lnTo>
                <a:lnTo>
                  <a:pt x="0" y="146365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46365" rIns="187677" bIns="146365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/>
          </a:p>
        </p:txBody>
      </p:sp>
      <p:sp>
        <p:nvSpPr>
          <p:cNvPr id="7" name="Free-form: Shape 6">
            <a:extLst>
              <a:ext uri="{FF2B5EF4-FFF2-40B4-BE49-F238E27FC236}">
                <a16:creationId xmlns:a16="http://schemas.microsoft.com/office/drawing/2014/main" id="{5404FC0B-A23B-42EC-D309-18E025011B97}"/>
              </a:ext>
            </a:extLst>
          </p:cNvPr>
          <p:cNvSpPr/>
          <p:nvPr/>
        </p:nvSpPr>
        <p:spPr>
          <a:xfrm>
            <a:off x="4615483" y="1124608"/>
            <a:ext cx="3017506" cy="4119643"/>
          </a:xfrm>
          <a:custGeom>
            <a:avLst/>
            <a:gdLst>
              <a:gd name="connsiteX0" fmla="*/ 0 w 3017506"/>
              <a:gd name="connsiteY0" fmla="*/ 301751 h 3200397"/>
              <a:gd name="connsiteX1" fmla="*/ 301751 w 3017506"/>
              <a:gd name="connsiteY1" fmla="*/ 0 h 3200397"/>
              <a:gd name="connsiteX2" fmla="*/ 2715755 w 3017506"/>
              <a:gd name="connsiteY2" fmla="*/ 0 h 3200397"/>
              <a:gd name="connsiteX3" fmla="*/ 3017506 w 3017506"/>
              <a:gd name="connsiteY3" fmla="*/ 301751 h 3200397"/>
              <a:gd name="connsiteX4" fmla="*/ 3017506 w 3017506"/>
              <a:gd name="connsiteY4" fmla="*/ 2898646 h 3200397"/>
              <a:gd name="connsiteX5" fmla="*/ 2715755 w 3017506"/>
              <a:gd name="connsiteY5" fmla="*/ 3200397 h 3200397"/>
              <a:gd name="connsiteX6" fmla="*/ 301751 w 3017506"/>
              <a:gd name="connsiteY6" fmla="*/ 3200397 h 3200397"/>
              <a:gd name="connsiteX7" fmla="*/ 0 w 3017506"/>
              <a:gd name="connsiteY7" fmla="*/ 2898646 h 3200397"/>
              <a:gd name="connsiteX8" fmla="*/ 0 w 3017506"/>
              <a:gd name="connsiteY8" fmla="*/ 301751 h 320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7506" h="3200397">
                <a:moveTo>
                  <a:pt x="0" y="301751"/>
                </a:moveTo>
                <a:cubicBezTo>
                  <a:pt x="0" y="135099"/>
                  <a:pt x="135099" y="0"/>
                  <a:pt x="301751" y="0"/>
                </a:cubicBezTo>
                <a:lnTo>
                  <a:pt x="2715755" y="0"/>
                </a:lnTo>
                <a:cubicBezTo>
                  <a:pt x="2882407" y="0"/>
                  <a:pt x="3017506" y="135099"/>
                  <a:pt x="3017506" y="301751"/>
                </a:cubicBezTo>
                <a:lnTo>
                  <a:pt x="3017506" y="2898646"/>
                </a:lnTo>
                <a:cubicBezTo>
                  <a:pt x="3017506" y="3065298"/>
                  <a:pt x="2882407" y="3200397"/>
                  <a:pt x="2715755" y="3200397"/>
                </a:cubicBezTo>
                <a:lnTo>
                  <a:pt x="301751" y="3200397"/>
                </a:lnTo>
                <a:cubicBezTo>
                  <a:pt x="135099" y="3200397"/>
                  <a:pt x="0" y="3065298"/>
                  <a:pt x="0" y="2898646"/>
                </a:cubicBezTo>
                <a:lnTo>
                  <a:pt x="0" y="301751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2316727"/>
              <a:satOff val="-12431"/>
              <a:lumOff val="-1961"/>
              <a:alphaOff val="0"/>
            </a:schemeClr>
          </a:fillRef>
          <a:effectRef idx="0">
            <a:schemeClr val="accent5">
              <a:hueOff val="2316727"/>
              <a:satOff val="-12431"/>
              <a:lumOff val="-196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9820" tIns="179820" rIns="179820" bIns="179820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/>
              <a:t>Policy coherence</a:t>
            </a:r>
            <a:r>
              <a:rPr lang="en-US" sz="2400" kern="1200" dirty="0"/>
              <a:t>: </a:t>
            </a:r>
          </a:p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/>
              <a:t>Integrated policies and strategies foster policy coherence, minimizing conflicts between different sectors and maximizing synergies.</a:t>
            </a:r>
          </a:p>
        </p:txBody>
      </p:sp>
      <p:sp>
        <p:nvSpPr>
          <p:cNvPr id="8" name="Free-form: Shape 7">
            <a:extLst>
              <a:ext uri="{FF2B5EF4-FFF2-40B4-BE49-F238E27FC236}">
                <a16:creationId xmlns:a16="http://schemas.microsoft.com/office/drawing/2014/main" id="{BB79CD8E-A34E-9D1C-8981-1C20CCB18095}"/>
              </a:ext>
            </a:extLst>
          </p:cNvPr>
          <p:cNvSpPr/>
          <p:nvPr/>
        </p:nvSpPr>
        <p:spPr>
          <a:xfrm>
            <a:off x="7928081" y="2818518"/>
            <a:ext cx="625591" cy="731824"/>
          </a:xfrm>
          <a:custGeom>
            <a:avLst/>
            <a:gdLst>
              <a:gd name="connsiteX0" fmla="*/ 0 w 625591"/>
              <a:gd name="connsiteY0" fmla="*/ 146365 h 731824"/>
              <a:gd name="connsiteX1" fmla="*/ 312796 w 625591"/>
              <a:gd name="connsiteY1" fmla="*/ 146365 h 731824"/>
              <a:gd name="connsiteX2" fmla="*/ 312796 w 625591"/>
              <a:gd name="connsiteY2" fmla="*/ 0 h 731824"/>
              <a:gd name="connsiteX3" fmla="*/ 625591 w 625591"/>
              <a:gd name="connsiteY3" fmla="*/ 365912 h 731824"/>
              <a:gd name="connsiteX4" fmla="*/ 312796 w 625591"/>
              <a:gd name="connsiteY4" fmla="*/ 731824 h 731824"/>
              <a:gd name="connsiteX5" fmla="*/ 312796 w 625591"/>
              <a:gd name="connsiteY5" fmla="*/ 585459 h 731824"/>
              <a:gd name="connsiteX6" fmla="*/ 0 w 625591"/>
              <a:gd name="connsiteY6" fmla="*/ 585459 h 731824"/>
              <a:gd name="connsiteX7" fmla="*/ 0 w 625591"/>
              <a:gd name="connsiteY7" fmla="*/ 146365 h 731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5591" h="731824">
                <a:moveTo>
                  <a:pt x="0" y="146365"/>
                </a:moveTo>
                <a:lnTo>
                  <a:pt x="312796" y="146365"/>
                </a:lnTo>
                <a:lnTo>
                  <a:pt x="312796" y="0"/>
                </a:lnTo>
                <a:lnTo>
                  <a:pt x="625591" y="365912"/>
                </a:lnTo>
                <a:lnTo>
                  <a:pt x="312796" y="731824"/>
                </a:lnTo>
                <a:lnTo>
                  <a:pt x="312796" y="585459"/>
                </a:lnTo>
                <a:lnTo>
                  <a:pt x="0" y="585459"/>
                </a:lnTo>
                <a:lnTo>
                  <a:pt x="0" y="146365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4633454"/>
              <a:satOff val="-24862"/>
              <a:lumOff val="-3922"/>
              <a:alphaOff val="0"/>
            </a:schemeClr>
          </a:fillRef>
          <a:effectRef idx="0">
            <a:schemeClr val="accent5">
              <a:hueOff val="4633454"/>
              <a:satOff val="-24862"/>
              <a:lumOff val="-392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46365" rIns="187677" bIns="146365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/>
          </a:p>
        </p:txBody>
      </p:sp>
      <p:sp>
        <p:nvSpPr>
          <p:cNvPr id="9" name="Free-form: Shape 8">
            <a:extLst>
              <a:ext uri="{FF2B5EF4-FFF2-40B4-BE49-F238E27FC236}">
                <a16:creationId xmlns:a16="http://schemas.microsoft.com/office/drawing/2014/main" id="{A7B0F18F-08C1-3C06-ECBA-959CE2491B28}"/>
              </a:ext>
            </a:extLst>
          </p:cNvPr>
          <p:cNvSpPr/>
          <p:nvPr/>
        </p:nvSpPr>
        <p:spPr>
          <a:xfrm>
            <a:off x="8813352" y="1124609"/>
            <a:ext cx="2926087" cy="4031036"/>
          </a:xfrm>
          <a:custGeom>
            <a:avLst/>
            <a:gdLst>
              <a:gd name="connsiteX0" fmla="*/ 0 w 2926087"/>
              <a:gd name="connsiteY0" fmla="*/ 292609 h 3023183"/>
              <a:gd name="connsiteX1" fmla="*/ 292609 w 2926087"/>
              <a:gd name="connsiteY1" fmla="*/ 0 h 3023183"/>
              <a:gd name="connsiteX2" fmla="*/ 2633478 w 2926087"/>
              <a:gd name="connsiteY2" fmla="*/ 0 h 3023183"/>
              <a:gd name="connsiteX3" fmla="*/ 2926087 w 2926087"/>
              <a:gd name="connsiteY3" fmla="*/ 292609 h 3023183"/>
              <a:gd name="connsiteX4" fmla="*/ 2926087 w 2926087"/>
              <a:gd name="connsiteY4" fmla="*/ 2730574 h 3023183"/>
              <a:gd name="connsiteX5" fmla="*/ 2633478 w 2926087"/>
              <a:gd name="connsiteY5" fmla="*/ 3023183 h 3023183"/>
              <a:gd name="connsiteX6" fmla="*/ 292609 w 2926087"/>
              <a:gd name="connsiteY6" fmla="*/ 3023183 h 3023183"/>
              <a:gd name="connsiteX7" fmla="*/ 0 w 2926087"/>
              <a:gd name="connsiteY7" fmla="*/ 2730574 h 3023183"/>
              <a:gd name="connsiteX8" fmla="*/ 0 w 2926087"/>
              <a:gd name="connsiteY8" fmla="*/ 292609 h 3023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26087" h="3023183">
                <a:moveTo>
                  <a:pt x="0" y="292609"/>
                </a:moveTo>
                <a:cubicBezTo>
                  <a:pt x="0" y="131006"/>
                  <a:pt x="131006" y="0"/>
                  <a:pt x="292609" y="0"/>
                </a:cubicBezTo>
                <a:lnTo>
                  <a:pt x="2633478" y="0"/>
                </a:lnTo>
                <a:cubicBezTo>
                  <a:pt x="2795081" y="0"/>
                  <a:pt x="2926087" y="131006"/>
                  <a:pt x="2926087" y="292609"/>
                </a:cubicBezTo>
                <a:lnTo>
                  <a:pt x="2926087" y="2730574"/>
                </a:lnTo>
                <a:cubicBezTo>
                  <a:pt x="2926087" y="2892177"/>
                  <a:pt x="2795081" y="3023183"/>
                  <a:pt x="2633478" y="3023183"/>
                </a:cubicBezTo>
                <a:lnTo>
                  <a:pt x="292609" y="3023183"/>
                </a:lnTo>
                <a:cubicBezTo>
                  <a:pt x="131006" y="3023183"/>
                  <a:pt x="0" y="2892177"/>
                  <a:pt x="0" y="2730574"/>
                </a:cubicBezTo>
                <a:lnTo>
                  <a:pt x="0" y="292609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4633454"/>
              <a:satOff val="-24862"/>
              <a:lumOff val="-3922"/>
              <a:alphaOff val="0"/>
            </a:schemeClr>
          </a:fillRef>
          <a:effectRef idx="0">
            <a:schemeClr val="accent5">
              <a:hueOff val="4633454"/>
              <a:satOff val="-24862"/>
              <a:lumOff val="-392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7142" tIns="177142" rIns="177142" bIns="17714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/>
              <a:t>Adaptive approaches</a:t>
            </a:r>
            <a:r>
              <a:rPr lang="en-US" sz="2400" kern="1200" dirty="0"/>
              <a:t>: </a:t>
            </a:r>
          </a:p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/>
              <a:t>Flexible and adaptive policy approaches allow for adjustments to emerging challenges and changing circumstances.</a:t>
            </a:r>
          </a:p>
        </p:txBody>
      </p:sp>
    </p:spTree>
    <p:extLst>
      <p:ext uri="{BB962C8B-B14F-4D97-AF65-F5344CB8AC3E}">
        <p14:creationId xmlns:p14="http://schemas.microsoft.com/office/powerpoint/2010/main" val="5721508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335C2-8489-41E1-9B5D-A1EE7433A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3.2 Public-Private Partnership​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A4F210-DFC1-14CC-A0CC-201E4AFF1695}"/>
              </a:ext>
            </a:extLst>
          </p:cNvPr>
          <p:cNvSpPr/>
          <p:nvPr/>
        </p:nvSpPr>
        <p:spPr>
          <a:xfrm>
            <a:off x="457200" y="752214"/>
            <a:ext cx="11338560" cy="1826199"/>
          </a:xfrm>
          <a:prstGeom prst="roundRect">
            <a:avLst>
              <a:gd name="adj" fmla="val 10000"/>
            </a:avLst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endParaRPr lang="en-GB" dirty="0"/>
          </a:p>
        </p:txBody>
      </p:sp>
      <p:sp>
        <p:nvSpPr>
          <p:cNvPr id="7" name="Free-form: Shape 6">
            <a:extLst>
              <a:ext uri="{FF2B5EF4-FFF2-40B4-BE49-F238E27FC236}">
                <a16:creationId xmlns:a16="http://schemas.microsoft.com/office/drawing/2014/main" id="{516F0AE1-BEE5-0BA9-2D05-FDBBC90C579F}"/>
              </a:ext>
            </a:extLst>
          </p:cNvPr>
          <p:cNvSpPr/>
          <p:nvPr/>
        </p:nvSpPr>
        <p:spPr>
          <a:xfrm>
            <a:off x="2347078" y="926881"/>
            <a:ext cx="9296282" cy="1476865"/>
          </a:xfrm>
          <a:custGeom>
            <a:avLst/>
            <a:gdLst>
              <a:gd name="connsiteX0" fmla="*/ 0 w 9296282"/>
              <a:gd name="connsiteY0" fmla="*/ 0 h 1638781"/>
              <a:gd name="connsiteX1" fmla="*/ 9296282 w 9296282"/>
              <a:gd name="connsiteY1" fmla="*/ 0 h 1638781"/>
              <a:gd name="connsiteX2" fmla="*/ 9296282 w 9296282"/>
              <a:gd name="connsiteY2" fmla="*/ 1638781 h 1638781"/>
              <a:gd name="connsiteX3" fmla="*/ 0 w 9296282"/>
              <a:gd name="connsiteY3" fmla="*/ 1638781 h 1638781"/>
              <a:gd name="connsiteX4" fmla="*/ 0 w 9296282"/>
              <a:gd name="connsiteY4" fmla="*/ 0 h 163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282" h="1638781">
                <a:moveTo>
                  <a:pt x="0" y="0"/>
                </a:moveTo>
                <a:lnTo>
                  <a:pt x="9296282" y="0"/>
                </a:lnTo>
                <a:lnTo>
                  <a:pt x="9296282" y="1638781"/>
                </a:lnTo>
                <a:lnTo>
                  <a:pt x="0" y="16387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3438" tIns="173438" rIns="173438" bIns="173438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b="1" kern="1200" dirty="0">
                <a:latin typeface="+mn-lt"/>
              </a:rPr>
              <a:t>Leveraging the private sector: </a:t>
            </a:r>
          </a:p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>
                <a:latin typeface="+mn-lt"/>
              </a:rPr>
              <a:t>Engaging the private sector in the WEFE Nexus fosters innovative and sustainable solutions, leveraging their resources and expertise.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93F2510-3CDF-574D-49DD-58375112EBB2}"/>
              </a:ext>
            </a:extLst>
          </p:cNvPr>
          <p:cNvSpPr/>
          <p:nvPr/>
        </p:nvSpPr>
        <p:spPr>
          <a:xfrm>
            <a:off x="457200" y="2643164"/>
            <a:ext cx="11338560" cy="1826199"/>
          </a:xfrm>
          <a:prstGeom prst="roundRect">
            <a:avLst>
              <a:gd name="adj" fmla="val 10000"/>
            </a:avLst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0" name="Free-form: Shape 9">
            <a:extLst>
              <a:ext uri="{FF2B5EF4-FFF2-40B4-BE49-F238E27FC236}">
                <a16:creationId xmlns:a16="http://schemas.microsoft.com/office/drawing/2014/main" id="{08243D71-F320-1117-5308-727D7D82ABCF}"/>
              </a:ext>
            </a:extLst>
          </p:cNvPr>
          <p:cNvSpPr/>
          <p:nvPr/>
        </p:nvSpPr>
        <p:spPr>
          <a:xfrm>
            <a:off x="2347078" y="2869927"/>
            <a:ext cx="9296282" cy="1372673"/>
          </a:xfrm>
          <a:custGeom>
            <a:avLst/>
            <a:gdLst>
              <a:gd name="connsiteX0" fmla="*/ 0 w 9296282"/>
              <a:gd name="connsiteY0" fmla="*/ 0 h 1638781"/>
              <a:gd name="connsiteX1" fmla="*/ 9296282 w 9296282"/>
              <a:gd name="connsiteY1" fmla="*/ 0 h 1638781"/>
              <a:gd name="connsiteX2" fmla="*/ 9296282 w 9296282"/>
              <a:gd name="connsiteY2" fmla="*/ 1638781 h 1638781"/>
              <a:gd name="connsiteX3" fmla="*/ 0 w 9296282"/>
              <a:gd name="connsiteY3" fmla="*/ 1638781 h 1638781"/>
              <a:gd name="connsiteX4" fmla="*/ 0 w 9296282"/>
              <a:gd name="connsiteY4" fmla="*/ 0 h 163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282" h="1638781">
                <a:moveTo>
                  <a:pt x="0" y="0"/>
                </a:moveTo>
                <a:lnTo>
                  <a:pt x="9296282" y="0"/>
                </a:lnTo>
                <a:lnTo>
                  <a:pt x="9296282" y="1638781"/>
                </a:lnTo>
                <a:lnTo>
                  <a:pt x="0" y="16387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3438" tIns="173438" rIns="173438" bIns="173438" numCol="1" spcCol="1270" anchor="ctr" anchorCtr="0">
            <a:noAutofit/>
          </a:bodyPr>
          <a:lstStyle/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+mn-lt"/>
              </a:rPr>
              <a:t>Investment opportunities: </a:t>
            </a:r>
          </a:p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>
                <a:latin typeface="+mn-lt"/>
              </a:rPr>
              <a:t>Public-private partnerships can unlock investment opportunities for projects that contribute to the Nexus goals while supporting economic growth.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59A7F91-E4EA-35B6-68EC-5415A19F9638}"/>
              </a:ext>
            </a:extLst>
          </p:cNvPr>
          <p:cNvSpPr/>
          <p:nvPr/>
        </p:nvSpPr>
        <p:spPr>
          <a:xfrm>
            <a:off x="457200" y="4534113"/>
            <a:ext cx="11338560" cy="1826199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3" name="Free-form: Shape 12">
            <a:extLst>
              <a:ext uri="{FF2B5EF4-FFF2-40B4-BE49-F238E27FC236}">
                <a16:creationId xmlns:a16="http://schemas.microsoft.com/office/drawing/2014/main" id="{BC17443E-D6AB-C357-C49F-FB9E87414A31}"/>
              </a:ext>
            </a:extLst>
          </p:cNvPr>
          <p:cNvSpPr/>
          <p:nvPr/>
        </p:nvSpPr>
        <p:spPr>
          <a:xfrm>
            <a:off x="2347078" y="4797968"/>
            <a:ext cx="9296282" cy="1298489"/>
          </a:xfrm>
          <a:custGeom>
            <a:avLst/>
            <a:gdLst>
              <a:gd name="connsiteX0" fmla="*/ 0 w 9296282"/>
              <a:gd name="connsiteY0" fmla="*/ 0 h 1638781"/>
              <a:gd name="connsiteX1" fmla="*/ 9296282 w 9296282"/>
              <a:gd name="connsiteY1" fmla="*/ 0 h 1638781"/>
              <a:gd name="connsiteX2" fmla="*/ 9296282 w 9296282"/>
              <a:gd name="connsiteY2" fmla="*/ 1638781 h 1638781"/>
              <a:gd name="connsiteX3" fmla="*/ 0 w 9296282"/>
              <a:gd name="connsiteY3" fmla="*/ 1638781 h 1638781"/>
              <a:gd name="connsiteX4" fmla="*/ 0 w 9296282"/>
              <a:gd name="connsiteY4" fmla="*/ 0 h 163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282" h="1638781">
                <a:moveTo>
                  <a:pt x="0" y="0"/>
                </a:moveTo>
                <a:lnTo>
                  <a:pt x="9296282" y="0"/>
                </a:lnTo>
                <a:lnTo>
                  <a:pt x="9296282" y="1638781"/>
                </a:lnTo>
                <a:lnTo>
                  <a:pt x="0" y="16387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3438" tIns="173438" rIns="173438" bIns="173438" numCol="1" spcCol="1270" anchor="ctr" anchorCtr="0">
            <a:noAutofit/>
          </a:bodyPr>
          <a:lstStyle/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+mn-lt"/>
              </a:rPr>
              <a:t>Sustainable business practices: </a:t>
            </a:r>
          </a:p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>
                <a:latin typeface="+mn-lt"/>
              </a:rPr>
              <a:t>Collaboration with the private sector encourages the adoption of sustainable business practices that benefit society and the environment.</a:t>
            </a:r>
          </a:p>
        </p:txBody>
      </p:sp>
      <p:sp>
        <p:nvSpPr>
          <p:cNvPr id="6" name="Rectangle 5" descr="Electric Car">
            <a:extLst>
              <a:ext uri="{FF2B5EF4-FFF2-40B4-BE49-F238E27FC236}">
                <a16:creationId xmlns:a16="http://schemas.microsoft.com/office/drawing/2014/main" id="{60E2E2CB-0B6F-3627-24EB-5BBCF6B0C10B}"/>
              </a:ext>
            </a:extLst>
          </p:cNvPr>
          <p:cNvSpPr/>
          <p:nvPr/>
        </p:nvSpPr>
        <p:spPr>
          <a:xfrm>
            <a:off x="776018" y="1117518"/>
            <a:ext cx="1153677" cy="1153677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9" name="Rectangle 8" descr="Lock">
            <a:extLst>
              <a:ext uri="{FF2B5EF4-FFF2-40B4-BE49-F238E27FC236}">
                <a16:creationId xmlns:a16="http://schemas.microsoft.com/office/drawing/2014/main" id="{7AF504C9-12DE-5FD4-5595-787E25530593}"/>
              </a:ext>
            </a:extLst>
          </p:cNvPr>
          <p:cNvSpPr/>
          <p:nvPr/>
        </p:nvSpPr>
        <p:spPr>
          <a:xfrm>
            <a:off x="776019" y="2979424"/>
            <a:ext cx="1153677" cy="1153677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2" name="Rectangle 11" descr="Sustainability">
            <a:extLst>
              <a:ext uri="{FF2B5EF4-FFF2-40B4-BE49-F238E27FC236}">
                <a16:creationId xmlns:a16="http://schemas.microsoft.com/office/drawing/2014/main" id="{3A5CEEF8-A790-36DD-1B06-296E56234F1A}"/>
              </a:ext>
            </a:extLst>
          </p:cNvPr>
          <p:cNvSpPr/>
          <p:nvPr/>
        </p:nvSpPr>
        <p:spPr>
          <a:xfrm>
            <a:off x="776020" y="4870373"/>
            <a:ext cx="1153677" cy="1153677"/>
          </a:xfrm>
          <a:prstGeom prst="rect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3897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335C2-8489-41E1-9B5D-A1EE7433A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Tw Cen MT"/>
                <a:cs typeface="Arial"/>
              </a:rPr>
              <a:t>3.2 Streamlining WEFE Nexus | Reading Materials</a:t>
            </a:r>
            <a:endParaRPr lang="en-US" dirty="0">
              <a:latin typeface="Tw Cen MT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5998B-01F4-40AC-BBE5-C5F5CD824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3" y="714703"/>
            <a:ext cx="11083835" cy="5572886"/>
          </a:xfrm>
        </p:spPr>
        <p:txBody>
          <a:bodyPr>
            <a:noAutofit/>
          </a:bodyPr>
          <a:lstStyle/>
          <a:p>
            <a:r>
              <a:rPr lang="en-US" sz="1600" dirty="0"/>
              <a:t>Abdi, H., </a:t>
            </a:r>
            <a:r>
              <a:rPr lang="en-US" sz="1600" dirty="0" err="1"/>
              <a:t>Shahbazitabar</a:t>
            </a:r>
            <a:r>
              <a:rPr lang="en-US" sz="1600" dirty="0"/>
              <a:t>, M., &amp; </a:t>
            </a:r>
            <a:r>
              <a:rPr lang="en-US" sz="1600" dirty="0" err="1"/>
              <a:t>Mohammadi-Ivatloo</a:t>
            </a:r>
            <a:r>
              <a:rPr lang="en-US" sz="1600" dirty="0"/>
              <a:t>, B. (2020). Food, energy and water Nexus: A brief review of definitions, research, and challenges. </a:t>
            </a:r>
            <a:r>
              <a:rPr lang="en-US" sz="1600" i="1" dirty="0"/>
              <a:t>Inventions</a:t>
            </a:r>
            <a:r>
              <a:rPr lang="en-US" sz="1600" dirty="0"/>
              <a:t>, </a:t>
            </a:r>
            <a:r>
              <a:rPr lang="en-US" sz="1600" i="1" dirty="0"/>
              <a:t>5</a:t>
            </a:r>
            <a:r>
              <a:rPr lang="en-US" sz="1600" dirty="0"/>
              <a:t>(4), 1–14. https://doi.org/10.3390/inventions5040056</a:t>
            </a:r>
          </a:p>
          <a:p>
            <a:r>
              <a:rPr lang="en-US" sz="1600" dirty="0" err="1"/>
              <a:t>Bleischwitz</a:t>
            </a:r>
            <a:r>
              <a:rPr lang="en-US" sz="1600" dirty="0"/>
              <a:t>, R., </a:t>
            </a:r>
            <a:r>
              <a:rPr lang="en-US" sz="1600" dirty="0" err="1"/>
              <a:t>Spataru</a:t>
            </a:r>
            <a:r>
              <a:rPr lang="en-US" sz="1600" dirty="0"/>
              <a:t>, C., </a:t>
            </a:r>
            <a:r>
              <a:rPr lang="en-US" sz="1600" dirty="0" err="1"/>
              <a:t>VanDeveer</a:t>
            </a:r>
            <a:r>
              <a:rPr lang="en-US" sz="1600" dirty="0"/>
              <a:t>, S. D., </a:t>
            </a:r>
            <a:r>
              <a:rPr lang="en-US" sz="1600" dirty="0" err="1"/>
              <a:t>Obersteiner</a:t>
            </a:r>
            <a:r>
              <a:rPr lang="en-US" sz="1600" dirty="0"/>
              <a:t>, M., van der </a:t>
            </a:r>
            <a:r>
              <a:rPr lang="en-US" sz="1600" dirty="0" err="1"/>
              <a:t>Voet</a:t>
            </a:r>
            <a:r>
              <a:rPr lang="en-US" sz="1600" dirty="0"/>
              <a:t>, E., Johnson, C., Andrews-Speed, P., </a:t>
            </a:r>
            <a:r>
              <a:rPr lang="en-US" sz="1600" dirty="0" err="1"/>
              <a:t>Boersma</a:t>
            </a:r>
            <a:r>
              <a:rPr lang="en-US" sz="1600" dirty="0"/>
              <a:t>, T., Hoff, H., &amp; van </a:t>
            </a:r>
            <a:r>
              <a:rPr lang="en-US" sz="1600" dirty="0" err="1"/>
              <a:t>Vuuren</a:t>
            </a:r>
            <a:r>
              <a:rPr lang="en-US" sz="1600" dirty="0"/>
              <a:t>, D. P. (2018). Resource Nexus perspectives towards the United Nations Sustainable Development Goals. </a:t>
            </a:r>
            <a:r>
              <a:rPr lang="en-US" sz="1600" i="1" dirty="0"/>
              <a:t>Nature Sustainability</a:t>
            </a:r>
            <a:r>
              <a:rPr lang="en-US" sz="1600" dirty="0"/>
              <a:t>, </a:t>
            </a:r>
            <a:r>
              <a:rPr lang="en-US" sz="1600" i="1" dirty="0"/>
              <a:t>1</a:t>
            </a:r>
            <a:r>
              <a:rPr lang="en-US" sz="1600" dirty="0"/>
              <a:t>(12), 737–743. https://doi.org/10.1038/s41893-018-0173-2</a:t>
            </a:r>
          </a:p>
          <a:p>
            <a:r>
              <a:rPr lang="en-US" sz="1600" dirty="0" err="1"/>
              <a:t>Caldarice</a:t>
            </a:r>
            <a:r>
              <a:rPr lang="en-US" sz="1600" dirty="0"/>
              <a:t>, O., </a:t>
            </a:r>
            <a:r>
              <a:rPr lang="en-US" sz="1600" dirty="0" err="1"/>
              <a:t>Tollin</a:t>
            </a:r>
            <a:r>
              <a:rPr lang="en-US" sz="1600" dirty="0"/>
              <a:t>, N., &amp; </a:t>
            </a:r>
            <a:r>
              <a:rPr lang="en-US" sz="1600" dirty="0" err="1"/>
              <a:t>Pizzorni</a:t>
            </a:r>
            <a:r>
              <a:rPr lang="en-US" sz="1600" dirty="0"/>
              <a:t>, M. (2021). The relevance of science-policy-practice dialogue. Exploring the urban climate resilience governance in Italy. </a:t>
            </a:r>
            <a:r>
              <a:rPr lang="en-US" sz="1600" i="1" dirty="0"/>
              <a:t>City, Territory and Architecture</a:t>
            </a:r>
            <a:r>
              <a:rPr lang="en-US" sz="1600" dirty="0"/>
              <a:t>, </a:t>
            </a:r>
            <a:r>
              <a:rPr lang="en-US" sz="1600" i="1" dirty="0"/>
              <a:t>8</a:t>
            </a:r>
            <a:r>
              <a:rPr lang="en-US" sz="1600" dirty="0"/>
              <a:t>(1). https://doi.org/10.1186/s40410-021-00137-y</a:t>
            </a:r>
          </a:p>
          <a:p>
            <a:r>
              <a:rPr lang="en-US" sz="1600" dirty="0"/>
              <a:t>Das, T., &amp; </a:t>
            </a:r>
            <a:r>
              <a:rPr lang="en-US" sz="1600" dirty="0" err="1"/>
              <a:t>Cabezas</a:t>
            </a:r>
            <a:r>
              <a:rPr lang="en-US" sz="1600" dirty="0"/>
              <a:t>, H. (2018). Tools and concepts for environmental sustainability in the food-energy-water Nexus: Chemical engineering perspective. </a:t>
            </a:r>
            <a:r>
              <a:rPr lang="en-US" sz="1600" i="1" dirty="0"/>
              <a:t>Environmental Progress and Sustainable Energy</a:t>
            </a:r>
            <a:r>
              <a:rPr lang="en-US" sz="1600" dirty="0"/>
              <a:t>, </a:t>
            </a:r>
            <a:r>
              <a:rPr lang="en-US" sz="1600" i="1" dirty="0"/>
              <a:t>37</a:t>
            </a:r>
            <a:r>
              <a:rPr lang="en-US" sz="1600" dirty="0"/>
              <a:t>(1), 73–81. https://doi.org/10.1002/ep.12763</a:t>
            </a:r>
          </a:p>
          <a:p>
            <a:r>
              <a:rPr lang="en-US" sz="1600" dirty="0" err="1"/>
              <a:t>Mabhaudhi</a:t>
            </a:r>
            <a:r>
              <a:rPr lang="en-US" sz="1600" dirty="0"/>
              <a:t>, T., </a:t>
            </a:r>
            <a:r>
              <a:rPr lang="en-US" sz="1600" dirty="0" err="1"/>
              <a:t>Nhamo</a:t>
            </a:r>
            <a:r>
              <a:rPr lang="en-US" sz="1600" dirty="0"/>
              <a:t>, L., </a:t>
            </a:r>
            <a:r>
              <a:rPr lang="en-US" sz="1600" dirty="0" err="1"/>
              <a:t>Chibarabada</a:t>
            </a:r>
            <a:r>
              <a:rPr lang="en-US" sz="1600" dirty="0"/>
              <a:t>, T. P., </a:t>
            </a:r>
            <a:r>
              <a:rPr lang="en-US" sz="1600" dirty="0" err="1"/>
              <a:t>Mabaya</a:t>
            </a:r>
            <a:r>
              <a:rPr lang="en-US" sz="1600" dirty="0"/>
              <a:t>, G., </a:t>
            </a:r>
            <a:r>
              <a:rPr lang="en-US" sz="1600" dirty="0" err="1"/>
              <a:t>Mpandeli</a:t>
            </a:r>
            <a:r>
              <a:rPr lang="en-US" sz="1600" dirty="0"/>
              <a:t>, S., </a:t>
            </a:r>
            <a:r>
              <a:rPr lang="en-US" sz="1600" dirty="0" err="1"/>
              <a:t>Liphadzi</a:t>
            </a:r>
            <a:r>
              <a:rPr lang="en-US" sz="1600" dirty="0"/>
              <a:t>, S., </a:t>
            </a:r>
            <a:r>
              <a:rPr lang="en-US" sz="1600" dirty="0" err="1"/>
              <a:t>Senzanje</a:t>
            </a:r>
            <a:r>
              <a:rPr lang="en-US" sz="1600" dirty="0"/>
              <a:t>, A., Naidoo, D., Modi, A. T., &amp; </a:t>
            </a:r>
            <a:r>
              <a:rPr lang="en-US" sz="1600" dirty="0" err="1"/>
              <a:t>Chivenge</a:t>
            </a:r>
            <a:r>
              <a:rPr lang="en-US" sz="1600" dirty="0"/>
              <a:t>, P. P. (2021). Assessing progress towards sustainable development goals through Nexus planning. </a:t>
            </a:r>
            <a:r>
              <a:rPr lang="en-US" sz="1600" i="1" dirty="0"/>
              <a:t>Water (Switzerland)</a:t>
            </a:r>
            <a:r>
              <a:rPr lang="en-US" sz="1600" dirty="0"/>
              <a:t>, </a:t>
            </a:r>
            <a:r>
              <a:rPr lang="en-US" sz="1600" i="1" dirty="0"/>
              <a:t>13</a:t>
            </a:r>
            <a:r>
              <a:rPr lang="en-US" sz="1600" dirty="0"/>
              <a:t>(9), 1–13. https://doi.org/10.3390/w13091321</a:t>
            </a:r>
          </a:p>
          <a:p>
            <a:r>
              <a:rPr lang="en-US" sz="1600" dirty="0"/>
              <a:t>Mai, Q., Yu, D., &amp; Li, X. (2023). Coupling characteristics of China ’ s food-energy-water Nexus and its implications for regional livelihood well-being. </a:t>
            </a:r>
            <a:r>
              <a:rPr lang="en-US" sz="1600" i="1" dirty="0"/>
              <a:t>Journal of Cleaner Production</a:t>
            </a:r>
            <a:r>
              <a:rPr lang="en-US" sz="1600" dirty="0"/>
              <a:t>, </a:t>
            </a:r>
            <a:r>
              <a:rPr lang="en-US" sz="1600" i="1" dirty="0"/>
              <a:t>395</a:t>
            </a:r>
            <a:r>
              <a:rPr lang="en-US" sz="1600" dirty="0"/>
              <a:t>(19), 136385. https://doi.org/10.1016/j.jclepro.2023.136385</a:t>
            </a:r>
          </a:p>
          <a:p>
            <a:r>
              <a:rPr lang="en-US" sz="1600" dirty="0" err="1"/>
              <a:t>Platts</a:t>
            </a:r>
            <a:r>
              <a:rPr lang="en-US" sz="1600" dirty="0"/>
              <a:t>, E. J., </a:t>
            </a:r>
            <a:r>
              <a:rPr lang="en-US" sz="1600" dirty="0" err="1"/>
              <a:t>Kerner</a:t>
            </a:r>
            <a:r>
              <a:rPr lang="en-US" sz="1600" dirty="0"/>
              <a:t>, B., Adams, N., &amp; Archer, J.-M. M. (2022). FEW and Far Between: Rebalancing Research and Training Priorities at the Food-Energy-Water Nexus. </a:t>
            </a:r>
            <a:r>
              <a:rPr lang="en-US" sz="1600" i="1" dirty="0"/>
              <a:t>Science and Education</a:t>
            </a:r>
            <a:r>
              <a:rPr lang="en-US" sz="1600" dirty="0"/>
              <a:t>, </a:t>
            </a:r>
            <a:r>
              <a:rPr lang="en-US" sz="1600" i="1" dirty="0"/>
              <a:t>31</a:t>
            </a:r>
            <a:r>
              <a:rPr lang="en-US" sz="1600" dirty="0"/>
              <a:t>(5), 1383–1397. https://doi.org/10.1007/s11191-022-00344-0</a:t>
            </a:r>
          </a:p>
          <a:p>
            <a:r>
              <a:rPr lang="en-US" sz="1600" dirty="0"/>
              <a:t>Zhang, J., Wang, S., Pradhan, P., Zhao, W., &amp; Fu, B. (2022). Mapping the complexity of the food-energy-water Nexus from the lens of Sustainable Development Goals in China. </a:t>
            </a:r>
            <a:r>
              <a:rPr lang="en-US" sz="1600" i="1" dirty="0"/>
              <a:t>Resources, Conservation and Recycling</a:t>
            </a:r>
            <a:r>
              <a:rPr lang="en-US" sz="1600" dirty="0"/>
              <a:t>, </a:t>
            </a:r>
            <a:r>
              <a:rPr lang="en-US" sz="1600" i="1" dirty="0"/>
              <a:t>183</a:t>
            </a:r>
            <a:r>
              <a:rPr lang="en-US" sz="1600" dirty="0"/>
              <a:t>(April), 106357. https://doi.org/10.1016/j.resconrec.2022.106357</a:t>
            </a:r>
          </a:p>
        </p:txBody>
      </p:sp>
    </p:spTree>
    <p:extLst>
      <p:ext uri="{BB962C8B-B14F-4D97-AF65-F5344CB8AC3E}">
        <p14:creationId xmlns:p14="http://schemas.microsoft.com/office/powerpoint/2010/main" val="2052868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1B338-5CC6-6F60-4010-079F32A44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Module 3 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A87A17-836B-5FB4-2500-DB5F043960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GB" b="1" dirty="0"/>
              <a:t>Prof. Vishnu Prasad Pandey</a:t>
            </a:r>
          </a:p>
          <a:p>
            <a:r>
              <a:rPr lang="en-GB" dirty="0" err="1"/>
              <a:t>Center</a:t>
            </a:r>
            <a:r>
              <a:rPr lang="en-GB" dirty="0"/>
              <a:t> for Water Resources Studies, Institute of Engineering, Tribhuvan University, Nepal</a:t>
            </a:r>
          </a:p>
          <a:p>
            <a:r>
              <a:rPr lang="en-GB" b="1" dirty="0" err="1"/>
              <a:t>Dr.</a:t>
            </a:r>
            <a:r>
              <a:rPr lang="en-GB" b="1" dirty="0"/>
              <a:t> Rishi Ram </a:t>
            </a:r>
            <a:r>
              <a:rPr lang="en-GB" b="1" dirty="0" err="1"/>
              <a:t>Kattel</a:t>
            </a:r>
            <a:endParaRPr lang="en-GB" b="1" dirty="0"/>
          </a:p>
          <a:p>
            <a:r>
              <a:rPr lang="en-GB" dirty="0"/>
              <a:t>Agriculture &amp; Forestry University, Nepal</a:t>
            </a:r>
          </a:p>
          <a:p>
            <a:r>
              <a:rPr lang="en-GB" b="1" dirty="0"/>
              <a:t>Prof. Tri Ratna </a:t>
            </a:r>
            <a:r>
              <a:rPr lang="en-GB" b="1" dirty="0" err="1"/>
              <a:t>Bajracharya</a:t>
            </a:r>
            <a:endParaRPr lang="en-GB" b="1" dirty="0"/>
          </a:p>
          <a:p>
            <a:r>
              <a:rPr lang="en-GB" dirty="0" err="1"/>
              <a:t>Center</a:t>
            </a:r>
            <a:r>
              <a:rPr lang="en-GB" dirty="0"/>
              <a:t> for Energy Studies, Institute of Engineering, Tribhuvan University, Nepal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43768D-A78F-32D2-6661-421C50E6A3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Managing the WEFE Nexus for Future Security</a:t>
            </a:r>
          </a:p>
        </p:txBody>
      </p:sp>
    </p:spTree>
    <p:extLst>
      <p:ext uri="{BB962C8B-B14F-4D97-AF65-F5344CB8AC3E}">
        <p14:creationId xmlns:p14="http://schemas.microsoft.com/office/powerpoint/2010/main" val="9710456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3987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500" dirty="0">
                <a:latin typeface="Tw Cen MT" panose="020B0602020104020603" pitchFamily="34" charset="0"/>
                <a:cs typeface="Arial" panose="020B0604020202020204" pitchFamily="34" charset="0"/>
              </a:rPr>
              <a:t>3.3 </a:t>
            </a:r>
          </a:p>
          <a:p>
            <a:pPr algn="ctr"/>
            <a:r>
              <a:rPr lang="en-GB" sz="4500" dirty="0">
                <a:latin typeface="Tw Cen MT" panose="020B0602020104020603" pitchFamily="34" charset="0"/>
                <a:cs typeface="Arial" panose="020B0604020202020204" pitchFamily="34" charset="0"/>
              </a:rPr>
              <a:t>Addressing Implementation Bottlenecks for Inclusive WEFE Nexus Solutions</a:t>
            </a: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722DBCA7-C37D-4F6F-8FC6-E5C489830045}"/>
              </a:ext>
            </a:extLst>
          </p:cNvPr>
          <p:cNvSpPr txBox="1">
            <a:spLocks/>
          </p:cNvSpPr>
          <p:nvPr/>
        </p:nvSpPr>
        <p:spPr bwMode="auto">
          <a:xfrm>
            <a:off x="4444180" y="1"/>
            <a:ext cx="7246375" cy="6857999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342900" indent="-342900">
              <a:spcBef>
                <a:spcPct val="0"/>
              </a:spcBef>
              <a:spcAft>
                <a:spcPts val="1000"/>
              </a:spcAft>
            </a:pPr>
            <a:r>
              <a:rPr lang="en-GB" sz="3000" dirty="0">
                <a:latin typeface="+mn-lt"/>
                <a:cs typeface="Arial" panose="020B0604020202020204" pitchFamily="34" charset="0"/>
              </a:rPr>
              <a:t>Technical/engineering solutions</a:t>
            </a:r>
          </a:p>
          <a:p>
            <a:pPr marL="342900" indent="-342900">
              <a:spcBef>
                <a:spcPct val="0"/>
              </a:spcBef>
              <a:spcAft>
                <a:spcPts val="1000"/>
              </a:spcAft>
            </a:pPr>
            <a:r>
              <a:rPr lang="en-GB" sz="3000" dirty="0">
                <a:latin typeface="+mn-lt"/>
                <a:cs typeface="Arial" panose="020B0604020202020204" pitchFamily="34" charset="0"/>
              </a:rPr>
              <a:t>Nature-based solutions</a:t>
            </a:r>
          </a:p>
          <a:p>
            <a:pPr marL="342900" indent="-342900">
              <a:spcBef>
                <a:spcPct val="0"/>
              </a:spcBef>
              <a:spcAft>
                <a:spcPts val="1000"/>
              </a:spcAft>
            </a:pPr>
            <a:r>
              <a:rPr lang="en-GB" sz="3000" dirty="0">
                <a:latin typeface="+mn-lt"/>
                <a:cs typeface="Arial" panose="020B0604020202020204" pitchFamily="34" charset="0"/>
              </a:rPr>
              <a:t>Governance solutions</a:t>
            </a:r>
          </a:p>
          <a:p>
            <a:pPr marL="342900" indent="-342900">
              <a:spcBef>
                <a:spcPct val="0"/>
              </a:spcBef>
              <a:spcAft>
                <a:spcPts val="1000"/>
              </a:spcAft>
            </a:pPr>
            <a:r>
              <a:rPr lang="en-GB" sz="3000" dirty="0">
                <a:latin typeface="+mn-lt"/>
                <a:cs typeface="Arial" panose="020B0604020202020204" pitchFamily="34" charset="0"/>
              </a:rPr>
              <a:t>Ensuring equitable sharing of benefits, etc.) </a:t>
            </a:r>
          </a:p>
          <a:p>
            <a:pPr marL="342900" indent="-342900">
              <a:spcBef>
                <a:spcPct val="0"/>
              </a:spcBef>
              <a:spcAft>
                <a:spcPts val="1000"/>
              </a:spcAft>
            </a:pPr>
            <a:r>
              <a:rPr lang="en-GB" sz="3000" dirty="0">
                <a:latin typeface="+mn-lt"/>
                <a:cs typeface="Arial" panose="020B0604020202020204" pitchFamily="34" charset="0"/>
              </a:rPr>
              <a:t>Market-based solutions</a:t>
            </a:r>
          </a:p>
          <a:p>
            <a:pPr marL="342900" indent="-342900">
              <a:spcBef>
                <a:spcPct val="0"/>
              </a:spcBef>
              <a:spcAft>
                <a:spcPts val="1000"/>
              </a:spcAft>
            </a:pPr>
            <a:r>
              <a:rPr lang="en-GB" sz="3000" dirty="0">
                <a:latin typeface="+mn-lt"/>
                <a:cs typeface="Arial" panose="020B0604020202020204" pitchFamily="34" charset="0"/>
              </a:rPr>
              <a:t>Demand-based solutions</a:t>
            </a:r>
          </a:p>
        </p:txBody>
      </p:sp>
    </p:spTree>
    <p:extLst>
      <p:ext uri="{BB962C8B-B14F-4D97-AF65-F5344CB8AC3E}">
        <p14:creationId xmlns:p14="http://schemas.microsoft.com/office/powerpoint/2010/main" val="21181105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0E85D-A28C-DE24-2731-6FFBDC5E4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3.3 Session Delivery Plan [40 minutes]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B8ADB52-6E16-AADF-27C4-A248949AB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282982"/>
              </p:ext>
            </p:extLst>
          </p:nvPr>
        </p:nvGraphicFramePr>
        <p:xfrm>
          <a:off x="531223" y="872067"/>
          <a:ext cx="10996748" cy="4389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70846">
                  <a:extLst>
                    <a:ext uri="{9D8B030D-6E8A-4147-A177-3AD203B41FA5}">
                      <a16:colId xmlns:a16="http://schemas.microsoft.com/office/drawing/2014/main" val="2561764042"/>
                    </a:ext>
                  </a:extLst>
                </a:gridCol>
                <a:gridCol w="5532620">
                  <a:extLst>
                    <a:ext uri="{9D8B030D-6E8A-4147-A177-3AD203B41FA5}">
                      <a16:colId xmlns:a16="http://schemas.microsoft.com/office/drawing/2014/main" val="276122388"/>
                    </a:ext>
                  </a:extLst>
                </a:gridCol>
                <a:gridCol w="3893282">
                  <a:extLst>
                    <a:ext uri="{9D8B030D-6E8A-4147-A177-3AD203B41FA5}">
                      <a16:colId xmlns:a16="http://schemas.microsoft.com/office/drawing/2014/main" val="16311921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Time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Activity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Facilitator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574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10 minutes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Exercise 3-3: Open Discussion – What could be </a:t>
                      </a:r>
                      <a:r>
                        <a:rPr lang="en-US" sz="2400" b="1" dirty="0">
                          <a:solidFill>
                            <a:schemeClr val="accent5"/>
                          </a:solidFill>
                        </a:rPr>
                        <a:t>potential solutions </a:t>
                      </a:r>
                      <a:r>
                        <a:rPr lang="en-US" sz="2400" dirty="0"/>
                        <a:t>for inclusive WEFE Nexus gains and </a:t>
                      </a:r>
                      <a:r>
                        <a:rPr lang="en-US" sz="2400" b="1" dirty="0">
                          <a:solidFill>
                            <a:schemeClr val="accent5"/>
                          </a:solidFill>
                        </a:rPr>
                        <a:t>bottlenecks</a:t>
                      </a:r>
                      <a:r>
                        <a:rPr lang="en-US" sz="2400" dirty="0"/>
                        <a:t> for implementing them? How can these </a:t>
                      </a:r>
                      <a:r>
                        <a:rPr lang="en-US" sz="2400" b="1" dirty="0">
                          <a:solidFill>
                            <a:schemeClr val="accent5"/>
                          </a:solidFill>
                        </a:rPr>
                        <a:t>bottlenecks can be addressed</a:t>
                      </a:r>
                      <a:r>
                        <a:rPr lang="en-US" sz="2400" dirty="0"/>
                        <a:t>?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Prof. Dr. Vishnu Pd. Pandey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878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25 minutes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Lecture: Various ways of addressing bottlenecks in implementing inclusive WEFE Nexus solutions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Prof. Dr. Vishnu Pd. Pandey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109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5 minutes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Exercise 3-4: Open Discussion – Is the WEFE Nexus a problem or a solution?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Prof. Dr. Vishnu Pd. Pandey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630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00219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FD4BB-74C3-04A1-2CFB-0E1C51315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3.3 Exercise 3-3: Open Discussion [10 mins]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CC504-EB07-CB22-06CF-B6E52DA081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What could be potential </a:t>
            </a:r>
            <a:r>
              <a:rPr lang="en-US" sz="3000" b="1" dirty="0">
                <a:solidFill>
                  <a:schemeClr val="accent5"/>
                </a:solidFill>
              </a:rPr>
              <a:t>solutions</a:t>
            </a:r>
            <a:r>
              <a:rPr lang="en-US" sz="3000" dirty="0"/>
              <a:t> for inclusive WEFE Nexus gains?</a:t>
            </a:r>
          </a:p>
          <a:p>
            <a:r>
              <a:rPr lang="en-US" sz="3000" dirty="0"/>
              <a:t>What could be the </a:t>
            </a:r>
            <a:r>
              <a:rPr lang="en-US" sz="3000" b="1" dirty="0">
                <a:solidFill>
                  <a:schemeClr val="accent5"/>
                </a:solidFill>
              </a:rPr>
              <a:t>bottlenecks</a:t>
            </a:r>
            <a:r>
              <a:rPr lang="en-US" sz="3000" dirty="0"/>
              <a:t> for implementing them?</a:t>
            </a:r>
          </a:p>
        </p:txBody>
      </p:sp>
    </p:spTree>
    <p:extLst>
      <p:ext uri="{BB962C8B-B14F-4D97-AF65-F5344CB8AC3E}">
        <p14:creationId xmlns:p14="http://schemas.microsoft.com/office/powerpoint/2010/main" val="25873796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335C2-8489-41E1-9B5D-A1EE7433A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3.3 Technical/Engineering Solutions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A4F210-DFC1-14CC-A0CC-201E4AFF1695}"/>
              </a:ext>
            </a:extLst>
          </p:cNvPr>
          <p:cNvSpPr/>
          <p:nvPr/>
        </p:nvSpPr>
        <p:spPr>
          <a:xfrm>
            <a:off x="457200" y="752214"/>
            <a:ext cx="11338560" cy="1826199"/>
          </a:xfrm>
          <a:prstGeom prst="roundRect">
            <a:avLst>
              <a:gd name="adj" fmla="val 10000"/>
            </a:avLst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endParaRPr lang="en-GB" dirty="0"/>
          </a:p>
        </p:txBody>
      </p:sp>
      <p:sp>
        <p:nvSpPr>
          <p:cNvPr id="7" name="Free-form: Shape 6">
            <a:extLst>
              <a:ext uri="{FF2B5EF4-FFF2-40B4-BE49-F238E27FC236}">
                <a16:creationId xmlns:a16="http://schemas.microsoft.com/office/drawing/2014/main" id="{516F0AE1-BEE5-0BA9-2D05-FDBBC90C579F}"/>
              </a:ext>
            </a:extLst>
          </p:cNvPr>
          <p:cNvSpPr/>
          <p:nvPr/>
        </p:nvSpPr>
        <p:spPr>
          <a:xfrm>
            <a:off x="2347078" y="926881"/>
            <a:ext cx="9296282" cy="1476865"/>
          </a:xfrm>
          <a:custGeom>
            <a:avLst/>
            <a:gdLst>
              <a:gd name="connsiteX0" fmla="*/ 0 w 9296282"/>
              <a:gd name="connsiteY0" fmla="*/ 0 h 1638781"/>
              <a:gd name="connsiteX1" fmla="*/ 9296282 w 9296282"/>
              <a:gd name="connsiteY1" fmla="*/ 0 h 1638781"/>
              <a:gd name="connsiteX2" fmla="*/ 9296282 w 9296282"/>
              <a:gd name="connsiteY2" fmla="*/ 1638781 h 1638781"/>
              <a:gd name="connsiteX3" fmla="*/ 0 w 9296282"/>
              <a:gd name="connsiteY3" fmla="*/ 1638781 h 1638781"/>
              <a:gd name="connsiteX4" fmla="*/ 0 w 9296282"/>
              <a:gd name="connsiteY4" fmla="*/ 0 h 163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282" h="1638781">
                <a:moveTo>
                  <a:pt x="0" y="0"/>
                </a:moveTo>
                <a:lnTo>
                  <a:pt x="9296282" y="0"/>
                </a:lnTo>
                <a:lnTo>
                  <a:pt x="9296282" y="1638781"/>
                </a:lnTo>
                <a:lnTo>
                  <a:pt x="0" y="16387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3438" tIns="173438" rIns="173438" bIns="173438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b="1" kern="1200" dirty="0">
                <a:latin typeface="+mn-lt"/>
              </a:rPr>
              <a:t>Innovative technologies: </a:t>
            </a:r>
          </a:p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>
                <a:latin typeface="+mn-lt"/>
              </a:rPr>
              <a:t>Leveraging advanced technologies can enhance water efficiency, renewable energy generation, sustainable agriculture, waste management, and ecosystem restoration.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93F2510-3CDF-574D-49DD-58375112EBB2}"/>
              </a:ext>
            </a:extLst>
          </p:cNvPr>
          <p:cNvSpPr/>
          <p:nvPr/>
        </p:nvSpPr>
        <p:spPr>
          <a:xfrm>
            <a:off x="457200" y="2694901"/>
            <a:ext cx="11338560" cy="1722724"/>
          </a:xfrm>
          <a:prstGeom prst="roundRect">
            <a:avLst>
              <a:gd name="adj" fmla="val 10000"/>
            </a:avLst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0" name="Free-form: Shape 9">
            <a:extLst>
              <a:ext uri="{FF2B5EF4-FFF2-40B4-BE49-F238E27FC236}">
                <a16:creationId xmlns:a16="http://schemas.microsoft.com/office/drawing/2014/main" id="{08243D71-F320-1117-5308-727D7D82ABCF}"/>
              </a:ext>
            </a:extLst>
          </p:cNvPr>
          <p:cNvSpPr/>
          <p:nvPr/>
        </p:nvSpPr>
        <p:spPr>
          <a:xfrm>
            <a:off x="2347078" y="2869927"/>
            <a:ext cx="9296282" cy="1372673"/>
          </a:xfrm>
          <a:custGeom>
            <a:avLst/>
            <a:gdLst>
              <a:gd name="connsiteX0" fmla="*/ 0 w 9296282"/>
              <a:gd name="connsiteY0" fmla="*/ 0 h 1638781"/>
              <a:gd name="connsiteX1" fmla="*/ 9296282 w 9296282"/>
              <a:gd name="connsiteY1" fmla="*/ 0 h 1638781"/>
              <a:gd name="connsiteX2" fmla="*/ 9296282 w 9296282"/>
              <a:gd name="connsiteY2" fmla="*/ 1638781 h 1638781"/>
              <a:gd name="connsiteX3" fmla="*/ 0 w 9296282"/>
              <a:gd name="connsiteY3" fmla="*/ 1638781 h 1638781"/>
              <a:gd name="connsiteX4" fmla="*/ 0 w 9296282"/>
              <a:gd name="connsiteY4" fmla="*/ 0 h 163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282" h="1638781">
                <a:moveTo>
                  <a:pt x="0" y="0"/>
                </a:moveTo>
                <a:lnTo>
                  <a:pt x="9296282" y="0"/>
                </a:lnTo>
                <a:lnTo>
                  <a:pt x="9296282" y="1638781"/>
                </a:lnTo>
                <a:lnTo>
                  <a:pt x="0" y="16387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3438" tIns="173438" rIns="173438" bIns="173438" numCol="1" spcCol="1270" anchor="ctr" anchorCtr="0">
            <a:noAutofit/>
          </a:bodyPr>
          <a:lstStyle/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+mn-lt"/>
              </a:rPr>
              <a:t>Smart water management:</a:t>
            </a:r>
          </a:p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>
                <a:latin typeface="+mn-lt"/>
              </a:rPr>
              <a:t>Implementing smart water infrastructure, real-time monitoring, precision agriculture, efficient irrigation systems, and water reuse technologies.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59A7F91-E4EA-35B6-68EC-5415A19F9638}"/>
              </a:ext>
            </a:extLst>
          </p:cNvPr>
          <p:cNvSpPr/>
          <p:nvPr/>
        </p:nvSpPr>
        <p:spPr>
          <a:xfrm>
            <a:off x="457200" y="4534113"/>
            <a:ext cx="11338560" cy="1826199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3" name="Free-form: Shape 12">
            <a:extLst>
              <a:ext uri="{FF2B5EF4-FFF2-40B4-BE49-F238E27FC236}">
                <a16:creationId xmlns:a16="http://schemas.microsoft.com/office/drawing/2014/main" id="{BC17443E-D6AB-C357-C49F-FB9E87414A31}"/>
              </a:ext>
            </a:extLst>
          </p:cNvPr>
          <p:cNvSpPr/>
          <p:nvPr/>
        </p:nvSpPr>
        <p:spPr>
          <a:xfrm>
            <a:off x="2347078" y="4797968"/>
            <a:ext cx="9296282" cy="1298489"/>
          </a:xfrm>
          <a:custGeom>
            <a:avLst/>
            <a:gdLst>
              <a:gd name="connsiteX0" fmla="*/ 0 w 9296282"/>
              <a:gd name="connsiteY0" fmla="*/ 0 h 1638781"/>
              <a:gd name="connsiteX1" fmla="*/ 9296282 w 9296282"/>
              <a:gd name="connsiteY1" fmla="*/ 0 h 1638781"/>
              <a:gd name="connsiteX2" fmla="*/ 9296282 w 9296282"/>
              <a:gd name="connsiteY2" fmla="*/ 1638781 h 1638781"/>
              <a:gd name="connsiteX3" fmla="*/ 0 w 9296282"/>
              <a:gd name="connsiteY3" fmla="*/ 1638781 h 1638781"/>
              <a:gd name="connsiteX4" fmla="*/ 0 w 9296282"/>
              <a:gd name="connsiteY4" fmla="*/ 0 h 163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282" h="1638781">
                <a:moveTo>
                  <a:pt x="0" y="0"/>
                </a:moveTo>
                <a:lnTo>
                  <a:pt x="9296282" y="0"/>
                </a:lnTo>
                <a:lnTo>
                  <a:pt x="9296282" y="1638781"/>
                </a:lnTo>
                <a:lnTo>
                  <a:pt x="0" y="16387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3438" tIns="173438" rIns="173438" bIns="173438" numCol="1" spcCol="1270" anchor="ctr" anchorCtr="0">
            <a:noAutofit/>
          </a:bodyPr>
          <a:lstStyle/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+mn-lt"/>
              </a:rPr>
              <a:t>Energy-efficient systems: </a:t>
            </a:r>
          </a:p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>
                <a:latin typeface="+mn-lt"/>
              </a:rPr>
              <a:t>Adopting energy-efficient lighting, appliances, industrial processes, combined heat and power systems, and renewable energy integration.</a:t>
            </a:r>
          </a:p>
        </p:txBody>
      </p:sp>
      <p:sp>
        <p:nvSpPr>
          <p:cNvPr id="12" name="Rectangle 11" descr="Sustainability">
            <a:extLst>
              <a:ext uri="{FF2B5EF4-FFF2-40B4-BE49-F238E27FC236}">
                <a16:creationId xmlns:a16="http://schemas.microsoft.com/office/drawing/2014/main" id="{3A5CEEF8-A790-36DD-1B06-296E56234F1A}"/>
              </a:ext>
            </a:extLst>
          </p:cNvPr>
          <p:cNvSpPr/>
          <p:nvPr/>
        </p:nvSpPr>
        <p:spPr>
          <a:xfrm>
            <a:off x="776018" y="1095968"/>
            <a:ext cx="1153677" cy="1153677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" name="Rectangle 2" descr="Sink">
            <a:extLst>
              <a:ext uri="{FF2B5EF4-FFF2-40B4-BE49-F238E27FC236}">
                <a16:creationId xmlns:a16="http://schemas.microsoft.com/office/drawing/2014/main" id="{E6C71D37-FEF8-1EF1-6B92-020861D8F754}"/>
              </a:ext>
            </a:extLst>
          </p:cNvPr>
          <p:cNvSpPr/>
          <p:nvPr/>
        </p:nvSpPr>
        <p:spPr>
          <a:xfrm>
            <a:off x="626642" y="2830049"/>
            <a:ext cx="1452428" cy="1452428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" name="Rectangle 3" descr="Lightbulb">
            <a:extLst>
              <a:ext uri="{FF2B5EF4-FFF2-40B4-BE49-F238E27FC236}">
                <a16:creationId xmlns:a16="http://schemas.microsoft.com/office/drawing/2014/main" id="{353F8A3B-AD33-99EB-E1A3-224A4DB24796}"/>
              </a:ext>
            </a:extLst>
          </p:cNvPr>
          <p:cNvSpPr/>
          <p:nvPr/>
        </p:nvSpPr>
        <p:spPr>
          <a:xfrm>
            <a:off x="768288" y="4862644"/>
            <a:ext cx="1169136" cy="1169136"/>
          </a:xfrm>
          <a:prstGeom prst="rect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6851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335C2-8489-41E1-9B5D-A1EE7433A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3.3 Nature-Based Solutions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A4F210-DFC1-14CC-A0CC-201E4AFF1695}"/>
              </a:ext>
            </a:extLst>
          </p:cNvPr>
          <p:cNvSpPr/>
          <p:nvPr/>
        </p:nvSpPr>
        <p:spPr>
          <a:xfrm>
            <a:off x="457200" y="752214"/>
            <a:ext cx="11338560" cy="1826199"/>
          </a:xfrm>
          <a:prstGeom prst="roundRect">
            <a:avLst>
              <a:gd name="adj" fmla="val 10000"/>
            </a:avLst>
          </a:prstGeom>
          <a:solidFill>
            <a:schemeClr val="tx2"/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endParaRPr lang="en-GB" dirty="0"/>
          </a:p>
        </p:txBody>
      </p:sp>
      <p:sp>
        <p:nvSpPr>
          <p:cNvPr id="7" name="Free-form: Shape 6">
            <a:extLst>
              <a:ext uri="{FF2B5EF4-FFF2-40B4-BE49-F238E27FC236}">
                <a16:creationId xmlns:a16="http://schemas.microsoft.com/office/drawing/2014/main" id="{516F0AE1-BEE5-0BA9-2D05-FDBBC90C579F}"/>
              </a:ext>
            </a:extLst>
          </p:cNvPr>
          <p:cNvSpPr/>
          <p:nvPr/>
        </p:nvSpPr>
        <p:spPr>
          <a:xfrm>
            <a:off x="2347078" y="926881"/>
            <a:ext cx="9296282" cy="1476865"/>
          </a:xfrm>
          <a:custGeom>
            <a:avLst/>
            <a:gdLst>
              <a:gd name="connsiteX0" fmla="*/ 0 w 9296282"/>
              <a:gd name="connsiteY0" fmla="*/ 0 h 1638781"/>
              <a:gd name="connsiteX1" fmla="*/ 9296282 w 9296282"/>
              <a:gd name="connsiteY1" fmla="*/ 0 h 1638781"/>
              <a:gd name="connsiteX2" fmla="*/ 9296282 w 9296282"/>
              <a:gd name="connsiteY2" fmla="*/ 1638781 h 1638781"/>
              <a:gd name="connsiteX3" fmla="*/ 0 w 9296282"/>
              <a:gd name="connsiteY3" fmla="*/ 1638781 h 1638781"/>
              <a:gd name="connsiteX4" fmla="*/ 0 w 9296282"/>
              <a:gd name="connsiteY4" fmla="*/ 0 h 163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282" h="1638781">
                <a:moveTo>
                  <a:pt x="0" y="0"/>
                </a:moveTo>
                <a:lnTo>
                  <a:pt x="9296282" y="0"/>
                </a:lnTo>
                <a:lnTo>
                  <a:pt x="9296282" y="1638781"/>
                </a:lnTo>
                <a:lnTo>
                  <a:pt x="0" y="16387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3438" tIns="173438" rIns="173438" bIns="173438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b="1" kern="1200" dirty="0">
                <a:latin typeface="+mn-lt"/>
              </a:rPr>
              <a:t>Ecosystem restoration: </a:t>
            </a:r>
          </a:p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>
                <a:latin typeface="+mn-lt"/>
              </a:rPr>
              <a:t>Restoring and conserving wetlands, forests, mangroves, and green spaces to improve water quality, regulate water flow, sequester carbon, and enhance biodiversity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93F2510-3CDF-574D-49DD-58375112EBB2}"/>
              </a:ext>
            </a:extLst>
          </p:cNvPr>
          <p:cNvSpPr/>
          <p:nvPr/>
        </p:nvSpPr>
        <p:spPr>
          <a:xfrm>
            <a:off x="457200" y="2694901"/>
            <a:ext cx="11338560" cy="1722724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0" name="Free-form: Shape 9">
            <a:extLst>
              <a:ext uri="{FF2B5EF4-FFF2-40B4-BE49-F238E27FC236}">
                <a16:creationId xmlns:a16="http://schemas.microsoft.com/office/drawing/2014/main" id="{08243D71-F320-1117-5308-727D7D82ABCF}"/>
              </a:ext>
            </a:extLst>
          </p:cNvPr>
          <p:cNvSpPr/>
          <p:nvPr/>
        </p:nvSpPr>
        <p:spPr>
          <a:xfrm>
            <a:off x="2347078" y="2869927"/>
            <a:ext cx="9296282" cy="1372673"/>
          </a:xfrm>
          <a:custGeom>
            <a:avLst/>
            <a:gdLst>
              <a:gd name="connsiteX0" fmla="*/ 0 w 9296282"/>
              <a:gd name="connsiteY0" fmla="*/ 0 h 1638781"/>
              <a:gd name="connsiteX1" fmla="*/ 9296282 w 9296282"/>
              <a:gd name="connsiteY1" fmla="*/ 0 h 1638781"/>
              <a:gd name="connsiteX2" fmla="*/ 9296282 w 9296282"/>
              <a:gd name="connsiteY2" fmla="*/ 1638781 h 1638781"/>
              <a:gd name="connsiteX3" fmla="*/ 0 w 9296282"/>
              <a:gd name="connsiteY3" fmla="*/ 1638781 h 1638781"/>
              <a:gd name="connsiteX4" fmla="*/ 0 w 9296282"/>
              <a:gd name="connsiteY4" fmla="*/ 0 h 163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282" h="1638781">
                <a:moveTo>
                  <a:pt x="0" y="0"/>
                </a:moveTo>
                <a:lnTo>
                  <a:pt x="9296282" y="0"/>
                </a:lnTo>
                <a:lnTo>
                  <a:pt x="9296282" y="1638781"/>
                </a:lnTo>
                <a:lnTo>
                  <a:pt x="0" y="16387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3438" tIns="173438" rIns="173438" bIns="173438" numCol="1" spcCol="1270" anchor="ctr" anchorCtr="0">
            <a:noAutofit/>
          </a:bodyPr>
          <a:lstStyle/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+mn-lt"/>
              </a:rPr>
              <a:t>Sustainable agriculture: </a:t>
            </a:r>
          </a:p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>
                <a:latin typeface="+mn-lt"/>
              </a:rPr>
              <a:t>Promoting agroforestry, organic farming, agroecology, and soil conservation practices to support ecosystem health while ensuring food security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59A7F91-E4EA-35B6-68EC-5415A19F9638}"/>
              </a:ext>
            </a:extLst>
          </p:cNvPr>
          <p:cNvSpPr/>
          <p:nvPr/>
        </p:nvSpPr>
        <p:spPr>
          <a:xfrm>
            <a:off x="457200" y="4534113"/>
            <a:ext cx="11338560" cy="1826199"/>
          </a:xfrm>
          <a:prstGeom prst="roundRect">
            <a:avLst>
              <a:gd name="adj" fmla="val 10000"/>
            </a:avLst>
          </a:prstGeom>
          <a:solidFill>
            <a:schemeClr val="accent5"/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endParaRPr lang="en-GB" dirty="0"/>
          </a:p>
        </p:txBody>
      </p:sp>
      <p:sp>
        <p:nvSpPr>
          <p:cNvPr id="13" name="Free-form: Shape 12">
            <a:extLst>
              <a:ext uri="{FF2B5EF4-FFF2-40B4-BE49-F238E27FC236}">
                <a16:creationId xmlns:a16="http://schemas.microsoft.com/office/drawing/2014/main" id="{BC17443E-D6AB-C357-C49F-FB9E87414A31}"/>
              </a:ext>
            </a:extLst>
          </p:cNvPr>
          <p:cNvSpPr/>
          <p:nvPr/>
        </p:nvSpPr>
        <p:spPr>
          <a:xfrm>
            <a:off x="2347078" y="4797968"/>
            <a:ext cx="9296282" cy="1298489"/>
          </a:xfrm>
          <a:custGeom>
            <a:avLst/>
            <a:gdLst>
              <a:gd name="connsiteX0" fmla="*/ 0 w 9296282"/>
              <a:gd name="connsiteY0" fmla="*/ 0 h 1638781"/>
              <a:gd name="connsiteX1" fmla="*/ 9296282 w 9296282"/>
              <a:gd name="connsiteY1" fmla="*/ 0 h 1638781"/>
              <a:gd name="connsiteX2" fmla="*/ 9296282 w 9296282"/>
              <a:gd name="connsiteY2" fmla="*/ 1638781 h 1638781"/>
              <a:gd name="connsiteX3" fmla="*/ 0 w 9296282"/>
              <a:gd name="connsiteY3" fmla="*/ 1638781 h 1638781"/>
              <a:gd name="connsiteX4" fmla="*/ 0 w 9296282"/>
              <a:gd name="connsiteY4" fmla="*/ 0 h 163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282" h="1638781">
                <a:moveTo>
                  <a:pt x="0" y="0"/>
                </a:moveTo>
                <a:lnTo>
                  <a:pt x="9296282" y="0"/>
                </a:lnTo>
                <a:lnTo>
                  <a:pt x="9296282" y="1638781"/>
                </a:lnTo>
                <a:lnTo>
                  <a:pt x="0" y="16387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3438" tIns="173438" rIns="173438" bIns="173438" numCol="1" spcCol="1270" anchor="ctr" anchorCtr="0">
            <a:noAutofit/>
          </a:bodyPr>
          <a:lstStyle/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+mn-lt"/>
              </a:rPr>
              <a:t>Green infrastructure: </a:t>
            </a:r>
          </a:p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>
                <a:latin typeface="+mn-lt"/>
              </a:rPr>
              <a:t>Implementing green roofs, permeable pavements, rain gardens, and natural flood management techniques to manage storm-water runoff and reduce flooding</a:t>
            </a:r>
          </a:p>
        </p:txBody>
      </p:sp>
      <p:sp>
        <p:nvSpPr>
          <p:cNvPr id="6" name="Rectangle 5" descr="Forest scene">
            <a:extLst>
              <a:ext uri="{FF2B5EF4-FFF2-40B4-BE49-F238E27FC236}">
                <a16:creationId xmlns:a16="http://schemas.microsoft.com/office/drawing/2014/main" id="{7ED8394C-4020-163A-1E77-75AEC2C4394D}"/>
              </a:ext>
            </a:extLst>
          </p:cNvPr>
          <p:cNvSpPr/>
          <p:nvPr/>
        </p:nvSpPr>
        <p:spPr>
          <a:xfrm>
            <a:off x="948955" y="1159999"/>
            <a:ext cx="995458" cy="994486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9" name="Rectangle 8" descr="Plant">
            <a:extLst>
              <a:ext uri="{FF2B5EF4-FFF2-40B4-BE49-F238E27FC236}">
                <a16:creationId xmlns:a16="http://schemas.microsoft.com/office/drawing/2014/main" id="{53A2BE33-3544-8100-19C9-2A0B0E377C16}"/>
              </a:ext>
            </a:extLst>
          </p:cNvPr>
          <p:cNvSpPr/>
          <p:nvPr/>
        </p:nvSpPr>
        <p:spPr>
          <a:xfrm>
            <a:off x="948956" y="3050949"/>
            <a:ext cx="995458" cy="994486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4" name="Rectangle 13" descr="Rainy scene">
            <a:extLst>
              <a:ext uri="{FF2B5EF4-FFF2-40B4-BE49-F238E27FC236}">
                <a16:creationId xmlns:a16="http://schemas.microsoft.com/office/drawing/2014/main" id="{3DD2275B-5F66-BE88-0707-11A62D875351}"/>
              </a:ext>
            </a:extLst>
          </p:cNvPr>
          <p:cNvSpPr/>
          <p:nvPr/>
        </p:nvSpPr>
        <p:spPr>
          <a:xfrm>
            <a:off x="948956" y="4941898"/>
            <a:ext cx="995458" cy="994486"/>
          </a:xfrm>
          <a:prstGeom prst="rect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7518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44D81-AE50-4B37-B894-FA56C343D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3.3 Governance Solutions</a:t>
            </a:r>
          </a:p>
        </p:txBody>
      </p:sp>
      <p:sp>
        <p:nvSpPr>
          <p:cNvPr id="5" name="Freeform 4"/>
          <p:cNvSpPr/>
          <p:nvPr/>
        </p:nvSpPr>
        <p:spPr>
          <a:xfrm>
            <a:off x="531223" y="1082565"/>
            <a:ext cx="3591572" cy="5291143"/>
          </a:xfrm>
          <a:custGeom>
            <a:avLst/>
            <a:gdLst>
              <a:gd name="connsiteX0" fmla="*/ 0 w 3703855"/>
              <a:gd name="connsiteY0" fmla="*/ 370386 h 5486400"/>
              <a:gd name="connsiteX1" fmla="*/ 370386 w 3703855"/>
              <a:gd name="connsiteY1" fmla="*/ 0 h 5486400"/>
              <a:gd name="connsiteX2" fmla="*/ 3333470 w 3703855"/>
              <a:gd name="connsiteY2" fmla="*/ 0 h 5486400"/>
              <a:gd name="connsiteX3" fmla="*/ 3703856 w 3703855"/>
              <a:gd name="connsiteY3" fmla="*/ 370386 h 5486400"/>
              <a:gd name="connsiteX4" fmla="*/ 3703855 w 3703855"/>
              <a:gd name="connsiteY4" fmla="*/ 5116015 h 5486400"/>
              <a:gd name="connsiteX5" fmla="*/ 3333469 w 3703855"/>
              <a:gd name="connsiteY5" fmla="*/ 5486401 h 5486400"/>
              <a:gd name="connsiteX6" fmla="*/ 370386 w 3703855"/>
              <a:gd name="connsiteY6" fmla="*/ 5486400 h 5486400"/>
              <a:gd name="connsiteX7" fmla="*/ 0 w 3703855"/>
              <a:gd name="connsiteY7" fmla="*/ 5116014 h 5486400"/>
              <a:gd name="connsiteX8" fmla="*/ 0 w 3703855"/>
              <a:gd name="connsiteY8" fmla="*/ 370386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03855" h="5486400">
                <a:moveTo>
                  <a:pt x="0" y="370386"/>
                </a:moveTo>
                <a:cubicBezTo>
                  <a:pt x="0" y="165827"/>
                  <a:pt x="165827" y="0"/>
                  <a:pt x="370386" y="0"/>
                </a:cubicBezTo>
                <a:lnTo>
                  <a:pt x="3333470" y="0"/>
                </a:lnTo>
                <a:cubicBezTo>
                  <a:pt x="3538029" y="0"/>
                  <a:pt x="3703856" y="165827"/>
                  <a:pt x="3703856" y="370386"/>
                </a:cubicBezTo>
                <a:cubicBezTo>
                  <a:pt x="3703856" y="1952262"/>
                  <a:pt x="3703855" y="3534139"/>
                  <a:pt x="3703855" y="5116015"/>
                </a:cubicBezTo>
                <a:cubicBezTo>
                  <a:pt x="3703855" y="5320574"/>
                  <a:pt x="3538028" y="5486401"/>
                  <a:pt x="3333469" y="5486401"/>
                </a:cubicBezTo>
                <a:lnTo>
                  <a:pt x="370386" y="5486400"/>
                </a:lnTo>
                <a:cubicBezTo>
                  <a:pt x="165827" y="5486400"/>
                  <a:pt x="0" y="5320573"/>
                  <a:pt x="0" y="5116014"/>
                </a:cubicBezTo>
                <a:lnTo>
                  <a:pt x="0" y="370386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2365248" rIns="170688" bIns="126796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b="1" kern="1200" dirty="0">
              <a:solidFill>
                <a:schemeClr val="bg1"/>
              </a:solidFill>
            </a:endParaRP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dirty="0">
                <a:solidFill>
                  <a:schemeClr val="bg1"/>
                </a:solidFill>
              </a:rPr>
              <a:t>Policy</a:t>
            </a:r>
            <a:r>
              <a:rPr lang="en-US" sz="2400" b="1" dirty="0">
                <a:solidFill>
                  <a:schemeClr val="bg1"/>
                </a:solidFill>
              </a:rPr>
              <a:t>                   </a:t>
            </a:r>
            <a:r>
              <a:rPr lang="en-US" sz="2400" b="1" kern="1200" dirty="0">
                <a:solidFill>
                  <a:schemeClr val="bg1"/>
                </a:solidFill>
              </a:rPr>
              <a:t>alignment</a:t>
            </a:r>
            <a:r>
              <a:rPr lang="en-US" sz="2400" kern="1200" dirty="0">
                <a:solidFill>
                  <a:schemeClr val="bg1"/>
                </a:solidFill>
              </a:rPr>
              <a:t>: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>
                <a:solidFill>
                  <a:schemeClr val="bg1"/>
                </a:solidFill>
              </a:rPr>
              <a:t>Harmonizing policies and regulations across sectors; integrating the WEFE Nexus approach into national and regional policies</a:t>
            </a:r>
          </a:p>
        </p:txBody>
      </p:sp>
      <p:sp>
        <p:nvSpPr>
          <p:cNvPr id="6" name="Oval 5"/>
          <p:cNvSpPr/>
          <p:nvPr/>
        </p:nvSpPr>
        <p:spPr>
          <a:xfrm>
            <a:off x="1576443" y="1441765"/>
            <a:ext cx="1501132" cy="1501132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4300214" y="1082565"/>
            <a:ext cx="3591572" cy="5291144"/>
          </a:xfrm>
          <a:custGeom>
            <a:avLst/>
            <a:gdLst>
              <a:gd name="connsiteX0" fmla="*/ 0 w 3703855"/>
              <a:gd name="connsiteY0" fmla="*/ 370386 h 5486400"/>
              <a:gd name="connsiteX1" fmla="*/ 370386 w 3703855"/>
              <a:gd name="connsiteY1" fmla="*/ 0 h 5486400"/>
              <a:gd name="connsiteX2" fmla="*/ 3333470 w 3703855"/>
              <a:gd name="connsiteY2" fmla="*/ 0 h 5486400"/>
              <a:gd name="connsiteX3" fmla="*/ 3703856 w 3703855"/>
              <a:gd name="connsiteY3" fmla="*/ 370386 h 5486400"/>
              <a:gd name="connsiteX4" fmla="*/ 3703855 w 3703855"/>
              <a:gd name="connsiteY4" fmla="*/ 5116015 h 5486400"/>
              <a:gd name="connsiteX5" fmla="*/ 3333469 w 3703855"/>
              <a:gd name="connsiteY5" fmla="*/ 5486401 h 5486400"/>
              <a:gd name="connsiteX6" fmla="*/ 370386 w 3703855"/>
              <a:gd name="connsiteY6" fmla="*/ 5486400 h 5486400"/>
              <a:gd name="connsiteX7" fmla="*/ 0 w 3703855"/>
              <a:gd name="connsiteY7" fmla="*/ 5116014 h 5486400"/>
              <a:gd name="connsiteX8" fmla="*/ 0 w 3703855"/>
              <a:gd name="connsiteY8" fmla="*/ 370386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03855" h="5486400">
                <a:moveTo>
                  <a:pt x="0" y="370386"/>
                </a:moveTo>
                <a:cubicBezTo>
                  <a:pt x="0" y="165827"/>
                  <a:pt x="165827" y="0"/>
                  <a:pt x="370386" y="0"/>
                </a:cubicBezTo>
                <a:lnTo>
                  <a:pt x="3333470" y="0"/>
                </a:lnTo>
                <a:cubicBezTo>
                  <a:pt x="3538029" y="0"/>
                  <a:pt x="3703856" y="165827"/>
                  <a:pt x="3703856" y="370386"/>
                </a:cubicBezTo>
                <a:cubicBezTo>
                  <a:pt x="3703856" y="1952262"/>
                  <a:pt x="3703855" y="3534139"/>
                  <a:pt x="3703855" y="5116015"/>
                </a:cubicBezTo>
                <a:cubicBezTo>
                  <a:pt x="3703855" y="5320574"/>
                  <a:pt x="3538028" y="5486401"/>
                  <a:pt x="3333469" y="5486401"/>
                </a:cubicBezTo>
                <a:lnTo>
                  <a:pt x="370386" y="5486400"/>
                </a:lnTo>
                <a:cubicBezTo>
                  <a:pt x="165827" y="5486400"/>
                  <a:pt x="0" y="5320573"/>
                  <a:pt x="0" y="5116014"/>
                </a:cubicBezTo>
                <a:lnTo>
                  <a:pt x="0" y="370386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2365248" rIns="170688" bIns="126796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b="1" kern="1200" dirty="0">
              <a:solidFill>
                <a:schemeClr val="bg1"/>
              </a:solidFill>
            </a:endParaRP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dirty="0">
                <a:solidFill>
                  <a:schemeClr val="bg1"/>
                </a:solidFill>
              </a:rPr>
              <a:t>Cross-sectoral </a:t>
            </a:r>
            <a:r>
              <a:rPr lang="en-US" sz="2400" b="1" dirty="0">
                <a:solidFill>
                  <a:schemeClr val="bg1"/>
                </a:solidFill>
              </a:rPr>
              <a:t>c</a:t>
            </a:r>
            <a:r>
              <a:rPr lang="en-US" sz="2400" b="1" kern="1200" dirty="0">
                <a:solidFill>
                  <a:schemeClr val="bg1"/>
                </a:solidFill>
              </a:rPr>
              <a:t>oordination</a:t>
            </a:r>
            <a:r>
              <a:rPr lang="en-US" sz="2400" kern="1200" dirty="0">
                <a:solidFill>
                  <a:schemeClr val="bg1"/>
                </a:solidFill>
              </a:rPr>
              <a:t>: 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>
                <a:solidFill>
                  <a:schemeClr val="bg1"/>
                </a:solidFill>
              </a:rPr>
              <a:t>S</a:t>
            </a:r>
            <a:r>
              <a:rPr lang="en-US" sz="2400" kern="1200" dirty="0">
                <a:solidFill>
                  <a:schemeClr val="bg1"/>
                </a:solidFill>
              </a:rPr>
              <a:t>trengthening coordination mechanisms among different government agencies, ministries, and stakeholders</a:t>
            </a:r>
          </a:p>
        </p:txBody>
      </p:sp>
      <p:sp>
        <p:nvSpPr>
          <p:cNvPr id="8" name="Oval 7"/>
          <p:cNvSpPr/>
          <p:nvPr/>
        </p:nvSpPr>
        <p:spPr>
          <a:xfrm>
            <a:off x="5345434" y="1441765"/>
            <a:ext cx="1501132" cy="1501132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8161166" y="1082563"/>
            <a:ext cx="3591572" cy="5291143"/>
          </a:xfrm>
          <a:custGeom>
            <a:avLst/>
            <a:gdLst>
              <a:gd name="connsiteX0" fmla="*/ 0 w 3703855"/>
              <a:gd name="connsiteY0" fmla="*/ 370386 h 5486400"/>
              <a:gd name="connsiteX1" fmla="*/ 370386 w 3703855"/>
              <a:gd name="connsiteY1" fmla="*/ 0 h 5486400"/>
              <a:gd name="connsiteX2" fmla="*/ 3333470 w 3703855"/>
              <a:gd name="connsiteY2" fmla="*/ 0 h 5486400"/>
              <a:gd name="connsiteX3" fmla="*/ 3703856 w 3703855"/>
              <a:gd name="connsiteY3" fmla="*/ 370386 h 5486400"/>
              <a:gd name="connsiteX4" fmla="*/ 3703855 w 3703855"/>
              <a:gd name="connsiteY4" fmla="*/ 5116015 h 5486400"/>
              <a:gd name="connsiteX5" fmla="*/ 3333469 w 3703855"/>
              <a:gd name="connsiteY5" fmla="*/ 5486401 h 5486400"/>
              <a:gd name="connsiteX6" fmla="*/ 370386 w 3703855"/>
              <a:gd name="connsiteY6" fmla="*/ 5486400 h 5486400"/>
              <a:gd name="connsiteX7" fmla="*/ 0 w 3703855"/>
              <a:gd name="connsiteY7" fmla="*/ 5116014 h 5486400"/>
              <a:gd name="connsiteX8" fmla="*/ 0 w 3703855"/>
              <a:gd name="connsiteY8" fmla="*/ 370386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03855" h="5486400">
                <a:moveTo>
                  <a:pt x="0" y="370386"/>
                </a:moveTo>
                <a:cubicBezTo>
                  <a:pt x="0" y="165827"/>
                  <a:pt x="165827" y="0"/>
                  <a:pt x="370386" y="0"/>
                </a:cubicBezTo>
                <a:lnTo>
                  <a:pt x="3333470" y="0"/>
                </a:lnTo>
                <a:cubicBezTo>
                  <a:pt x="3538029" y="0"/>
                  <a:pt x="3703856" y="165827"/>
                  <a:pt x="3703856" y="370386"/>
                </a:cubicBezTo>
                <a:cubicBezTo>
                  <a:pt x="3703856" y="1952262"/>
                  <a:pt x="3703855" y="3534139"/>
                  <a:pt x="3703855" y="5116015"/>
                </a:cubicBezTo>
                <a:cubicBezTo>
                  <a:pt x="3703855" y="5320574"/>
                  <a:pt x="3538028" y="5486401"/>
                  <a:pt x="3333469" y="5486401"/>
                </a:cubicBezTo>
                <a:lnTo>
                  <a:pt x="370386" y="5486400"/>
                </a:lnTo>
                <a:cubicBezTo>
                  <a:pt x="165827" y="5486400"/>
                  <a:pt x="0" y="5320573"/>
                  <a:pt x="0" y="5116014"/>
                </a:cubicBezTo>
                <a:lnTo>
                  <a:pt x="0" y="370386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2365248" rIns="170688" bIns="126796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dirty="0">
                <a:solidFill>
                  <a:schemeClr val="bg1"/>
                </a:solidFill>
              </a:rPr>
              <a:t>Transparent</a:t>
            </a:r>
            <a:r>
              <a:rPr lang="en-US" sz="2400" b="1" dirty="0">
                <a:solidFill>
                  <a:schemeClr val="bg1"/>
                </a:solidFill>
              </a:rPr>
              <a:t>           </a:t>
            </a:r>
            <a:r>
              <a:rPr lang="en-US" sz="2400" b="1" kern="1200" dirty="0">
                <a:solidFill>
                  <a:schemeClr val="bg1"/>
                </a:solidFill>
              </a:rPr>
              <a:t>decision-making</a:t>
            </a:r>
            <a:r>
              <a:rPr lang="en-US" sz="2400" kern="1200" dirty="0">
                <a:solidFill>
                  <a:schemeClr val="bg1"/>
                </a:solidFill>
              </a:rPr>
              <a:t>: 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>
                <a:solidFill>
                  <a:schemeClr val="bg1"/>
                </a:solidFill>
              </a:rPr>
              <a:t>Ensuring transparency in decision-making processes and engaging the public in resource management discussions</a:t>
            </a:r>
          </a:p>
        </p:txBody>
      </p:sp>
      <p:sp>
        <p:nvSpPr>
          <p:cNvPr id="10" name="Oval 9" descr="Meeting"/>
          <p:cNvSpPr/>
          <p:nvPr/>
        </p:nvSpPr>
        <p:spPr>
          <a:xfrm>
            <a:off x="9206386" y="1441765"/>
            <a:ext cx="1501132" cy="1501132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5276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B4205-5EB9-4FBF-B856-2B83D0A71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3.3 Market-Based Solutions</a:t>
            </a:r>
          </a:p>
        </p:txBody>
      </p:sp>
      <p:sp>
        <p:nvSpPr>
          <p:cNvPr id="12" name="Free-form: Shape 11">
            <a:extLst>
              <a:ext uri="{FF2B5EF4-FFF2-40B4-BE49-F238E27FC236}">
                <a16:creationId xmlns:a16="http://schemas.microsoft.com/office/drawing/2014/main" id="{BFA65156-6AA8-FAEE-B404-AE53AD9C0558}"/>
              </a:ext>
            </a:extLst>
          </p:cNvPr>
          <p:cNvSpPr/>
          <p:nvPr/>
        </p:nvSpPr>
        <p:spPr>
          <a:xfrm>
            <a:off x="333148" y="1008993"/>
            <a:ext cx="3704221" cy="5165667"/>
          </a:xfrm>
          <a:custGeom>
            <a:avLst/>
            <a:gdLst>
              <a:gd name="connsiteX0" fmla="*/ 0 w 3657585"/>
              <a:gd name="connsiteY0" fmla="*/ 0 h 4572016"/>
              <a:gd name="connsiteX1" fmla="*/ 3657585 w 3657585"/>
              <a:gd name="connsiteY1" fmla="*/ 0 h 4572016"/>
              <a:gd name="connsiteX2" fmla="*/ 3657585 w 3657585"/>
              <a:gd name="connsiteY2" fmla="*/ 4572016 h 4572016"/>
              <a:gd name="connsiteX3" fmla="*/ 0 w 3657585"/>
              <a:gd name="connsiteY3" fmla="*/ 4572016 h 4572016"/>
              <a:gd name="connsiteX4" fmla="*/ 0 w 3657585"/>
              <a:gd name="connsiteY4" fmla="*/ 0 h 45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85" h="4572016">
                <a:moveTo>
                  <a:pt x="0" y="0"/>
                </a:moveTo>
                <a:lnTo>
                  <a:pt x="3657585" y="0"/>
                </a:lnTo>
                <a:lnTo>
                  <a:pt x="3657585" y="4572016"/>
                </a:lnTo>
                <a:lnTo>
                  <a:pt x="0" y="45720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828807" rIns="365895" bIns="330199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u="sng" kern="1200" dirty="0"/>
              <a:t>Sustainable investment:</a:t>
            </a:r>
          </a:p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/>
              <a:t>Encouraging investment in sustainable water, energy, and food projects through green bonds, impact investing, and sustainable finance mechanisms</a:t>
            </a:r>
          </a:p>
        </p:txBody>
      </p:sp>
      <p:sp>
        <p:nvSpPr>
          <p:cNvPr id="13" name="Free-form: Shape 12">
            <a:extLst>
              <a:ext uri="{FF2B5EF4-FFF2-40B4-BE49-F238E27FC236}">
                <a16:creationId xmlns:a16="http://schemas.microsoft.com/office/drawing/2014/main" id="{963E8436-8109-4E4B-78B9-1DA2F41A7941}"/>
              </a:ext>
            </a:extLst>
          </p:cNvPr>
          <p:cNvSpPr/>
          <p:nvPr/>
        </p:nvSpPr>
        <p:spPr>
          <a:xfrm>
            <a:off x="333148" y="1398662"/>
            <a:ext cx="3704221" cy="1376069"/>
          </a:xfrm>
          <a:custGeom>
            <a:avLst/>
            <a:gdLst>
              <a:gd name="connsiteX0" fmla="*/ 0 w 3704221"/>
              <a:gd name="connsiteY0" fmla="*/ 0 h 1778026"/>
              <a:gd name="connsiteX1" fmla="*/ 3704221 w 3704221"/>
              <a:gd name="connsiteY1" fmla="*/ 0 h 1778026"/>
              <a:gd name="connsiteX2" fmla="*/ 3704221 w 3704221"/>
              <a:gd name="connsiteY2" fmla="*/ 1778026 h 1778026"/>
              <a:gd name="connsiteX3" fmla="*/ 0 w 3704221"/>
              <a:gd name="connsiteY3" fmla="*/ 1778026 h 1778026"/>
              <a:gd name="connsiteX4" fmla="*/ 0 w 3704221"/>
              <a:gd name="connsiteY4" fmla="*/ 0 h 177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4221" h="1778026">
                <a:moveTo>
                  <a:pt x="0" y="0"/>
                </a:moveTo>
                <a:lnTo>
                  <a:pt x="3704221" y="0"/>
                </a:lnTo>
                <a:lnTo>
                  <a:pt x="3704221" y="1778026"/>
                </a:lnTo>
                <a:lnTo>
                  <a:pt x="0" y="17780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65100" rIns="365895" bIns="165100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>
                <a:latin typeface="Tw Cen MT" panose="020B0602020104020603" pitchFamily="34" charset="0"/>
              </a:rPr>
              <a:t>01</a:t>
            </a:r>
            <a:endParaRPr lang="en-US" sz="2400" b="1" kern="1200" dirty="0">
              <a:latin typeface="Tw Cen MT" panose="020B0602020104020603" pitchFamily="34" charset="0"/>
            </a:endParaRPr>
          </a:p>
        </p:txBody>
      </p:sp>
      <p:sp>
        <p:nvSpPr>
          <p:cNvPr id="14" name="Free-form: Shape 13">
            <a:extLst>
              <a:ext uri="{FF2B5EF4-FFF2-40B4-BE49-F238E27FC236}">
                <a16:creationId xmlns:a16="http://schemas.microsoft.com/office/drawing/2014/main" id="{A4D09334-163A-2B2E-3FA1-652EE8A9CA82}"/>
              </a:ext>
            </a:extLst>
          </p:cNvPr>
          <p:cNvSpPr/>
          <p:nvPr/>
        </p:nvSpPr>
        <p:spPr>
          <a:xfrm>
            <a:off x="4287071" y="1008991"/>
            <a:ext cx="3657585" cy="5165667"/>
          </a:xfrm>
          <a:custGeom>
            <a:avLst/>
            <a:gdLst>
              <a:gd name="connsiteX0" fmla="*/ 0 w 3657585"/>
              <a:gd name="connsiteY0" fmla="*/ 0 h 4572016"/>
              <a:gd name="connsiteX1" fmla="*/ 3657585 w 3657585"/>
              <a:gd name="connsiteY1" fmla="*/ 0 h 4572016"/>
              <a:gd name="connsiteX2" fmla="*/ 3657585 w 3657585"/>
              <a:gd name="connsiteY2" fmla="*/ 4572016 h 4572016"/>
              <a:gd name="connsiteX3" fmla="*/ 0 w 3657585"/>
              <a:gd name="connsiteY3" fmla="*/ 4572016 h 4572016"/>
              <a:gd name="connsiteX4" fmla="*/ 0 w 3657585"/>
              <a:gd name="connsiteY4" fmla="*/ 0 h 45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85" h="4572016">
                <a:moveTo>
                  <a:pt x="0" y="0"/>
                </a:moveTo>
                <a:lnTo>
                  <a:pt x="3657585" y="0"/>
                </a:lnTo>
                <a:lnTo>
                  <a:pt x="3657585" y="4572016"/>
                </a:lnTo>
                <a:lnTo>
                  <a:pt x="0" y="45720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hueOff val="-3676672"/>
              <a:satOff val="-5114"/>
              <a:lumOff val="-1961"/>
              <a:alphaOff val="0"/>
            </a:schemeClr>
          </a:lnRef>
          <a:fillRef idx="1">
            <a:schemeClr val="accent5">
              <a:hueOff val="-3676672"/>
              <a:satOff val="-5114"/>
              <a:lumOff val="-1961"/>
              <a:alphaOff val="0"/>
            </a:schemeClr>
          </a:fillRef>
          <a:effectRef idx="0">
            <a:schemeClr val="accent5">
              <a:hueOff val="-3676672"/>
              <a:satOff val="-5114"/>
              <a:lumOff val="-196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828807" rIns="365895" bIns="330199" numCol="1" spcCol="1270" anchor="ctr" anchorCtr="0">
            <a:noAutofit/>
          </a:bodyPr>
          <a:lstStyle/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u="sng" kern="1200" dirty="0">
                <a:solidFill>
                  <a:schemeClr val="bg1"/>
                </a:solidFill>
              </a:rPr>
              <a:t>Carbon markets:</a:t>
            </a:r>
          </a:p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>
                <a:solidFill>
                  <a:schemeClr val="bg1"/>
                </a:solidFill>
              </a:rPr>
              <a:t>Implementing carbon trading and pricing mechanisms to incentivize businesses to reduce emissions and invest in green technologies</a:t>
            </a:r>
          </a:p>
        </p:txBody>
      </p:sp>
      <p:sp>
        <p:nvSpPr>
          <p:cNvPr id="15" name="Free-form: Shape 14">
            <a:extLst>
              <a:ext uri="{FF2B5EF4-FFF2-40B4-BE49-F238E27FC236}">
                <a16:creationId xmlns:a16="http://schemas.microsoft.com/office/drawing/2014/main" id="{9B22D657-EDC9-2547-A5D6-FC82C831CCFC}"/>
              </a:ext>
            </a:extLst>
          </p:cNvPr>
          <p:cNvSpPr/>
          <p:nvPr/>
        </p:nvSpPr>
        <p:spPr>
          <a:xfrm>
            <a:off x="4287071" y="1398662"/>
            <a:ext cx="3657585" cy="1376069"/>
          </a:xfrm>
          <a:custGeom>
            <a:avLst/>
            <a:gdLst>
              <a:gd name="connsiteX0" fmla="*/ 0 w 3704221"/>
              <a:gd name="connsiteY0" fmla="*/ 0 h 1778026"/>
              <a:gd name="connsiteX1" fmla="*/ 3704221 w 3704221"/>
              <a:gd name="connsiteY1" fmla="*/ 0 h 1778026"/>
              <a:gd name="connsiteX2" fmla="*/ 3704221 w 3704221"/>
              <a:gd name="connsiteY2" fmla="*/ 1778026 h 1778026"/>
              <a:gd name="connsiteX3" fmla="*/ 0 w 3704221"/>
              <a:gd name="connsiteY3" fmla="*/ 1778026 h 1778026"/>
              <a:gd name="connsiteX4" fmla="*/ 0 w 3704221"/>
              <a:gd name="connsiteY4" fmla="*/ 0 h 177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4221" h="1778026">
                <a:moveTo>
                  <a:pt x="0" y="0"/>
                </a:moveTo>
                <a:lnTo>
                  <a:pt x="3704221" y="0"/>
                </a:lnTo>
                <a:lnTo>
                  <a:pt x="3704221" y="1778026"/>
                </a:lnTo>
                <a:lnTo>
                  <a:pt x="0" y="17780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-3676672"/>
              <a:satOff val="-5114"/>
              <a:lumOff val="-196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65100" rIns="365895" bIns="165100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>
                <a:latin typeface="Tw Cen MT" panose="020B0602020104020603" pitchFamily="34" charset="0"/>
              </a:rPr>
              <a:t>02</a:t>
            </a:r>
            <a:endParaRPr lang="en-US" sz="2400" b="1" kern="1200" dirty="0">
              <a:latin typeface="Tw Cen MT" panose="020B0602020104020603" pitchFamily="34" charset="0"/>
            </a:endParaRPr>
          </a:p>
        </p:txBody>
      </p:sp>
      <p:sp>
        <p:nvSpPr>
          <p:cNvPr id="16" name="Free-form: Shape 15">
            <a:extLst>
              <a:ext uri="{FF2B5EF4-FFF2-40B4-BE49-F238E27FC236}">
                <a16:creationId xmlns:a16="http://schemas.microsoft.com/office/drawing/2014/main" id="{29C5F3BB-79B7-E533-64F3-FB19F76CC278}"/>
              </a:ext>
            </a:extLst>
          </p:cNvPr>
          <p:cNvSpPr/>
          <p:nvPr/>
        </p:nvSpPr>
        <p:spPr>
          <a:xfrm>
            <a:off x="8240995" y="1008991"/>
            <a:ext cx="3704222" cy="5165667"/>
          </a:xfrm>
          <a:custGeom>
            <a:avLst/>
            <a:gdLst>
              <a:gd name="connsiteX0" fmla="*/ 0 w 3657585"/>
              <a:gd name="connsiteY0" fmla="*/ 0 h 4572016"/>
              <a:gd name="connsiteX1" fmla="*/ 3657585 w 3657585"/>
              <a:gd name="connsiteY1" fmla="*/ 0 h 4572016"/>
              <a:gd name="connsiteX2" fmla="*/ 3657585 w 3657585"/>
              <a:gd name="connsiteY2" fmla="*/ 4572016 h 4572016"/>
              <a:gd name="connsiteX3" fmla="*/ 0 w 3657585"/>
              <a:gd name="connsiteY3" fmla="*/ 4572016 h 4572016"/>
              <a:gd name="connsiteX4" fmla="*/ 0 w 3657585"/>
              <a:gd name="connsiteY4" fmla="*/ 0 h 45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85" h="4572016">
                <a:moveTo>
                  <a:pt x="0" y="0"/>
                </a:moveTo>
                <a:lnTo>
                  <a:pt x="3657585" y="0"/>
                </a:lnTo>
                <a:lnTo>
                  <a:pt x="3657585" y="4572016"/>
                </a:lnTo>
                <a:lnTo>
                  <a:pt x="0" y="45720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hueOff val="-7353344"/>
              <a:satOff val="-10228"/>
              <a:lumOff val="-3922"/>
              <a:alphaOff val="0"/>
            </a:schemeClr>
          </a:lnRef>
          <a:fillRef idx="1">
            <a:schemeClr val="accent5">
              <a:hueOff val="-7353344"/>
              <a:satOff val="-10228"/>
              <a:lumOff val="-3922"/>
              <a:alphaOff val="0"/>
            </a:schemeClr>
          </a:fillRef>
          <a:effectRef idx="0">
            <a:schemeClr val="accent5">
              <a:hueOff val="-7353344"/>
              <a:satOff val="-10228"/>
              <a:lumOff val="-392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828807" rIns="365895" bIns="330199" numCol="1" spcCol="1270" anchor="ctr" anchorCtr="0">
            <a:noAutofit/>
          </a:bodyPr>
          <a:lstStyle/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u="sng" kern="1200" dirty="0"/>
              <a:t>Water and energy pricing: </a:t>
            </a:r>
          </a:p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/>
              <a:t>Implementing progressive pricing models for water and energy to encourage efficient resource usage and discourage wasteful consumption</a:t>
            </a:r>
          </a:p>
        </p:txBody>
      </p:sp>
      <p:sp>
        <p:nvSpPr>
          <p:cNvPr id="17" name="Free-form: Shape 16">
            <a:extLst>
              <a:ext uri="{FF2B5EF4-FFF2-40B4-BE49-F238E27FC236}">
                <a16:creationId xmlns:a16="http://schemas.microsoft.com/office/drawing/2014/main" id="{3FD3CC2E-0CB6-F3F9-B35E-6967FF44716C}"/>
              </a:ext>
            </a:extLst>
          </p:cNvPr>
          <p:cNvSpPr/>
          <p:nvPr/>
        </p:nvSpPr>
        <p:spPr>
          <a:xfrm>
            <a:off x="8240996" y="1398662"/>
            <a:ext cx="3704221" cy="1376069"/>
          </a:xfrm>
          <a:custGeom>
            <a:avLst/>
            <a:gdLst>
              <a:gd name="connsiteX0" fmla="*/ 0 w 3704221"/>
              <a:gd name="connsiteY0" fmla="*/ 0 h 1778026"/>
              <a:gd name="connsiteX1" fmla="*/ 3704221 w 3704221"/>
              <a:gd name="connsiteY1" fmla="*/ 0 h 1778026"/>
              <a:gd name="connsiteX2" fmla="*/ 3704221 w 3704221"/>
              <a:gd name="connsiteY2" fmla="*/ 1778026 h 1778026"/>
              <a:gd name="connsiteX3" fmla="*/ 0 w 3704221"/>
              <a:gd name="connsiteY3" fmla="*/ 1778026 h 1778026"/>
              <a:gd name="connsiteX4" fmla="*/ 0 w 3704221"/>
              <a:gd name="connsiteY4" fmla="*/ 0 h 177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4221" h="1778026">
                <a:moveTo>
                  <a:pt x="0" y="0"/>
                </a:moveTo>
                <a:lnTo>
                  <a:pt x="3704221" y="0"/>
                </a:lnTo>
                <a:lnTo>
                  <a:pt x="3704221" y="1778026"/>
                </a:lnTo>
                <a:lnTo>
                  <a:pt x="0" y="17780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-7353344"/>
              <a:satOff val="-10228"/>
              <a:lumOff val="-392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65100" rIns="365895" bIns="165100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>
                <a:latin typeface="Tw Cen MT" panose="020B0602020104020603" pitchFamily="34" charset="0"/>
              </a:rPr>
              <a:t>03</a:t>
            </a:r>
            <a:endParaRPr lang="en-US" sz="2400" b="1" kern="12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549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B4205-5EB9-4FBF-B856-2B83D0A71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3.3 Demand-Based Solutions</a:t>
            </a:r>
          </a:p>
        </p:txBody>
      </p:sp>
      <p:sp>
        <p:nvSpPr>
          <p:cNvPr id="12" name="Free-form: Shape 11">
            <a:extLst>
              <a:ext uri="{FF2B5EF4-FFF2-40B4-BE49-F238E27FC236}">
                <a16:creationId xmlns:a16="http://schemas.microsoft.com/office/drawing/2014/main" id="{BFA65156-6AA8-FAEE-B404-AE53AD9C0558}"/>
              </a:ext>
            </a:extLst>
          </p:cNvPr>
          <p:cNvSpPr/>
          <p:nvPr/>
        </p:nvSpPr>
        <p:spPr>
          <a:xfrm>
            <a:off x="333148" y="1008993"/>
            <a:ext cx="3704221" cy="5165667"/>
          </a:xfrm>
          <a:custGeom>
            <a:avLst/>
            <a:gdLst>
              <a:gd name="connsiteX0" fmla="*/ 0 w 3657585"/>
              <a:gd name="connsiteY0" fmla="*/ 0 h 4572016"/>
              <a:gd name="connsiteX1" fmla="*/ 3657585 w 3657585"/>
              <a:gd name="connsiteY1" fmla="*/ 0 h 4572016"/>
              <a:gd name="connsiteX2" fmla="*/ 3657585 w 3657585"/>
              <a:gd name="connsiteY2" fmla="*/ 4572016 h 4572016"/>
              <a:gd name="connsiteX3" fmla="*/ 0 w 3657585"/>
              <a:gd name="connsiteY3" fmla="*/ 4572016 h 4572016"/>
              <a:gd name="connsiteX4" fmla="*/ 0 w 3657585"/>
              <a:gd name="connsiteY4" fmla="*/ 0 h 45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85" h="4572016">
                <a:moveTo>
                  <a:pt x="0" y="0"/>
                </a:moveTo>
                <a:lnTo>
                  <a:pt x="3657585" y="0"/>
                </a:lnTo>
                <a:lnTo>
                  <a:pt x="3657585" y="4572016"/>
                </a:lnTo>
                <a:lnTo>
                  <a:pt x="0" y="4572016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828807" rIns="365895" bIns="330199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u="sng" kern="1200" dirty="0"/>
              <a:t>Behavioral change: </a:t>
            </a:r>
          </a:p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/>
              <a:t>Raising awareness and promoting </a:t>
            </a:r>
            <a:r>
              <a:rPr lang="en-GB" sz="2400" kern="1200" dirty="0" err="1"/>
              <a:t>behavioral</a:t>
            </a:r>
            <a:r>
              <a:rPr lang="en-GB" sz="2400" kern="1200" dirty="0"/>
              <a:t> change among consumers to foster responsible resource use and conservation</a:t>
            </a:r>
          </a:p>
        </p:txBody>
      </p:sp>
      <p:sp>
        <p:nvSpPr>
          <p:cNvPr id="13" name="Free-form: Shape 12">
            <a:extLst>
              <a:ext uri="{FF2B5EF4-FFF2-40B4-BE49-F238E27FC236}">
                <a16:creationId xmlns:a16="http://schemas.microsoft.com/office/drawing/2014/main" id="{963E8436-8109-4E4B-78B9-1DA2F41A7941}"/>
              </a:ext>
            </a:extLst>
          </p:cNvPr>
          <p:cNvSpPr/>
          <p:nvPr/>
        </p:nvSpPr>
        <p:spPr>
          <a:xfrm>
            <a:off x="333148" y="1398662"/>
            <a:ext cx="3704221" cy="1376069"/>
          </a:xfrm>
          <a:custGeom>
            <a:avLst/>
            <a:gdLst>
              <a:gd name="connsiteX0" fmla="*/ 0 w 3704221"/>
              <a:gd name="connsiteY0" fmla="*/ 0 h 1778026"/>
              <a:gd name="connsiteX1" fmla="*/ 3704221 w 3704221"/>
              <a:gd name="connsiteY1" fmla="*/ 0 h 1778026"/>
              <a:gd name="connsiteX2" fmla="*/ 3704221 w 3704221"/>
              <a:gd name="connsiteY2" fmla="*/ 1778026 h 1778026"/>
              <a:gd name="connsiteX3" fmla="*/ 0 w 3704221"/>
              <a:gd name="connsiteY3" fmla="*/ 1778026 h 1778026"/>
              <a:gd name="connsiteX4" fmla="*/ 0 w 3704221"/>
              <a:gd name="connsiteY4" fmla="*/ 0 h 177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4221" h="1778026">
                <a:moveTo>
                  <a:pt x="0" y="0"/>
                </a:moveTo>
                <a:lnTo>
                  <a:pt x="3704221" y="0"/>
                </a:lnTo>
                <a:lnTo>
                  <a:pt x="3704221" y="1778026"/>
                </a:lnTo>
                <a:lnTo>
                  <a:pt x="0" y="17780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65100" rIns="365895" bIns="165100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>
                <a:latin typeface="Tw Cen MT" panose="020B0602020104020603" pitchFamily="34" charset="0"/>
              </a:rPr>
              <a:t>01</a:t>
            </a:r>
            <a:endParaRPr lang="en-US" sz="2400" b="1" kern="1200" dirty="0">
              <a:latin typeface="Tw Cen MT" panose="020B0602020104020603" pitchFamily="34" charset="0"/>
            </a:endParaRPr>
          </a:p>
        </p:txBody>
      </p:sp>
      <p:sp>
        <p:nvSpPr>
          <p:cNvPr id="14" name="Free-form: Shape 13">
            <a:extLst>
              <a:ext uri="{FF2B5EF4-FFF2-40B4-BE49-F238E27FC236}">
                <a16:creationId xmlns:a16="http://schemas.microsoft.com/office/drawing/2014/main" id="{A4D09334-163A-2B2E-3FA1-652EE8A9CA82}"/>
              </a:ext>
            </a:extLst>
          </p:cNvPr>
          <p:cNvSpPr/>
          <p:nvPr/>
        </p:nvSpPr>
        <p:spPr>
          <a:xfrm>
            <a:off x="4287071" y="1008991"/>
            <a:ext cx="3657585" cy="5165667"/>
          </a:xfrm>
          <a:custGeom>
            <a:avLst/>
            <a:gdLst>
              <a:gd name="connsiteX0" fmla="*/ 0 w 3657585"/>
              <a:gd name="connsiteY0" fmla="*/ 0 h 4572016"/>
              <a:gd name="connsiteX1" fmla="*/ 3657585 w 3657585"/>
              <a:gd name="connsiteY1" fmla="*/ 0 h 4572016"/>
              <a:gd name="connsiteX2" fmla="*/ 3657585 w 3657585"/>
              <a:gd name="connsiteY2" fmla="*/ 4572016 h 4572016"/>
              <a:gd name="connsiteX3" fmla="*/ 0 w 3657585"/>
              <a:gd name="connsiteY3" fmla="*/ 4572016 h 4572016"/>
              <a:gd name="connsiteX4" fmla="*/ 0 w 3657585"/>
              <a:gd name="connsiteY4" fmla="*/ 0 h 45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85" h="4572016">
                <a:moveTo>
                  <a:pt x="0" y="0"/>
                </a:moveTo>
                <a:lnTo>
                  <a:pt x="3657585" y="0"/>
                </a:lnTo>
                <a:lnTo>
                  <a:pt x="3657585" y="4572016"/>
                </a:lnTo>
                <a:lnTo>
                  <a:pt x="0" y="45720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5">
              <a:hueOff val="-3676672"/>
              <a:satOff val="-5114"/>
              <a:lumOff val="-1961"/>
              <a:alphaOff val="0"/>
            </a:schemeClr>
          </a:lnRef>
          <a:fillRef idx="1">
            <a:schemeClr val="accent5">
              <a:hueOff val="-3676672"/>
              <a:satOff val="-5114"/>
              <a:lumOff val="-1961"/>
              <a:alphaOff val="0"/>
            </a:schemeClr>
          </a:fillRef>
          <a:effectRef idx="0">
            <a:schemeClr val="accent5">
              <a:hueOff val="-3676672"/>
              <a:satOff val="-5114"/>
              <a:lumOff val="-196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828807" rIns="365895" bIns="330199" numCol="1" spcCol="1270" anchor="ctr" anchorCtr="0">
            <a:noAutofit/>
          </a:bodyPr>
          <a:lstStyle/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u="sng" kern="1200" dirty="0">
                <a:solidFill>
                  <a:schemeClr val="bg1"/>
                </a:solidFill>
              </a:rPr>
              <a:t>Education and capacity building: </a:t>
            </a:r>
          </a:p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>
                <a:solidFill>
                  <a:schemeClr val="bg1"/>
                </a:solidFill>
              </a:rPr>
              <a:t>Enhancing public awareness and knowledge about the Nexus through educational campaigns, workshops, and capacity-building programs</a:t>
            </a:r>
          </a:p>
        </p:txBody>
      </p:sp>
      <p:sp>
        <p:nvSpPr>
          <p:cNvPr id="15" name="Free-form: Shape 14">
            <a:extLst>
              <a:ext uri="{FF2B5EF4-FFF2-40B4-BE49-F238E27FC236}">
                <a16:creationId xmlns:a16="http://schemas.microsoft.com/office/drawing/2014/main" id="{9B22D657-EDC9-2547-A5D6-FC82C831CCFC}"/>
              </a:ext>
            </a:extLst>
          </p:cNvPr>
          <p:cNvSpPr/>
          <p:nvPr/>
        </p:nvSpPr>
        <p:spPr>
          <a:xfrm>
            <a:off x="4287071" y="1398662"/>
            <a:ext cx="3657585" cy="1376069"/>
          </a:xfrm>
          <a:custGeom>
            <a:avLst/>
            <a:gdLst>
              <a:gd name="connsiteX0" fmla="*/ 0 w 3704221"/>
              <a:gd name="connsiteY0" fmla="*/ 0 h 1778026"/>
              <a:gd name="connsiteX1" fmla="*/ 3704221 w 3704221"/>
              <a:gd name="connsiteY1" fmla="*/ 0 h 1778026"/>
              <a:gd name="connsiteX2" fmla="*/ 3704221 w 3704221"/>
              <a:gd name="connsiteY2" fmla="*/ 1778026 h 1778026"/>
              <a:gd name="connsiteX3" fmla="*/ 0 w 3704221"/>
              <a:gd name="connsiteY3" fmla="*/ 1778026 h 1778026"/>
              <a:gd name="connsiteX4" fmla="*/ 0 w 3704221"/>
              <a:gd name="connsiteY4" fmla="*/ 0 h 177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4221" h="1778026">
                <a:moveTo>
                  <a:pt x="0" y="0"/>
                </a:moveTo>
                <a:lnTo>
                  <a:pt x="3704221" y="0"/>
                </a:lnTo>
                <a:lnTo>
                  <a:pt x="3704221" y="1778026"/>
                </a:lnTo>
                <a:lnTo>
                  <a:pt x="0" y="17780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-3676672"/>
              <a:satOff val="-5114"/>
              <a:lumOff val="-196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65100" rIns="365895" bIns="165100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>
                <a:latin typeface="Tw Cen MT" panose="020B0602020104020603" pitchFamily="34" charset="0"/>
              </a:rPr>
              <a:t>02</a:t>
            </a:r>
            <a:endParaRPr lang="en-US" sz="2400" b="1" kern="1200" dirty="0">
              <a:latin typeface="Tw Cen MT" panose="020B0602020104020603" pitchFamily="34" charset="0"/>
            </a:endParaRPr>
          </a:p>
        </p:txBody>
      </p:sp>
      <p:sp>
        <p:nvSpPr>
          <p:cNvPr id="16" name="Free-form: Shape 15">
            <a:extLst>
              <a:ext uri="{FF2B5EF4-FFF2-40B4-BE49-F238E27FC236}">
                <a16:creationId xmlns:a16="http://schemas.microsoft.com/office/drawing/2014/main" id="{29C5F3BB-79B7-E533-64F3-FB19F76CC278}"/>
              </a:ext>
            </a:extLst>
          </p:cNvPr>
          <p:cNvSpPr/>
          <p:nvPr/>
        </p:nvSpPr>
        <p:spPr>
          <a:xfrm>
            <a:off x="8240995" y="1008991"/>
            <a:ext cx="3704222" cy="5165667"/>
          </a:xfrm>
          <a:custGeom>
            <a:avLst/>
            <a:gdLst>
              <a:gd name="connsiteX0" fmla="*/ 0 w 3657585"/>
              <a:gd name="connsiteY0" fmla="*/ 0 h 4572016"/>
              <a:gd name="connsiteX1" fmla="*/ 3657585 w 3657585"/>
              <a:gd name="connsiteY1" fmla="*/ 0 h 4572016"/>
              <a:gd name="connsiteX2" fmla="*/ 3657585 w 3657585"/>
              <a:gd name="connsiteY2" fmla="*/ 4572016 h 4572016"/>
              <a:gd name="connsiteX3" fmla="*/ 0 w 3657585"/>
              <a:gd name="connsiteY3" fmla="*/ 4572016 h 4572016"/>
              <a:gd name="connsiteX4" fmla="*/ 0 w 3657585"/>
              <a:gd name="connsiteY4" fmla="*/ 0 h 45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85" h="4572016">
                <a:moveTo>
                  <a:pt x="0" y="0"/>
                </a:moveTo>
                <a:lnTo>
                  <a:pt x="3657585" y="0"/>
                </a:lnTo>
                <a:lnTo>
                  <a:pt x="3657585" y="4572016"/>
                </a:lnTo>
                <a:lnTo>
                  <a:pt x="0" y="45720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5">
              <a:hueOff val="-7353344"/>
              <a:satOff val="-10228"/>
              <a:lumOff val="-3922"/>
              <a:alphaOff val="0"/>
            </a:schemeClr>
          </a:lnRef>
          <a:fillRef idx="1">
            <a:schemeClr val="accent5">
              <a:hueOff val="-7353344"/>
              <a:satOff val="-10228"/>
              <a:lumOff val="-3922"/>
              <a:alphaOff val="0"/>
            </a:schemeClr>
          </a:fillRef>
          <a:effectRef idx="0">
            <a:schemeClr val="accent5">
              <a:hueOff val="-7353344"/>
              <a:satOff val="-10228"/>
              <a:lumOff val="-392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828807" rIns="365895" bIns="330199" numCol="1" spcCol="1270" anchor="ctr" anchorCtr="0">
            <a:noAutofit/>
          </a:bodyPr>
          <a:lstStyle/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u="sng" kern="1200" dirty="0"/>
              <a:t>Integrated education: </a:t>
            </a:r>
          </a:p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/>
              <a:t>Integrating Nexus concepts into educational curricula to foster a future generation committed to sustainable resource management and conservation</a:t>
            </a:r>
          </a:p>
        </p:txBody>
      </p:sp>
      <p:sp>
        <p:nvSpPr>
          <p:cNvPr id="17" name="Free-form: Shape 16">
            <a:extLst>
              <a:ext uri="{FF2B5EF4-FFF2-40B4-BE49-F238E27FC236}">
                <a16:creationId xmlns:a16="http://schemas.microsoft.com/office/drawing/2014/main" id="{3FD3CC2E-0CB6-F3F9-B35E-6967FF44716C}"/>
              </a:ext>
            </a:extLst>
          </p:cNvPr>
          <p:cNvSpPr/>
          <p:nvPr/>
        </p:nvSpPr>
        <p:spPr>
          <a:xfrm>
            <a:off x="8240996" y="1398662"/>
            <a:ext cx="3704221" cy="1376069"/>
          </a:xfrm>
          <a:custGeom>
            <a:avLst/>
            <a:gdLst>
              <a:gd name="connsiteX0" fmla="*/ 0 w 3704221"/>
              <a:gd name="connsiteY0" fmla="*/ 0 h 1778026"/>
              <a:gd name="connsiteX1" fmla="*/ 3704221 w 3704221"/>
              <a:gd name="connsiteY1" fmla="*/ 0 h 1778026"/>
              <a:gd name="connsiteX2" fmla="*/ 3704221 w 3704221"/>
              <a:gd name="connsiteY2" fmla="*/ 1778026 h 1778026"/>
              <a:gd name="connsiteX3" fmla="*/ 0 w 3704221"/>
              <a:gd name="connsiteY3" fmla="*/ 1778026 h 1778026"/>
              <a:gd name="connsiteX4" fmla="*/ 0 w 3704221"/>
              <a:gd name="connsiteY4" fmla="*/ 0 h 177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4221" h="1778026">
                <a:moveTo>
                  <a:pt x="0" y="0"/>
                </a:moveTo>
                <a:lnTo>
                  <a:pt x="3704221" y="0"/>
                </a:lnTo>
                <a:lnTo>
                  <a:pt x="3704221" y="1778026"/>
                </a:lnTo>
                <a:lnTo>
                  <a:pt x="0" y="17780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-7353344"/>
              <a:satOff val="-10228"/>
              <a:lumOff val="-392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65100" rIns="365895" bIns="165100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>
                <a:latin typeface="Tw Cen MT" panose="020B0602020104020603" pitchFamily="34" charset="0"/>
              </a:rPr>
              <a:t>03</a:t>
            </a:r>
            <a:endParaRPr lang="en-US" sz="2400" b="1" kern="12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1198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44D81-AE50-4B37-B894-FA56C343D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3.3 Ensuring Equitable Sharing of Benefits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25ADB8F-2547-6EEB-8B8A-495A23F78AC1}"/>
              </a:ext>
            </a:extLst>
          </p:cNvPr>
          <p:cNvGrpSpPr/>
          <p:nvPr/>
        </p:nvGrpSpPr>
        <p:grpSpPr>
          <a:xfrm>
            <a:off x="531223" y="1167394"/>
            <a:ext cx="3490274" cy="4523211"/>
            <a:chOff x="513212" y="1232117"/>
            <a:chExt cx="3490274" cy="4523211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4F8F444-C44E-F4DE-5A3D-44DA75AE907F}"/>
                </a:ext>
              </a:extLst>
            </p:cNvPr>
            <p:cNvSpPr/>
            <p:nvPr/>
          </p:nvSpPr>
          <p:spPr>
            <a:xfrm>
              <a:off x="513212" y="1232117"/>
              <a:ext cx="3333092" cy="4393766"/>
            </a:xfrm>
            <a:prstGeom prst="roundRect">
              <a:avLst>
                <a:gd name="adj" fmla="val 1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6" name="Free-form: Shape 5">
              <a:extLst>
                <a:ext uri="{FF2B5EF4-FFF2-40B4-BE49-F238E27FC236}">
                  <a16:creationId xmlns:a16="http://schemas.microsoft.com/office/drawing/2014/main" id="{62C096E2-D26D-4B5C-71BF-D0AAA613D4B9}"/>
                </a:ext>
              </a:extLst>
            </p:cNvPr>
            <p:cNvSpPr/>
            <p:nvPr/>
          </p:nvSpPr>
          <p:spPr>
            <a:xfrm>
              <a:off x="670394" y="1361562"/>
              <a:ext cx="3333092" cy="4393766"/>
            </a:xfrm>
            <a:custGeom>
              <a:avLst/>
              <a:gdLst>
                <a:gd name="connsiteX0" fmla="*/ 0 w 3183742"/>
                <a:gd name="connsiteY0" fmla="*/ 318374 h 4393766"/>
                <a:gd name="connsiteX1" fmla="*/ 318374 w 3183742"/>
                <a:gd name="connsiteY1" fmla="*/ 0 h 4393766"/>
                <a:gd name="connsiteX2" fmla="*/ 2865368 w 3183742"/>
                <a:gd name="connsiteY2" fmla="*/ 0 h 4393766"/>
                <a:gd name="connsiteX3" fmla="*/ 3183742 w 3183742"/>
                <a:gd name="connsiteY3" fmla="*/ 318374 h 4393766"/>
                <a:gd name="connsiteX4" fmla="*/ 3183742 w 3183742"/>
                <a:gd name="connsiteY4" fmla="*/ 4075392 h 4393766"/>
                <a:gd name="connsiteX5" fmla="*/ 2865368 w 3183742"/>
                <a:gd name="connsiteY5" fmla="*/ 4393766 h 4393766"/>
                <a:gd name="connsiteX6" fmla="*/ 318374 w 3183742"/>
                <a:gd name="connsiteY6" fmla="*/ 4393766 h 4393766"/>
                <a:gd name="connsiteX7" fmla="*/ 0 w 3183742"/>
                <a:gd name="connsiteY7" fmla="*/ 4075392 h 4393766"/>
                <a:gd name="connsiteX8" fmla="*/ 0 w 3183742"/>
                <a:gd name="connsiteY8" fmla="*/ 318374 h 439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83742" h="4393766">
                  <a:moveTo>
                    <a:pt x="0" y="318374"/>
                  </a:moveTo>
                  <a:cubicBezTo>
                    <a:pt x="0" y="142541"/>
                    <a:pt x="142541" y="0"/>
                    <a:pt x="318374" y="0"/>
                  </a:cubicBezTo>
                  <a:lnTo>
                    <a:pt x="2865368" y="0"/>
                  </a:lnTo>
                  <a:cubicBezTo>
                    <a:pt x="3041201" y="0"/>
                    <a:pt x="3183742" y="142541"/>
                    <a:pt x="3183742" y="318374"/>
                  </a:cubicBezTo>
                  <a:lnTo>
                    <a:pt x="3183742" y="4075392"/>
                  </a:lnTo>
                  <a:cubicBezTo>
                    <a:pt x="3183742" y="4251225"/>
                    <a:pt x="3041201" y="4393766"/>
                    <a:pt x="2865368" y="4393766"/>
                  </a:cubicBezTo>
                  <a:lnTo>
                    <a:pt x="318374" y="4393766"/>
                  </a:lnTo>
                  <a:cubicBezTo>
                    <a:pt x="142541" y="4393766"/>
                    <a:pt x="0" y="4251225"/>
                    <a:pt x="0" y="4075392"/>
                  </a:cubicBezTo>
                  <a:lnTo>
                    <a:pt x="0" y="318374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  <a:alpha val="90000"/>
              </a:schemeClr>
            </a:solidFill>
            <a:ln>
              <a:noFill/>
            </a:ln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4689" tIns="184689" rIns="184689" bIns="184689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b="1" kern="1200" dirty="0">
                  <a:solidFill>
                    <a:schemeClr val="bg1"/>
                  </a:solidFill>
                  <a:latin typeface="+mn-lt"/>
                </a:rPr>
                <a:t>Gender equity</a:t>
              </a:r>
              <a:r>
                <a:rPr lang="en-US" sz="2400" kern="1200" dirty="0">
                  <a:solidFill>
                    <a:schemeClr val="bg1"/>
                  </a:solidFill>
                  <a:latin typeface="+mn-lt"/>
                </a:rPr>
                <a:t>:</a:t>
              </a:r>
            </a:p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>
                  <a:solidFill>
                    <a:schemeClr val="bg1"/>
                  </a:solidFill>
                  <a:latin typeface="+mn-lt"/>
                </a:rPr>
                <a:t>Promoting gender-sensitive policies and programs to ensure equal participation and benefits for women and girls in water, energy, and agriculture sectors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7077082-C382-4415-E09A-B683CA062D2A}"/>
              </a:ext>
            </a:extLst>
          </p:cNvPr>
          <p:cNvGrpSpPr/>
          <p:nvPr/>
        </p:nvGrpSpPr>
        <p:grpSpPr>
          <a:xfrm>
            <a:off x="4405650" y="1167394"/>
            <a:ext cx="3490274" cy="4523211"/>
            <a:chOff x="4345823" y="1232117"/>
            <a:chExt cx="3490274" cy="4523211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7E6F19AB-096E-7947-0305-6ED1EBCF4735}"/>
                </a:ext>
              </a:extLst>
            </p:cNvPr>
            <p:cNvSpPr/>
            <p:nvPr/>
          </p:nvSpPr>
          <p:spPr>
            <a:xfrm>
              <a:off x="4345823" y="1232117"/>
              <a:ext cx="3333092" cy="4393766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8" name="Free-form: Shape 7">
              <a:extLst>
                <a:ext uri="{FF2B5EF4-FFF2-40B4-BE49-F238E27FC236}">
                  <a16:creationId xmlns:a16="http://schemas.microsoft.com/office/drawing/2014/main" id="{4C35AECD-E1E5-933D-26CE-E5035F5212E5}"/>
                </a:ext>
              </a:extLst>
            </p:cNvPr>
            <p:cNvSpPr/>
            <p:nvPr/>
          </p:nvSpPr>
          <p:spPr>
            <a:xfrm>
              <a:off x="4503005" y="1361562"/>
              <a:ext cx="3333092" cy="4393766"/>
            </a:xfrm>
            <a:custGeom>
              <a:avLst/>
              <a:gdLst>
                <a:gd name="connsiteX0" fmla="*/ 0 w 2963173"/>
                <a:gd name="connsiteY0" fmla="*/ 296317 h 5584363"/>
                <a:gd name="connsiteX1" fmla="*/ 296317 w 2963173"/>
                <a:gd name="connsiteY1" fmla="*/ 0 h 5584363"/>
                <a:gd name="connsiteX2" fmla="*/ 2666856 w 2963173"/>
                <a:gd name="connsiteY2" fmla="*/ 0 h 5584363"/>
                <a:gd name="connsiteX3" fmla="*/ 2963173 w 2963173"/>
                <a:gd name="connsiteY3" fmla="*/ 296317 h 5584363"/>
                <a:gd name="connsiteX4" fmla="*/ 2963173 w 2963173"/>
                <a:gd name="connsiteY4" fmla="*/ 5288046 h 5584363"/>
                <a:gd name="connsiteX5" fmla="*/ 2666856 w 2963173"/>
                <a:gd name="connsiteY5" fmla="*/ 5584363 h 5584363"/>
                <a:gd name="connsiteX6" fmla="*/ 296317 w 2963173"/>
                <a:gd name="connsiteY6" fmla="*/ 5584363 h 5584363"/>
                <a:gd name="connsiteX7" fmla="*/ 0 w 2963173"/>
                <a:gd name="connsiteY7" fmla="*/ 5288046 h 5584363"/>
                <a:gd name="connsiteX8" fmla="*/ 0 w 2963173"/>
                <a:gd name="connsiteY8" fmla="*/ 296317 h 5584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63173" h="5584363">
                  <a:moveTo>
                    <a:pt x="0" y="296317"/>
                  </a:moveTo>
                  <a:cubicBezTo>
                    <a:pt x="0" y="132666"/>
                    <a:pt x="132666" y="0"/>
                    <a:pt x="296317" y="0"/>
                  </a:cubicBezTo>
                  <a:lnTo>
                    <a:pt x="2666856" y="0"/>
                  </a:lnTo>
                  <a:cubicBezTo>
                    <a:pt x="2830507" y="0"/>
                    <a:pt x="2963173" y="132666"/>
                    <a:pt x="2963173" y="296317"/>
                  </a:cubicBezTo>
                  <a:lnTo>
                    <a:pt x="2963173" y="5288046"/>
                  </a:lnTo>
                  <a:cubicBezTo>
                    <a:pt x="2963173" y="5451697"/>
                    <a:pt x="2830507" y="5584363"/>
                    <a:pt x="2666856" y="5584363"/>
                  </a:cubicBezTo>
                  <a:lnTo>
                    <a:pt x="296317" y="5584363"/>
                  </a:lnTo>
                  <a:cubicBezTo>
                    <a:pt x="132666" y="5584363"/>
                    <a:pt x="0" y="5451697"/>
                    <a:pt x="0" y="5288046"/>
                  </a:cubicBezTo>
                  <a:lnTo>
                    <a:pt x="0" y="29631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90000"/>
              </a:schemeClr>
            </a:solidFill>
            <a:ln>
              <a:noFill/>
            </a:ln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8228" tIns="178228" rIns="178228" bIns="178228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b="1" kern="1200" dirty="0">
                  <a:solidFill>
                    <a:schemeClr val="bg1"/>
                  </a:solidFill>
                  <a:latin typeface="+mn-lt"/>
                </a:rPr>
                <a:t>Social inclusion</a:t>
              </a:r>
              <a:r>
                <a:rPr lang="en-US" sz="2400" kern="1200" dirty="0">
                  <a:solidFill>
                    <a:schemeClr val="bg1"/>
                  </a:solidFill>
                  <a:latin typeface="+mn-lt"/>
                </a:rPr>
                <a:t>:</a:t>
              </a:r>
            </a:p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>
                  <a:solidFill>
                    <a:schemeClr val="bg1"/>
                  </a:solidFill>
                  <a:latin typeface="+mn-lt"/>
                </a:rPr>
                <a:t>Addressing the needs of differently-abled individuals, ethnic minorities, and other vulnerable communities to promote social justice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64E3E2C-FE53-8297-B3BB-09B7FD2CD849}"/>
              </a:ext>
            </a:extLst>
          </p:cNvPr>
          <p:cNvGrpSpPr/>
          <p:nvPr/>
        </p:nvGrpSpPr>
        <p:grpSpPr>
          <a:xfrm>
            <a:off x="8280076" y="1167394"/>
            <a:ext cx="3490268" cy="4523212"/>
            <a:chOff x="8262065" y="1232117"/>
            <a:chExt cx="3490268" cy="4523212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7B85DE3F-6744-710A-60E5-D17DEAE951BF}"/>
                </a:ext>
              </a:extLst>
            </p:cNvPr>
            <p:cNvSpPr/>
            <p:nvPr/>
          </p:nvSpPr>
          <p:spPr>
            <a:xfrm>
              <a:off x="8262065" y="1232117"/>
              <a:ext cx="3333092" cy="4393766"/>
            </a:xfrm>
            <a:prstGeom prst="roundRect">
              <a:avLst>
                <a:gd name="adj" fmla="val 1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0" name="Free-form: Shape 9">
              <a:extLst>
                <a:ext uri="{FF2B5EF4-FFF2-40B4-BE49-F238E27FC236}">
                  <a16:creationId xmlns:a16="http://schemas.microsoft.com/office/drawing/2014/main" id="{D942BEB6-6F2A-EC88-878F-96F4004509B8}"/>
                </a:ext>
              </a:extLst>
            </p:cNvPr>
            <p:cNvSpPr/>
            <p:nvPr/>
          </p:nvSpPr>
          <p:spPr>
            <a:xfrm>
              <a:off x="8419241" y="1361563"/>
              <a:ext cx="3333092" cy="4393766"/>
            </a:xfrm>
            <a:custGeom>
              <a:avLst/>
              <a:gdLst>
                <a:gd name="connsiteX0" fmla="*/ 0 w 3563738"/>
                <a:gd name="connsiteY0" fmla="*/ 356374 h 3649163"/>
                <a:gd name="connsiteX1" fmla="*/ 356374 w 3563738"/>
                <a:gd name="connsiteY1" fmla="*/ 0 h 3649163"/>
                <a:gd name="connsiteX2" fmla="*/ 3207364 w 3563738"/>
                <a:gd name="connsiteY2" fmla="*/ 0 h 3649163"/>
                <a:gd name="connsiteX3" fmla="*/ 3563738 w 3563738"/>
                <a:gd name="connsiteY3" fmla="*/ 356374 h 3649163"/>
                <a:gd name="connsiteX4" fmla="*/ 3563738 w 3563738"/>
                <a:gd name="connsiteY4" fmla="*/ 3292789 h 3649163"/>
                <a:gd name="connsiteX5" fmla="*/ 3207364 w 3563738"/>
                <a:gd name="connsiteY5" fmla="*/ 3649163 h 3649163"/>
                <a:gd name="connsiteX6" fmla="*/ 356374 w 3563738"/>
                <a:gd name="connsiteY6" fmla="*/ 3649163 h 3649163"/>
                <a:gd name="connsiteX7" fmla="*/ 0 w 3563738"/>
                <a:gd name="connsiteY7" fmla="*/ 3292789 h 3649163"/>
                <a:gd name="connsiteX8" fmla="*/ 0 w 3563738"/>
                <a:gd name="connsiteY8" fmla="*/ 356374 h 364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63738" h="3649163">
                  <a:moveTo>
                    <a:pt x="0" y="356374"/>
                  </a:moveTo>
                  <a:cubicBezTo>
                    <a:pt x="0" y="159554"/>
                    <a:pt x="159554" y="0"/>
                    <a:pt x="356374" y="0"/>
                  </a:cubicBezTo>
                  <a:lnTo>
                    <a:pt x="3207364" y="0"/>
                  </a:lnTo>
                  <a:cubicBezTo>
                    <a:pt x="3404184" y="0"/>
                    <a:pt x="3563738" y="159554"/>
                    <a:pt x="3563738" y="356374"/>
                  </a:cubicBezTo>
                  <a:lnTo>
                    <a:pt x="3563738" y="3292789"/>
                  </a:lnTo>
                  <a:cubicBezTo>
                    <a:pt x="3563738" y="3489609"/>
                    <a:pt x="3404184" y="3649163"/>
                    <a:pt x="3207364" y="3649163"/>
                  </a:cubicBezTo>
                  <a:lnTo>
                    <a:pt x="356374" y="3649163"/>
                  </a:lnTo>
                  <a:cubicBezTo>
                    <a:pt x="159554" y="3649163"/>
                    <a:pt x="0" y="3489609"/>
                    <a:pt x="0" y="3292789"/>
                  </a:cubicBezTo>
                  <a:lnTo>
                    <a:pt x="0" y="35637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90000"/>
              </a:schemeClr>
            </a:solidFill>
            <a:ln>
              <a:noFill/>
            </a:ln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5818" tIns="195818" rIns="195818" bIns="195818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b="1" kern="1200" dirty="0">
                  <a:solidFill>
                    <a:schemeClr val="bg1"/>
                  </a:solidFill>
                  <a:latin typeface="+mn-lt"/>
                </a:rPr>
                <a:t>Socio-economic status</a:t>
              </a:r>
              <a:r>
                <a:rPr lang="en-US" sz="2400" kern="1200" dirty="0">
                  <a:solidFill>
                    <a:schemeClr val="bg1"/>
                  </a:solidFill>
                  <a:latin typeface="+mn-lt"/>
                </a:rPr>
                <a:t>: </a:t>
              </a:r>
            </a:p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>
                  <a:solidFill>
                    <a:schemeClr val="bg1"/>
                  </a:solidFill>
                  <a:latin typeface="+mn-lt"/>
                </a:rPr>
                <a:t>Equitably distributing resources and opportunities to empower marginalized groups and reduce inequalities in access to water, energy, and food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2295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D1311-7AB5-AEC7-5EDB-8AAA74F3B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Tw Cen MT"/>
                <a:cs typeface="Arial"/>
              </a:rPr>
              <a:t>3.3 Exercise 3-4: Open Discussion [10 mins]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FB9E0-7E61-0CCE-5366-6FAC7C4A5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000" dirty="0"/>
              <a:t>Is the WEFE Nexus a problem or a solution? </a:t>
            </a:r>
          </a:p>
        </p:txBody>
      </p:sp>
    </p:spTree>
    <p:extLst>
      <p:ext uri="{BB962C8B-B14F-4D97-AF65-F5344CB8AC3E}">
        <p14:creationId xmlns:p14="http://schemas.microsoft.com/office/powerpoint/2010/main" val="2315976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EEFC1-163B-E2BD-92B5-01674C93F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3. Managing the WEFE Nexus for Future Security [1 </a:t>
            </a:r>
            <a:r>
              <a:rPr lang="en-US" dirty="0" err="1"/>
              <a:t>hr</a:t>
            </a:r>
            <a:r>
              <a:rPr lang="en-US" dirty="0"/>
              <a:t>, 45 mins]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41A93-4724-5077-7791-72C66C431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1" indent="0">
              <a:buNone/>
            </a:pPr>
            <a:r>
              <a:rPr lang="en-GB" sz="2400" b="1" dirty="0">
                <a:solidFill>
                  <a:schemeClr val="tx1"/>
                </a:solidFill>
              </a:rPr>
              <a:t>3.1 Strengthening cooperation and coordination </a:t>
            </a:r>
            <a:r>
              <a:rPr lang="en-GB" sz="2400" dirty="0">
                <a:solidFill>
                  <a:schemeClr val="tx1"/>
                </a:solidFill>
              </a:rPr>
              <a:t>[</a:t>
            </a:r>
            <a:r>
              <a:rPr lang="en-GB" sz="2400" b="1" dirty="0">
                <a:solidFill>
                  <a:schemeClr val="tx1"/>
                </a:solidFill>
              </a:rPr>
              <a:t>30 mins</a:t>
            </a:r>
            <a:r>
              <a:rPr lang="en-GB" sz="2400" dirty="0">
                <a:solidFill>
                  <a:schemeClr val="tx1"/>
                </a:solidFill>
              </a:rPr>
              <a:t>]</a:t>
            </a:r>
            <a:endParaRPr lang="en-GB" sz="2400" b="1" dirty="0">
              <a:solidFill>
                <a:schemeClr val="tx1"/>
              </a:solidFill>
            </a:endParaRPr>
          </a:p>
          <a:p>
            <a:pPr marL="342900" lvl="1" indent="-342900">
              <a:buFontTx/>
              <a:buChar char="-"/>
            </a:pPr>
            <a:r>
              <a:rPr lang="en-GB" sz="2400" dirty="0">
                <a:solidFill>
                  <a:schemeClr val="tx1"/>
                </a:solidFill>
              </a:rPr>
              <a:t>Government cooperation and coordination across sectors and scales for future WEFE security</a:t>
            </a:r>
          </a:p>
          <a:p>
            <a:pPr marL="342900" lvl="1" indent="-342900">
              <a:buFontTx/>
              <a:buChar char="-"/>
            </a:pPr>
            <a:r>
              <a:rPr lang="en-GB" sz="2400" dirty="0">
                <a:solidFill>
                  <a:schemeClr val="tx1"/>
                </a:solidFill>
              </a:rPr>
              <a:t>Diplomacy in transboundary contexts</a:t>
            </a:r>
          </a:p>
          <a:p>
            <a:pPr marL="342900" lvl="1" indent="-342900">
              <a:buFontTx/>
              <a:buChar char="-"/>
            </a:pPr>
            <a:r>
              <a:rPr lang="en-GB" sz="2400" dirty="0">
                <a:solidFill>
                  <a:schemeClr val="tx1"/>
                </a:solidFill>
              </a:rPr>
              <a:t>Institutional arrangements, shared goal setting, and regular review/monitoring in federal context</a:t>
            </a:r>
          </a:p>
          <a:p>
            <a:pPr marL="342900" lvl="1" indent="-342900">
              <a:buFontTx/>
              <a:buChar char="-"/>
            </a:pPr>
            <a:r>
              <a:rPr lang="en-GB" sz="2400" dirty="0">
                <a:solidFill>
                  <a:schemeClr val="tx1"/>
                </a:solidFill>
              </a:rPr>
              <a:t>Capacity strengthening </a:t>
            </a:r>
          </a:p>
          <a:p>
            <a:pPr marL="0" lvl="1" indent="0">
              <a:buNone/>
            </a:pPr>
            <a:r>
              <a:rPr lang="en-GB" sz="2400" b="1" dirty="0">
                <a:solidFill>
                  <a:schemeClr val="tx1"/>
                </a:solidFill>
              </a:rPr>
              <a:t>3.2 Streamlining the WEFE Nexus as a common agenda </a:t>
            </a:r>
            <a:r>
              <a:rPr lang="en-GB" sz="2400" dirty="0">
                <a:solidFill>
                  <a:schemeClr val="tx1"/>
                </a:solidFill>
              </a:rPr>
              <a:t>[</a:t>
            </a:r>
            <a:r>
              <a:rPr lang="en-GB" sz="2400" b="1" dirty="0">
                <a:solidFill>
                  <a:schemeClr val="tx1"/>
                </a:solidFill>
              </a:rPr>
              <a:t>35 mins</a:t>
            </a:r>
            <a:r>
              <a:rPr lang="en-GB" sz="2400" dirty="0">
                <a:solidFill>
                  <a:schemeClr val="tx1"/>
                </a:solidFill>
              </a:rPr>
              <a:t>]</a:t>
            </a:r>
            <a:endParaRPr lang="en-GB" sz="2400" b="1" dirty="0">
              <a:solidFill>
                <a:schemeClr val="tx1"/>
              </a:solidFill>
            </a:endParaRPr>
          </a:p>
          <a:p>
            <a:pPr marL="342900" lvl="1" indent="-342900">
              <a:buFontTx/>
              <a:buChar char="-"/>
            </a:pPr>
            <a:r>
              <a:rPr lang="en-GB" sz="2400" dirty="0">
                <a:solidFill>
                  <a:schemeClr val="tx1"/>
                </a:solidFill>
              </a:rPr>
              <a:t>Promoting dialogues (between science, policy, practice/industry, private sector) on WEFE Nexus gains</a:t>
            </a:r>
          </a:p>
          <a:p>
            <a:pPr marL="342900" lvl="1" indent="-342900">
              <a:buFontTx/>
              <a:buChar char="-"/>
            </a:pPr>
            <a:r>
              <a:rPr lang="en-GB" sz="2400" dirty="0">
                <a:solidFill>
                  <a:schemeClr val="tx1"/>
                </a:solidFill>
              </a:rPr>
              <a:t>Nexus solutions in achieving national goals and Sustainable Development Goals (SDGs)</a:t>
            </a:r>
          </a:p>
          <a:p>
            <a:pPr marL="0" lvl="1" indent="0">
              <a:buNone/>
            </a:pPr>
            <a:r>
              <a:rPr lang="en-GB" sz="2400" b="1" dirty="0">
                <a:solidFill>
                  <a:schemeClr val="tx1"/>
                </a:solidFill>
              </a:rPr>
              <a:t>3.3 Addressing bottlenecks for implementing inclusive solutions for WEFE Nexus gains</a:t>
            </a:r>
            <a:r>
              <a:rPr lang="en-GB" sz="2400" dirty="0">
                <a:solidFill>
                  <a:schemeClr val="tx1"/>
                </a:solidFill>
              </a:rPr>
              <a:t> [</a:t>
            </a:r>
            <a:r>
              <a:rPr lang="en-GB" sz="2400" b="1" dirty="0">
                <a:solidFill>
                  <a:schemeClr val="tx1"/>
                </a:solidFill>
              </a:rPr>
              <a:t>40 mins</a:t>
            </a:r>
            <a:r>
              <a:rPr lang="en-GB" sz="2400" dirty="0">
                <a:solidFill>
                  <a:schemeClr val="tx1"/>
                </a:solidFill>
              </a:rPr>
              <a:t>]</a:t>
            </a:r>
          </a:p>
          <a:p>
            <a:pPr marL="342900" lvl="1" indent="-342900">
              <a:buFontTx/>
              <a:buChar char="-"/>
            </a:pPr>
            <a:r>
              <a:rPr lang="en-GB" sz="2400" dirty="0">
                <a:solidFill>
                  <a:schemeClr val="tx1"/>
                </a:solidFill>
              </a:rPr>
              <a:t>Technical/engineering challenges and solutions </a:t>
            </a:r>
          </a:p>
          <a:p>
            <a:pPr marL="342900" lvl="1" indent="-342900">
              <a:buFontTx/>
              <a:buChar char="-"/>
            </a:pPr>
            <a:r>
              <a:rPr lang="en-GB" sz="2400" dirty="0">
                <a:solidFill>
                  <a:schemeClr val="tx1"/>
                </a:solidFill>
              </a:rPr>
              <a:t>Nature-based challenges and solutions</a:t>
            </a:r>
          </a:p>
          <a:p>
            <a:pPr marL="342900" lvl="1" indent="-342900">
              <a:buFontTx/>
              <a:buChar char="-"/>
            </a:pPr>
            <a:r>
              <a:rPr lang="en-GB" sz="2400" dirty="0">
                <a:solidFill>
                  <a:schemeClr val="tx1"/>
                </a:solidFill>
              </a:rPr>
              <a:t>Governance challenges and solutions </a:t>
            </a:r>
          </a:p>
          <a:p>
            <a:pPr marL="342900" lvl="1" indent="-342900">
              <a:buFontTx/>
              <a:buChar char="-"/>
            </a:pPr>
            <a:r>
              <a:rPr lang="en-GB" sz="2400" dirty="0">
                <a:solidFill>
                  <a:schemeClr val="tx1"/>
                </a:solidFill>
              </a:rPr>
              <a:t>Ensuring equitable sharing of benefits</a:t>
            </a:r>
          </a:p>
          <a:p>
            <a:pPr marL="342900" lvl="1" indent="-342900">
              <a:buFontTx/>
              <a:buChar char="-"/>
            </a:pPr>
            <a:r>
              <a:rPr lang="en-GB" sz="2400" dirty="0">
                <a:solidFill>
                  <a:schemeClr val="tx1"/>
                </a:solidFill>
              </a:rPr>
              <a:t>Market-based challenges and solutions </a:t>
            </a:r>
          </a:p>
          <a:p>
            <a:pPr marL="342900" lvl="1" indent="-342900">
              <a:buFontTx/>
              <a:buChar char="-"/>
            </a:pPr>
            <a:r>
              <a:rPr lang="en-GB" sz="2400" dirty="0">
                <a:solidFill>
                  <a:schemeClr val="tx1"/>
                </a:solidFill>
              </a:rPr>
              <a:t>Demand-based challenges and solutions </a:t>
            </a:r>
          </a:p>
        </p:txBody>
      </p:sp>
    </p:spTree>
    <p:extLst>
      <p:ext uri="{BB962C8B-B14F-4D97-AF65-F5344CB8AC3E}">
        <p14:creationId xmlns:p14="http://schemas.microsoft.com/office/powerpoint/2010/main" val="910079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39872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500" dirty="0">
                <a:latin typeface="Tw Cen MT" panose="020B0602020104020603" pitchFamily="34" charset="0"/>
                <a:cs typeface="Arial" panose="020B0604020202020204" pitchFamily="34" charset="0"/>
              </a:rPr>
              <a:t>3.1 Strengthening Cooperation and Coordination</a:t>
            </a: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722DBCA7-C37D-4F6F-8FC6-E5C489830045}"/>
              </a:ext>
            </a:extLst>
          </p:cNvPr>
          <p:cNvSpPr txBox="1">
            <a:spLocks/>
          </p:cNvSpPr>
          <p:nvPr/>
        </p:nvSpPr>
        <p:spPr bwMode="auto">
          <a:xfrm>
            <a:off x="4444180" y="1"/>
            <a:ext cx="7246375" cy="6857999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342900" indent="-342900">
              <a:spcBef>
                <a:spcPct val="0"/>
              </a:spcBef>
              <a:spcAft>
                <a:spcPts val="1000"/>
              </a:spcAft>
            </a:pPr>
            <a:r>
              <a:rPr lang="en-GB" sz="3000" dirty="0">
                <a:latin typeface="+mn-lt"/>
                <a:cs typeface="Arial" panose="020B0604020202020204" pitchFamily="34" charset="0"/>
              </a:rPr>
              <a:t>Role of cooperation and coordination across sectors and scales (national and sub-national) of the governments</a:t>
            </a:r>
          </a:p>
          <a:p>
            <a:pPr marL="342900" indent="-342900">
              <a:spcBef>
                <a:spcPct val="0"/>
              </a:spcBef>
              <a:spcAft>
                <a:spcPts val="1000"/>
              </a:spcAft>
            </a:pPr>
            <a:r>
              <a:rPr lang="en-GB" sz="3000" dirty="0">
                <a:latin typeface="+mn-lt"/>
                <a:cs typeface="Arial" panose="020B0604020202020204" pitchFamily="34" charset="0"/>
              </a:rPr>
              <a:t>Different tracks of diplomacy in transboundary contexts</a:t>
            </a:r>
          </a:p>
          <a:p>
            <a:pPr marL="342900" indent="-342900">
              <a:spcBef>
                <a:spcPct val="0"/>
              </a:spcBef>
              <a:spcAft>
                <a:spcPts val="1000"/>
              </a:spcAft>
            </a:pPr>
            <a:r>
              <a:rPr lang="en-GB" sz="3000" dirty="0">
                <a:latin typeface="+mn-lt"/>
                <a:cs typeface="Arial" panose="020B0604020202020204" pitchFamily="34" charset="0"/>
              </a:rPr>
              <a:t>Institutional arrangements, shared goal setting, and regular review in a federal context </a:t>
            </a:r>
          </a:p>
          <a:p>
            <a:pPr marL="342900" indent="-342900">
              <a:spcBef>
                <a:spcPct val="0"/>
              </a:spcBef>
              <a:spcAft>
                <a:spcPts val="1000"/>
              </a:spcAft>
            </a:pPr>
            <a:r>
              <a:rPr lang="en-GB" sz="3000" dirty="0">
                <a:latin typeface="+mn-lt"/>
                <a:cs typeface="Arial" panose="020B0604020202020204" pitchFamily="34" charset="0"/>
              </a:rPr>
              <a:t>Capacity strengthening</a:t>
            </a:r>
          </a:p>
        </p:txBody>
      </p:sp>
    </p:spTree>
    <p:extLst>
      <p:ext uri="{BB962C8B-B14F-4D97-AF65-F5344CB8AC3E}">
        <p14:creationId xmlns:p14="http://schemas.microsoft.com/office/powerpoint/2010/main" val="2070106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0E85D-A28C-DE24-2731-6FFBDC5E4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3.1 Session Delivery Plan [30 minutes]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B8ADB52-6E16-AADF-27C4-A248949AB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624393"/>
              </p:ext>
            </p:extLst>
          </p:nvPr>
        </p:nvGraphicFramePr>
        <p:xfrm>
          <a:off x="531223" y="872067"/>
          <a:ext cx="11276416" cy="2194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55424">
                  <a:extLst>
                    <a:ext uri="{9D8B030D-6E8A-4147-A177-3AD203B41FA5}">
                      <a16:colId xmlns:a16="http://schemas.microsoft.com/office/drawing/2014/main" val="2561764042"/>
                    </a:ext>
                  </a:extLst>
                </a:gridCol>
                <a:gridCol w="8920992">
                  <a:extLst>
                    <a:ext uri="{9D8B030D-6E8A-4147-A177-3AD203B41FA5}">
                      <a16:colId xmlns:a16="http://schemas.microsoft.com/office/drawing/2014/main" val="2761223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Time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Activity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574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10 minutes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Lecture: Role of coordination and cooperation; different diplomacy tracks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878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10 minutes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Exercise 3-1: How can we improve coordination/cooperation in Nepal?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109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10 minutes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Lecture: Institutional arrangement, capacity strengthening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617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4902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335C2-8489-41E1-9B5D-A1EE7433A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3.1 Role of Cooperation &amp; Coordination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A4F210-DFC1-14CC-A0CC-201E4AFF1695}"/>
              </a:ext>
            </a:extLst>
          </p:cNvPr>
          <p:cNvSpPr/>
          <p:nvPr/>
        </p:nvSpPr>
        <p:spPr>
          <a:xfrm>
            <a:off x="457200" y="752214"/>
            <a:ext cx="11338560" cy="1826199"/>
          </a:xfrm>
          <a:prstGeom prst="roundRect">
            <a:avLst>
              <a:gd name="adj" fmla="val 10000"/>
            </a:avLst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endParaRPr lang="en-GB" dirty="0"/>
          </a:p>
        </p:txBody>
      </p:sp>
      <p:sp>
        <p:nvSpPr>
          <p:cNvPr id="6" name="Rectangle 5" descr="Sustainability">
            <a:extLst>
              <a:ext uri="{FF2B5EF4-FFF2-40B4-BE49-F238E27FC236}">
                <a16:creationId xmlns:a16="http://schemas.microsoft.com/office/drawing/2014/main" id="{BF9F64B2-D3FE-380F-7B1C-ABA6A5904562}"/>
              </a:ext>
            </a:extLst>
          </p:cNvPr>
          <p:cNvSpPr/>
          <p:nvPr/>
        </p:nvSpPr>
        <p:spPr>
          <a:xfrm>
            <a:off x="868365" y="1159314"/>
            <a:ext cx="1012987" cy="1011998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7" name="Free-form: Shape 6">
            <a:extLst>
              <a:ext uri="{FF2B5EF4-FFF2-40B4-BE49-F238E27FC236}">
                <a16:creationId xmlns:a16="http://schemas.microsoft.com/office/drawing/2014/main" id="{516F0AE1-BEE5-0BA9-2D05-FDBBC90C579F}"/>
              </a:ext>
            </a:extLst>
          </p:cNvPr>
          <p:cNvSpPr/>
          <p:nvPr/>
        </p:nvSpPr>
        <p:spPr>
          <a:xfrm>
            <a:off x="2347078" y="926880"/>
            <a:ext cx="9296282" cy="1476865"/>
          </a:xfrm>
          <a:custGeom>
            <a:avLst/>
            <a:gdLst>
              <a:gd name="connsiteX0" fmla="*/ 0 w 9296282"/>
              <a:gd name="connsiteY0" fmla="*/ 0 h 1638781"/>
              <a:gd name="connsiteX1" fmla="*/ 9296282 w 9296282"/>
              <a:gd name="connsiteY1" fmla="*/ 0 h 1638781"/>
              <a:gd name="connsiteX2" fmla="*/ 9296282 w 9296282"/>
              <a:gd name="connsiteY2" fmla="*/ 1638781 h 1638781"/>
              <a:gd name="connsiteX3" fmla="*/ 0 w 9296282"/>
              <a:gd name="connsiteY3" fmla="*/ 1638781 h 1638781"/>
              <a:gd name="connsiteX4" fmla="*/ 0 w 9296282"/>
              <a:gd name="connsiteY4" fmla="*/ 0 h 163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282" h="1638781">
                <a:moveTo>
                  <a:pt x="0" y="0"/>
                </a:moveTo>
                <a:lnTo>
                  <a:pt x="9296282" y="0"/>
                </a:lnTo>
                <a:lnTo>
                  <a:pt x="9296282" y="1638781"/>
                </a:lnTo>
                <a:lnTo>
                  <a:pt x="0" y="16387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3438" tIns="173438" rIns="173438" bIns="173438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+mn-lt"/>
              </a:rPr>
              <a:t>Achieving Security</a:t>
            </a:r>
            <a:r>
              <a:rPr lang="en-US" sz="2400" kern="1200" dirty="0">
                <a:latin typeface="+mn-lt"/>
              </a:rPr>
              <a:t>: </a:t>
            </a:r>
          </a:p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+mn-lt"/>
              </a:rPr>
              <a:t>Cooperation and coordination among sectors and governments are crucial for ensuring the security of water, energy, food, and environmental resources.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93F2510-3CDF-574D-49DD-58375112EBB2}"/>
              </a:ext>
            </a:extLst>
          </p:cNvPr>
          <p:cNvSpPr/>
          <p:nvPr/>
        </p:nvSpPr>
        <p:spPr>
          <a:xfrm>
            <a:off x="457200" y="2643164"/>
            <a:ext cx="11338560" cy="1826199"/>
          </a:xfrm>
          <a:prstGeom prst="roundRect">
            <a:avLst>
              <a:gd name="adj" fmla="val 10000"/>
            </a:avLst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9" name="Rectangle 8" descr="Network">
            <a:extLst>
              <a:ext uri="{FF2B5EF4-FFF2-40B4-BE49-F238E27FC236}">
                <a16:creationId xmlns:a16="http://schemas.microsoft.com/office/drawing/2014/main" id="{15B2C835-2A4D-415B-188E-86488E1B754B}"/>
              </a:ext>
            </a:extLst>
          </p:cNvPr>
          <p:cNvSpPr/>
          <p:nvPr/>
        </p:nvSpPr>
        <p:spPr>
          <a:xfrm>
            <a:off x="868365" y="3050264"/>
            <a:ext cx="1012987" cy="1011998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0" name="Free-form: Shape 9">
            <a:extLst>
              <a:ext uri="{FF2B5EF4-FFF2-40B4-BE49-F238E27FC236}">
                <a16:creationId xmlns:a16="http://schemas.microsoft.com/office/drawing/2014/main" id="{08243D71-F320-1117-5308-727D7D82ABCF}"/>
              </a:ext>
            </a:extLst>
          </p:cNvPr>
          <p:cNvSpPr/>
          <p:nvPr/>
        </p:nvSpPr>
        <p:spPr>
          <a:xfrm>
            <a:off x="2347078" y="2869926"/>
            <a:ext cx="9296282" cy="1372673"/>
          </a:xfrm>
          <a:custGeom>
            <a:avLst/>
            <a:gdLst>
              <a:gd name="connsiteX0" fmla="*/ 0 w 9296282"/>
              <a:gd name="connsiteY0" fmla="*/ 0 h 1638781"/>
              <a:gd name="connsiteX1" fmla="*/ 9296282 w 9296282"/>
              <a:gd name="connsiteY1" fmla="*/ 0 h 1638781"/>
              <a:gd name="connsiteX2" fmla="*/ 9296282 w 9296282"/>
              <a:gd name="connsiteY2" fmla="*/ 1638781 h 1638781"/>
              <a:gd name="connsiteX3" fmla="*/ 0 w 9296282"/>
              <a:gd name="connsiteY3" fmla="*/ 1638781 h 1638781"/>
              <a:gd name="connsiteX4" fmla="*/ 0 w 9296282"/>
              <a:gd name="connsiteY4" fmla="*/ 0 h 163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282" h="1638781">
                <a:moveTo>
                  <a:pt x="0" y="0"/>
                </a:moveTo>
                <a:lnTo>
                  <a:pt x="9296282" y="0"/>
                </a:lnTo>
                <a:lnTo>
                  <a:pt x="9296282" y="1638781"/>
                </a:lnTo>
                <a:lnTo>
                  <a:pt x="0" y="16387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3438" tIns="173438" rIns="173438" bIns="173438" numCol="1" spcCol="1270" anchor="ctr" anchorCtr="0">
            <a:noAutofit/>
          </a:bodyPr>
          <a:lstStyle/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+mn-lt"/>
              </a:rPr>
              <a:t>Integrated Decision-Making</a:t>
            </a:r>
            <a:r>
              <a:rPr lang="en-US" sz="2400" kern="1200" dirty="0">
                <a:latin typeface="+mn-lt"/>
              </a:rPr>
              <a:t>: </a:t>
            </a:r>
          </a:p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+mn-lt"/>
              </a:rPr>
              <a:t>Integrated decision-making across sectors fosters synergistic approaches that address interdependencies and minimize trade-offs.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59A7F91-E4EA-35B6-68EC-5415A19F9638}"/>
              </a:ext>
            </a:extLst>
          </p:cNvPr>
          <p:cNvSpPr/>
          <p:nvPr/>
        </p:nvSpPr>
        <p:spPr>
          <a:xfrm>
            <a:off x="457200" y="4534113"/>
            <a:ext cx="11338560" cy="1826199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2" name="Rectangle 11" descr="Deciduous tree">
            <a:extLst>
              <a:ext uri="{FF2B5EF4-FFF2-40B4-BE49-F238E27FC236}">
                <a16:creationId xmlns:a16="http://schemas.microsoft.com/office/drawing/2014/main" id="{15673633-45BA-3EAC-E7A0-58323CFB47FD}"/>
              </a:ext>
            </a:extLst>
          </p:cNvPr>
          <p:cNvSpPr/>
          <p:nvPr/>
        </p:nvSpPr>
        <p:spPr>
          <a:xfrm>
            <a:off x="868365" y="4941213"/>
            <a:ext cx="1012987" cy="1011998"/>
          </a:xfrm>
          <a:prstGeom prst="rect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3" name="Free-form: Shape 12">
            <a:extLst>
              <a:ext uri="{FF2B5EF4-FFF2-40B4-BE49-F238E27FC236}">
                <a16:creationId xmlns:a16="http://schemas.microsoft.com/office/drawing/2014/main" id="{BC17443E-D6AB-C357-C49F-FB9E87414A31}"/>
              </a:ext>
            </a:extLst>
          </p:cNvPr>
          <p:cNvSpPr/>
          <p:nvPr/>
        </p:nvSpPr>
        <p:spPr>
          <a:xfrm>
            <a:off x="2347078" y="4797967"/>
            <a:ext cx="9296282" cy="1298489"/>
          </a:xfrm>
          <a:custGeom>
            <a:avLst/>
            <a:gdLst>
              <a:gd name="connsiteX0" fmla="*/ 0 w 9296282"/>
              <a:gd name="connsiteY0" fmla="*/ 0 h 1638781"/>
              <a:gd name="connsiteX1" fmla="*/ 9296282 w 9296282"/>
              <a:gd name="connsiteY1" fmla="*/ 0 h 1638781"/>
              <a:gd name="connsiteX2" fmla="*/ 9296282 w 9296282"/>
              <a:gd name="connsiteY2" fmla="*/ 1638781 h 1638781"/>
              <a:gd name="connsiteX3" fmla="*/ 0 w 9296282"/>
              <a:gd name="connsiteY3" fmla="*/ 1638781 h 1638781"/>
              <a:gd name="connsiteX4" fmla="*/ 0 w 9296282"/>
              <a:gd name="connsiteY4" fmla="*/ 0 h 163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282" h="1638781">
                <a:moveTo>
                  <a:pt x="0" y="0"/>
                </a:moveTo>
                <a:lnTo>
                  <a:pt x="9296282" y="0"/>
                </a:lnTo>
                <a:lnTo>
                  <a:pt x="9296282" y="1638781"/>
                </a:lnTo>
                <a:lnTo>
                  <a:pt x="0" y="16387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3438" tIns="173438" rIns="173438" bIns="173438" numCol="1" spcCol="1270" anchor="ctr" anchorCtr="0">
            <a:noAutofit/>
          </a:bodyPr>
          <a:lstStyle/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+mn-lt"/>
              </a:rPr>
              <a:t>Sustainable Outcomes</a:t>
            </a:r>
            <a:r>
              <a:rPr lang="en-US" sz="2400" kern="1200" dirty="0">
                <a:latin typeface="+mn-lt"/>
              </a:rPr>
              <a:t>: </a:t>
            </a:r>
          </a:p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>
                <a:latin typeface="+mn-lt"/>
              </a:rPr>
              <a:t>Collaboration helps optimize resource use and promote sustainable outcomes that benefit communities and ecosystems.</a:t>
            </a:r>
          </a:p>
        </p:txBody>
      </p:sp>
    </p:spTree>
    <p:extLst>
      <p:ext uri="{BB962C8B-B14F-4D97-AF65-F5344CB8AC3E}">
        <p14:creationId xmlns:p14="http://schemas.microsoft.com/office/powerpoint/2010/main" val="1737304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81405-44EE-F91D-9144-D3DB2F711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3.1 Different Tracks of Diplomacy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9B86B-2549-F1FE-70CA-024D7654C9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Track 1 Diplomacy</a:t>
            </a:r>
          </a:p>
          <a:p>
            <a:pPr lvl="1"/>
            <a:r>
              <a:rPr lang="en-US" dirty="0"/>
              <a:t>Means: Official discussions, typically involving high-level political and military leaders</a:t>
            </a:r>
          </a:p>
          <a:p>
            <a:pPr lvl="1"/>
            <a:r>
              <a:rPr lang="en-US" dirty="0"/>
              <a:t>Activities: Heads of states meet, discuss issues and release joint statements</a:t>
            </a:r>
          </a:p>
          <a:p>
            <a:pPr lvl="1"/>
            <a:r>
              <a:rPr lang="en-US" dirty="0"/>
              <a:t>Actors: Government and political elites</a:t>
            </a:r>
          </a:p>
          <a:p>
            <a:r>
              <a:rPr lang="en-US" dirty="0"/>
              <a:t>Track 2 Diplomacy</a:t>
            </a:r>
          </a:p>
          <a:p>
            <a:pPr lvl="1"/>
            <a:r>
              <a:rPr lang="en-US" dirty="0"/>
              <a:t>Means: Unofficial dialogue and problem-solving activities aimed at building relationships</a:t>
            </a:r>
          </a:p>
          <a:p>
            <a:pPr lvl="1"/>
            <a:r>
              <a:rPr lang="en-US" dirty="0"/>
              <a:t>Actors: Influential academic, religious and NGO leaders and other civil society actors</a:t>
            </a:r>
          </a:p>
          <a:p>
            <a:r>
              <a:rPr lang="en-US" dirty="0"/>
              <a:t>Track 3 Diplomacy</a:t>
            </a:r>
          </a:p>
          <a:p>
            <a:pPr lvl="1"/>
            <a:r>
              <a:rPr lang="en-US" dirty="0"/>
              <a:t>Means: People-to-people diplomacy undertaken by individuals and private groups</a:t>
            </a:r>
          </a:p>
          <a:p>
            <a:pPr lvl="1"/>
            <a:r>
              <a:rPr lang="en-US" dirty="0"/>
              <a:t>Actors: Community/grass-roots individuals or role models</a:t>
            </a:r>
          </a:p>
        </p:txBody>
      </p:sp>
    </p:spTree>
    <p:extLst>
      <p:ext uri="{BB962C8B-B14F-4D97-AF65-F5344CB8AC3E}">
        <p14:creationId xmlns:p14="http://schemas.microsoft.com/office/powerpoint/2010/main" val="183967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B4205-5EB9-4FBF-B856-2B83D0A71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w Cen MT"/>
                <a:cs typeface="Arial"/>
              </a:rPr>
              <a:t>3.1 Different Diplomacy Tracks</a:t>
            </a:r>
          </a:p>
        </p:txBody>
      </p:sp>
      <p:sp>
        <p:nvSpPr>
          <p:cNvPr id="12" name="Free-form: Shape 11">
            <a:extLst>
              <a:ext uri="{FF2B5EF4-FFF2-40B4-BE49-F238E27FC236}">
                <a16:creationId xmlns:a16="http://schemas.microsoft.com/office/drawing/2014/main" id="{BFA65156-6AA8-FAEE-B404-AE53AD9C0558}"/>
              </a:ext>
            </a:extLst>
          </p:cNvPr>
          <p:cNvSpPr/>
          <p:nvPr/>
        </p:nvSpPr>
        <p:spPr>
          <a:xfrm>
            <a:off x="333148" y="1335186"/>
            <a:ext cx="3704221" cy="4839473"/>
          </a:xfrm>
          <a:custGeom>
            <a:avLst/>
            <a:gdLst>
              <a:gd name="connsiteX0" fmla="*/ 0 w 3657585"/>
              <a:gd name="connsiteY0" fmla="*/ 0 h 4572016"/>
              <a:gd name="connsiteX1" fmla="*/ 3657585 w 3657585"/>
              <a:gd name="connsiteY1" fmla="*/ 0 h 4572016"/>
              <a:gd name="connsiteX2" fmla="*/ 3657585 w 3657585"/>
              <a:gd name="connsiteY2" fmla="*/ 4572016 h 4572016"/>
              <a:gd name="connsiteX3" fmla="*/ 0 w 3657585"/>
              <a:gd name="connsiteY3" fmla="*/ 4572016 h 4572016"/>
              <a:gd name="connsiteX4" fmla="*/ 0 w 3657585"/>
              <a:gd name="connsiteY4" fmla="*/ 0 h 45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85" h="4572016">
                <a:moveTo>
                  <a:pt x="0" y="0"/>
                </a:moveTo>
                <a:lnTo>
                  <a:pt x="3657585" y="0"/>
                </a:lnTo>
                <a:lnTo>
                  <a:pt x="3657585" y="4572016"/>
                </a:lnTo>
                <a:lnTo>
                  <a:pt x="0" y="45720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828807" rIns="365895" bIns="330199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u="sng" kern="1200" dirty="0"/>
              <a:t>Diplomacy tracks: </a:t>
            </a:r>
            <a:r>
              <a:rPr lang="en-GB" sz="2400" kern="1200" dirty="0"/>
              <a:t>Different diplomacy tracks, such as bilateral and multilateral dialogues, are instrumental in addressing transboundary challenges.</a:t>
            </a:r>
            <a:endParaRPr lang="en-US" sz="2400" kern="1200" dirty="0"/>
          </a:p>
        </p:txBody>
      </p:sp>
      <p:sp>
        <p:nvSpPr>
          <p:cNvPr id="13" name="Free-form: Shape 12">
            <a:extLst>
              <a:ext uri="{FF2B5EF4-FFF2-40B4-BE49-F238E27FC236}">
                <a16:creationId xmlns:a16="http://schemas.microsoft.com/office/drawing/2014/main" id="{963E8436-8109-4E4B-78B9-1DA2F41A7941}"/>
              </a:ext>
            </a:extLst>
          </p:cNvPr>
          <p:cNvSpPr/>
          <p:nvPr/>
        </p:nvSpPr>
        <p:spPr>
          <a:xfrm>
            <a:off x="333148" y="1398662"/>
            <a:ext cx="3704221" cy="1376069"/>
          </a:xfrm>
          <a:custGeom>
            <a:avLst/>
            <a:gdLst>
              <a:gd name="connsiteX0" fmla="*/ 0 w 3704221"/>
              <a:gd name="connsiteY0" fmla="*/ 0 h 1778026"/>
              <a:gd name="connsiteX1" fmla="*/ 3704221 w 3704221"/>
              <a:gd name="connsiteY1" fmla="*/ 0 h 1778026"/>
              <a:gd name="connsiteX2" fmla="*/ 3704221 w 3704221"/>
              <a:gd name="connsiteY2" fmla="*/ 1778026 h 1778026"/>
              <a:gd name="connsiteX3" fmla="*/ 0 w 3704221"/>
              <a:gd name="connsiteY3" fmla="*/ 1778026 h 1778026"/>
              <a:gd name="connsiteX4" fmla="*/ 0 w 3704221"/>
              <a:gd name="connsiteY4" fmla="*/ 0 h 177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4221" h="1778026">
                <a:moveTo>
                  <a:pt x="0" y="0"/>
                </a:moveTo>
                <a:lnTo>
                  <a:pt x="3704221" y="0"/>
                </a:lnTo>
                <a:lnTo>
                  <a:pt x="3704221" y="1778026"/>
                </a:lnTo>
                <a:lnTo>
                  <a:pt x="0" y="17780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65100" rIns="365895" bIns="165100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>
                <a:latin typeface="Tw Cen MT" panose="020B0602020104020603" pitchFamily="34" charset="0"/>
              </a:rPr>
              <a:t>01</a:t>
            </a:r>
            <a:endParaRPr lang="en-US" sz="2400" b="1" kern="1200" dirty="0">
              <a:latin typeface="Tw Cen MT" panose="020B0602020104020603" pitchFamily="34" charset="0"/>
            </a:endParaRPr>
          </a:p>
        </p:txBody>
      </p:sp>
      <p:sp>
        <p:nvSpPr>
          <p:cNvPr id="14" name="Free-form: Shape 13">
            <a:extLst>
              <a:ext uri="{FF2B5EF4-FFF2-40B4-BE49-F238E27FC236}">
                <a16:creationId xmlns:a16="http://schemas.microsoft.com/office/drawing/2014/main" id="{A4D09334-163A-2B2E-3FA1-652EE8A9CA82}"/>
              </a:ext>
            </a:extLst>
          </p:cNvPr>
          <p:cNvSpPr/>
          <p:nvPr/>
        </p:nvSpPr>
        <p:spPr>
          <a:xfrm>
            <a:off x="4287071" y="1335186"/>
            <a:ext cx="3657585" cy="4839472"/>
          </a:xfrm>
          <a:custGeom>
            <a:avLst/>
            <a:gdLst>
              <a:gd name="connsiteX0" fmla="*/ 0 w 3657585"/>
              <a:gd name="connsiteY0" fmla="*/ 0 h 4572016"/>
              <a:gd name="connsiteX1" fmla="*/ 3657585 w 3657585"/>
              <a:gd name="connsiteY1" fmla="*/ 0 h 4572016"/>
              <a:gd name="connsiteX2" fmla="*/ 3657585 w 3657585"/>
              <a:gd name="connsiteY2" fmla="*/ 4572016 h 4572016"/>
              <a:gd name="connsiteX3" fmla="*/ 0 w 3657585"/>
              <a:gd name="connsiteY3" fmla="*/ 4572016 h 4572016"/>
              <a:gd name="connsiteX4" fmla="*/ 0 w 3657585"/>
              <a:gd name="connsiteY4" fmla="*/ 0 h 45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85" h="4572016">
                <a:moveTo>
                  <a:pt x="0" y="0"/>
                </a:moveTo>
                <a:lnTo>
                  <a:pt x="3657585" y="0"/>
                </a:lnTo>
                <a:lnTo>
                  <a:pt x="3657585" y="4572016"/>
                </a:lnTo>
                <a:lnTo>
                  <a:pt x="0" y="45720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5">
              <a:hueOff val="-3676672"/>
              <a:satOff val="-5114"/>
              <a:lumOff val="-1961"/>
              <a:alphaOff val="0"/>
            </a:schemeClr>
          </a:lnRef>
          <a:fillRef idx="1">
            <a:schemeClr val="accent5">
              <a:hueOff val="-3676672"/>
              <a:satOff val="-5114"/>
              <a:lumOff val="-1961"/>
              <a:alphaOff val="0"/>
            </a:schemeClr>
          </a:fillRef>
          <a:effectRef idx="0">
            <a:schemeClr val="accent5">
              <a:hueOff val="-3676672"/>
              <a:satOff val="-5114"/>
              <a:lumOff val="-196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828807" rIns="365895" bIns="330199" numCol="1" spcCol="1270" anchor="ctr" anchorCtr="0">
            <a:noAutofit/>
          </a:bodyPr>
          <a:lstStyle/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u="sng" kern="1200" dirty="0">
                <a:solidFill>
                  <a:schemeClr val="bg1"/>
                </a:solidFill>
              </a:rPr>
              <a:t>Shared interests: </a:t>
            </a:r>
            <a:r>
              <a:rPr lang="en-GB" sz="2400" kern="1200" dirty="0">
                <a:solidFill>
                  <a:schemeClr val="bg1"/>
                </a:solidFill>
              </a:rPr>
              <a:t>Identifying shared interests and common goals among countries with shared and/or overlapping resources and needs can promote mutual benefits and foster cooperation.</a:t>
            </a:r>
            <a:endParaRPr lang="en-US" sz="2400" kern="1200" dirty="0"/>
          </a:p>
        </p:txBody>
      </p:sp>
      <p:sp>
        <p:nvSpPr>
          <p:cNvPr id="15" name="Free-form: Shape 14">
            <a:extLst>
              <a:ext uri="{FF2B5EF4-FFF2-40B4-BE49-F238E27FC236}">
                <a16:creationId xmlns:a16="http://schemas.microsoft.com/office/drawing/2014/main" id="{9B22D657-EDC9-2547-A5D6-FC82C831CCFC}"/>
              </a:ext>
            </a:extLst>
          </p:cNvPr>
          <p:cNvSpPr/>
          <p:nvPr/>
        </p:nvSpPr>
        <p:spPr>
          <a:xfrm>
            <a:off x="4287071" y="1398662"/>
            <a:ext cx="3657585" cy="1376069"/>
          </a:xfrm>
          <a:custGeom>
            <a:avLst/>
            <a:gdLst>
              <a:gd name="connsiteX0" fmla="*/ 0 w 3704221"/>
              <a:gd name="connsiteY0" fmla="*/ 0 h 1778026"/>
              <a:gd name="connsiteX1" fmla="*/ 3704221 w 3704221"/>
              <a:gd name="connsiteY1" fmla="*/ 0 h 1778026"/>
              <a:gd name="connsiteX2" fmla="*/ 3704221 w 3704221"/>
              <a:gd name="connsiteY2" fmla="*/ 1778026 h 1778026"/>
              <a:gd name="connsiteX3" fmla="*/ 0 w 3704221"/>
              <a:gd name="connsiteY3" fmla="*/ 1778026 h 1778026"/>
              <a:gd name="connsiteX4" fmla="*/ 0 w 3704221"/>
              <a:gd name="connsiteY4" fmla="*/ 0 h 177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4221" h="1778026">
                <a:moveTo>
                  <a:pt x="0" y="0"/>
                </a:moveTo>
                <a:lnTo>
                  <a:pt x="3704221" y="0"/>
                </a:lnTo>
                <a:lnTo>
                  <a:pt x="3704221" y="1778026"/>
                </a:lnTo>
                <a:lnTo>
                  <a:pt x="0" y="17780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-3676672"/>
              <a:satOff val="-5114"/>
              <a:lumOff val="-196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65100" rIns="365895" bIns="165100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>
                <a:latin typeface="Tw Cen MT" panose="020B0602020104020603" pitchFamily="34" charset="0"/>
              </a:rPr>
              <a:t>02</a:t>
            </a:r>
            <a:endParaRPr lang="en-US" sz="2400" b="1" kern="1200" dirty="0">
              <a:latin typeface="Tw Cen MT" panose="020B0602020104020603" pitchFamily="34" charset="0"/>
            </a:endParaRPr>
          </a:p>
        </p:txBody>
      </p:sp>
      <p:sp>
        <p:nvSpPr>
          <p:cNvPr id="16" name="Free-form: Shape 15">
            <a:extLst>
              <a:ext uri="{FF2B5EF4-FFF2-40B4-BE49-F238E27FC236}">
                <a16:creationId xmlns:a16="http://schemas.microsoft.com/office/drawing/2014/main" id="{29C5F3BB-79B7-E533-64F3-FB19F76CC278}"/>
              </a:ext>
            </a:extLst>
          </p:cNvPr>
          <p:cNvSpPr/>
          <p:nvPr/>
        </p:nvSpPr>
        <p:spPr>
          <a:xfrm>
            <a:off x="8240995" y="1335186"/>
            <a:ext cx="3704222" cy="4839472"/>
          </a:xfrm>
          <a:custGeom>
            <a:avLst/>
            <a:gdLst>
              <a:gd name="connsiteX0" fmla="*/ 0 w 3657585"/>
              <a:gd name="connsiteY0" fmla="*/ 0 h 4572016"/>
              <a:gd name="connsiteX1" fmla="*/ 3657585 w 3657585"/>
              <a:gd name="connsiteY1" fmla="*/ 0 h 4572016"/>
              <a:gd name="connsiteX2" fmla="*/ 3657585 w 3657585"/>
              <a:gd name="connsiteY2" fmla="*/ 4572016 h 4572016"/>
              <a:gd name="connsiteX3" fmla="*/ 0 w 3657585"/>
              <a:gd name="connsiteY3" fmla="*/ 4572016 h 4572016"/>
              <a:gd name="connsiteX4" fmla="*/ 0 w 3657585"/>
              <a:gd name="connsiteY4" fmla="*/ 0 h 45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85" h="4572016">
                <a:moveTo>
                  <a:pt x="0" y="0"/>
                </a:moveTo>
                <a:lnTo>
                  <a:pt x="3657585" y="0"/>
                </a:lnTo>
                <a:lnTo>
                  <a:pt x="3657585" y="4572016"/>
                </a:lnTo>
                <a:lnTo>
                  <a:pt x="0" y="45720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hueOff val="-7353344"/>
              <a:satOff val="-10228"/>
              <a:lumOff val="-3922"/>
              <a:alphaOff val="0"/>
            </a:schemeClr>
          </a:lnRef>
          <a:fillRef idx="1">
            <a:schemeClr val="accent5">
              <a:hueOff val="-7353344"/>
              <a:satOff val="-10228"/>
              <a:lumOff val="-3922"/>
              <a:alphaOff val="0"/>
            </a:schemeClr>
          </a:fillRef>
          <a:effectRef idx="0">
            <a:schemeClr val="accent5">
              <a:hueOff val="-7353344"/>
              <a:satOff val="-10228"/>
              <a:lumOff val="-392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828807" rIns="365895" bIns="330199" numCol="1" spcCol="1270" anchor="ctr" anchorCtr="0">
            <a:noAutofit/>
          </a:bodyPr>
          <a:lstStyle/>
          <a:p>
            <a:pPr marL="0" lvl="0" indent="0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u="sng" kern="1200" dirty="0"/>
              <a:t>Conflict resolution: </a:t>
            </a:r>
            <a:r>
              <a:rPr lang="en-GB" sz="2400" kern="1200" dirty="0"/>
              <a:t>Diplomatic approaches are vital for conflict resolution and promoting stability in shared water, energy, and food resources.</a:t>
            </a:r>
          </a:p>
        </p:txBody>
      </p:sp>
      <p:sp>
        <p:nvSpPr>
          <p:cNvPr id="17" name="Free-form: Shape 16">
            <a:extLst>
              <a:ext uri="{FF2B5EF4-FFF2-40B4-BE49-F238E27FC236}">
                <a16:creationId xmlns:a16="http://schemas.microsoft.com/office/drawing/2014/main" id="{3FD3CC2E-0CB6-F3F9-B35E-6967FF44716C}"/>
              </a:ext>
            </a:extLst>
          </p:cNvPr>
          <p:cNvSpPr/>
          <p:nvPr/>
        </p:nvSpPr>
        <p:spPr>
          <a:xfrm>
            <a:off x="8240996" y="1398662"/>
            <a:ext cx="3704221" cy="1376069"/>
          </a:xfrm>
          <a:custGeom>
            <a:avLst/>
            <a:gdLst>
              <a:gd name="connsiteX0" fmla="*/ 0 w 3704221"/>
              <a:gd name="connsiteY0" fmla="*/ 0 h 1778026"/>
              <a:gd name="connsiteX1" fmla="*/ 3704221 w 3704221"/>
              <a:gd name="connsiteY1" fmla="*/ 0 h 1778026"/>
              <a:gd name="connsiteX2" fmla="*/ 3704221 w 3704221"/>
              <a:gd name="connsiteY2" fmla="*/ 1778026 h 1778026"/>
              <a:gd name="connsiteX3" fmla="*/ 0 w 3704221"/>
              <a:gd name="connsiteY3" fmla="*/ 1778026 h 1778026"/>
              <a:gd name="connsiteX4" fmla="*/ 0 w 3704221"/>
              <a:gd name="connsiteY4" fmla="*/ 0 h 177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4221" h="1778026">
                <a:moveTo>
                  <a:pt x="0" y="0"/>
                </a:moveTo>
                <a:lnTo>
                  <a:pt x="3704221" y="0"/>
                </a:lnTo>
                <a:lnTo>
                  <a:pt x="3704221" y="1778026"/>
                </a:lnTo>
                <a:lnTo>
                  <a:pt x="0" y="17780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-7353344"/>
              <a:satOff val="-10228"/>
              <a:lumOff val="-392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5895" tIns="165100" rIns="365895" bIns="165100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>
                <a:latin typeface="Tw Cen MT" panose="020B0602020104020603" pitchFamily="34" charset="0"/>
              </a:rPr>
              <a:t>03</a:t>
            </a:r>
            <a:endParaRPr lang="en-US" sz="2400" b="1" kern="12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538679"/>
      </p:ext>
    </p:extLst>
  </p:cSld>
  <p:clrMapOvr>
    <a:masterClrMapping/>
  </p:clrMapOvr>
</p:sld>
</file>

<file path=ppt/theme/theme1.xml><?xml version="1.0" encoding="utf-8"?>
<a:theme xmlns:a="http://schemas.openxmlformats.org/drawingml/2006/main" name="NEXUS Gains slide master">
  <a:themeElements>
    <a:clrScheme name="Custom 2">
      <a:dk1>
        <a:sysClr val="windowText" lastClr="000000"/>
      </a:dk1>
      <a:lt1>
        <a:sysClr val="window" lastClr="FFFFFF"/>
      </a:lt1>
      <a:dk2>
        <a:srgbClr val="2F5597"/>
      </a:dk2>
      <a:lt2>
        <a:srgbClr val="E7E6E6"/>
      </a:lt2>
      <a:accent1>
        <a:srgbClr val="4472C4"/>
      </a:accent1>
      <a:accent2>
        <a:srgbClr val="3BA37B"/>
      </a:accent2>
      <a:accent3>
        <a:srgbClr val="669E40"/>
      </a:accent3>
      <a:accent4>
        <a:srgbClr val="FFC000"/>
      </a:accent4>
      <a:accent5>
        <a:srgbClr val="D66532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3_Academic_Course_Chapter1_14Jan2024_v1" id="{BCE3F6D0-0009-4A90-B970-172B47F0D8F2}" vid="{7B6FD475-710E-4304-A1AE-E2403DD5BD9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324D496C191E4B8A145C21BCD42A56" ma:contentTypeVersion="21" ma:contentTypeDescription="Create a new document." ma:contentTypeScope="" ma:versionID="45aec775961c015358c65c6e433db93c">
  <xsd:schema xmlns:xsd="http://www.w3.org/2001/XMLSchema" xmlns:xs="http://www.w3.org/2001/XMLSchema" xmlns:p="http://schemas.microsoft.com/office/2006/metadata/properties" xmlns:ns1="http://schemas.microsoft.com/sharepoint/v3" xmlns:ns2="a07365f7-0a37-4873-916e-3a01975cc5ee" xmlns:ns3="d4e0ead3-86df-4f0d-aac1-07608b4cd2df" xmlns:ns4="53899188-b46e-4465-8eec-4a9042b31cd9" targetNamespace="http://schemas.microsoft.com/office/2006/metadata/properties" ma:root="true" ma:fieldsID="9ab0181cb8f6170f9af5c81337fc57b9" ns1:_="" ns2:_="" ns3:_="" ns4:_="">
    <xsd:import namespace="http://schemas.microsoft.com/sharepoint/v3"/>
    <xsd:import namespace="a07365f7-0a37-4873-916e-3a01975cc5ee"/>
    <xsd:import namespace="d4e0ead3-86df-4f0d-aac1-07608b4cd2df"/>
    <xsd:import namespace="53899188-b46e-4465-8eec-4a9042b31cd9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MediaServiceMetadata" minOccurs="0"/>
                <xsd:element ref="ns2:MediaServiceFastMetadata" minOccurs="0"/>
                <xsd:element ref="ns3:_dlc_DocId" minOccurs="0"/>
                <xsd:element ref="ns3:_dlc_DocIdUrl" minOccurs="0"/>
                <xsd:element ref="ns3:_dlc_DocIdPersistId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4:SharedWithUsers" minOccurs="0"/>
                <xsd:element ref="ns4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7365f7-0a37-4873-916e-3a01975cc5e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Note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5" nillable="true" ma:displayName="Location" ma:internalName="MediaServiceLocation" ma:readOnly="true">
      <xsd:simpleType>
        <xsd:restriction base="dms:Text"/>
      </xsd:simpleType>
    </xsd:element>
    <xsd:element name="MediaLengthInSeconds" ma:index="2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8" nillable="true" ma:taxonomy="true" ma:internalName="lcf76f155ced4ddcb4097134ff3c332f" ma:taxonomyFieldName="MediaServiceImageTags" ma:displayName="Image Tags" ma:readOnly="false" ma:fieldId="{5cf76f15-5ced-4ddc-b409-7134ff3c332f}" ma:taxonomyMulti="true" ma:sspId="07c07f23-3e0c-44c6-b300-81e71e44365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0ead3-86df-4f0d-aac1-07608b4cd2df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29" nillable="true" ma:displayName="Taxonomy Catch All Column" ma:hidden="true" ma:list="{9bdbe347-e7f1-4318-b5ff-6accbb98653f}" ma:internalName="TaxCatchAll" ma:showField="CatchAllData" ma:web="d4e0ead3-86df-4f0d-aac1-07608b4cd2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899188-b46e-4465-8eec-4a9042b31cd9" elementFormDefault="qualified">
    <xsd:import namespace="http://schemas.microsoft.com/office/2006/documentManagement/types"/>
    <xsd:import namespace="http://schemas.microsoft.com/office/infopath/2007/PartnerControls"/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4e0ead3-86df-4f0d-aac1-07608b4cd2df">SCRIPTORIA-56850870-13001</_dlc_DocId>
    <_dlc_DocIdUrl xmlns="d4e0ead3-86df-4f0d-aac1-07608b4cd2df">
      <Url>https://scriptoria.sharepoint.com/Home/pnc/_layouts/15/DocIdRedir.aspx?ID=SCRIPTORIA-56850870-13001</Url>
      <Description>SCRIPTORIA-56850870-13001</Description>
    </_dlc_DocIdUrl>
    <_ip_UnifiedCompliancePolicyUIAction xmlns="http://schemas.microsoft.com/sharepoint/v3" xsi:nil="true"/>
    <TaxCatchAll xmlns="d4e0ead3-86df-4f0d-aac1-07608b4cd2df" xsi:nil="true"/>
    <lcf76f155ced4ddcb4097134ff3c332f xmlns="a07365f7-0a37-4873-916e-3a01975cc5ee">
      <Terms xmlns="http://schemas.microsoft.com/office/infopath/2007/PartnerControls"/>
    </lcf76f155ced4ddcb4097134ff3c332f>
    <Description0 xmlns="a07365f7-0a37-4873-916e-3a01975cc5ee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4EA1D14-2F8E-42D8-AF2B-612AFFE8F94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32AF23-A095-4D28-99E7-E0CB1509FFE7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4860D9AD-62BB-44EF-B9E7-C7F797CCDB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07365f7-0a37-4873-916e-3a01975cc5ee"/>
    <ds:schemaRef ds:uri="d4e0ead3-86df-4f0d-aac1-07608b4cd2df"/>
    <ds:schemaRef ds:uri="53899188-b46e-4465-8eec-4a9042b31cd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FC603986-0203-490D-8BE9-4A37CB66F973}">
  <ds:schemaRefs>
    <ds:schemaRef ds:uri="http://purl.org/dc/dcmitype/"/>
    <ds:schemaRef ds:uri="53899188-b46e-4465-8eec-4a9042b31cd9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d4e0ead3-86df-4f0d-aac1-07608b4cd2df"/>
    <ds:schemaRef ds:uri="a07365f7-0a37-4873-916e-3a01975cc5ee"/>
    <ds:schemaRef ds:uri="http://schemas.microsoft.com/sharepoint/v3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NEXUS Gains slide master</Template>
  <TotalTime>32285</TotalTime>
  <Words>3708</Words>
  <Application>Microsoft Office PowerPoint</Application>
  <PresentationFormat>Widescreen</PresentationFormat>
  <Paragraphs>308</Paragraphs>
  <Slides>39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Arial</vt:lpstr>
      <vt:lpstr>Calibri</vt:lpstr>
      <vt:lpstr>Calibri Light</vt:lpstr>
      <vt:lpstr>KorinnaITCbyBT-Regular</vt:lpstr>
      <vt:lpstr>Times New Roman</vt:lpstr>
      <vt:lpstr>Tw Cen MT</vt:lpstr>
      <vt:lpstr>Wingdings</vt:lpstr>
      <vt:lpstr>NEXUS Gains slide master</vt:lpstr>
      <vt:lpstr>PowerPoint Presentation</vt:lpstr>
      <vt:lpstr>Contributors </vt:lpstr>
      <vt:lpstr>Module 3 </vt:lpstr>
      <vt:lpstr>3. Managing the WEFE Nexus for Future Security [1 hr, 45 mins]</vt:lpstr>
      <vt:lpstr>PowerPoint Presentation</vt:lpstr>
      <vt:lpstr>3.1 Session Delivery Plan [30 minutes]</vt:lpstr>
      <vt:lpstr>3.1 Role of Cooperation &amp; Coordination</vt:lpstr>
      <vt:lpstr>3.1 Different Tracks of Diplomacy</vt:lpstr>
      <vt:lpstr>3.1 Different Diplomacy Tracks</vt:lpstr>
      <vt:lpstr>3.1 Exercise 3-1: Open Discussion [15 mins]</vt:lpstr>
      <vt:lpstr>3.1 Institutional Arrangements</vt:lpstr>
      <vt:lpstr>3.1 Institutional Arrangement | Shared Goals, Regular Review</vt:lpstr>
      <vt:lpstr>3.1 Capacity Strengthening</vt:lpstr>
      <vt:lpstr>3.1 Role of Cooperation and Coordination | Sources and Further Reading</vt:lpstr>
      <vt:lpstr>PowerPoint Presentation</vt:lpstr>
      <vt:lpstr>3.2 Session Delivery Plan [35 minutes]</vt:lpstr>
      <vt:lpstr>3.2 Exercise 3-2: Discussion [15 minutes]</vt:lpstr>
      <vt:lpstr>3.2 Promoting Dialogue</vt:lpstr>
      <vt:lpstr>3.2 Promoting Dialogue</vt:lpstr>
      <vt:lpstr>3.2 Dialogue – Science, Policy, Practice, Industry and Private Sector</vt:lpstr>
      <vt:lpstr>3.2 Contribution of Nexus Solutions to National Goals and SDGs</vt:lpstr>
      <vt:lpstr>3.2 Contribution of Nexus Solutions to National Goals and SDGs</vt:lpstr>
      <vt:lpstr>3.2 Contribution of Nexus Solutions to National Goals and SDGs</vt:lpstr>
      <vt:lpstr>3.2 Contribution of Nexus Solutions to National Goals and SDGs</vt:lpstr>
      <vt:lpstr>3.2 Contribution of Nexus Solutions to National Goals and SDGs</vt:lpstr>
      <vt:lpstr>3.2 Contribution of Nexus Solutions to National Goals and SDGs</vt:lpstr>
      <vt:lpstr>3.2 Advancing Integrated Policies &amp; Strategies</vt:lpstr>
      <vt:lpstr>3.2 Public-Private Partnership​</vt:lpstr>
      <vt:lpstr>3.2 Streamlining WEFE Nexus | Reading Materials</vt:lpstr>
      <vt:lpstr>PowerPoint Presentation</vt:lpstr>
      <vt:lpstr>3.3 Session Delivery Plan [40 minutes]</vt:lpstr>
      <vt:lpstr>3.3 Exercise 3-3: Open Discussion [10 mins]</vt:lpstr>
      <vt:lpstr>3.3 Technical/Engineering Solutions</vt:lpstr>
      <vt:lpstr>3.3 Nature-Based Solutions</vt:lpstr>
      <vt:lpstr>3.3 Governance Solutions</vt:lpstr>
      <vt:lpstr>3.3 Market-Based Solutions</vt:lpstr>
      <vt:lpstr>3.3 Demand-Based Solutions</vt:lpstr>
      <vt:lpstr>3.3 Ensuring Equitable Sharing of Benefits</vt:lpstr>
      <vt:lpstr>3.3 Exercise 3-4: Open Discussion [10 mins]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author</dc:creator>
  <cp:lastModifiedBy>Scriptoria</cp:lastModifiedBy>
  <cp:revision>3575</cp:revision>
  <cp:lastPrinted>2021-02-01T08:02:56Z</cp:lastPrinted>
  <dcterms:created xsi:type="dcterms:W3CDTF">2019-03-30T04:07:32Z</dcterms:created>
  <dcterms:modified xsi:type="dcterms:W3CDTF">2024-07-23T08:20:04Z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0x010100DC324D496C191E4B8A145C21BCD42A56</vt:lpwstr>
  </property>
  <property fmtid="{D5CDD505-2E9C-101B-9397-08002B2CF9AE}" pid="3" name="_dlc_DocIdItemGuid">
    <vt:lpwstr>07f9a663-7c5b-4f78-b822-285d7ef211ab</vt:lpwstr>
  </property>
  <property fmtid="{D5CDD505-2E9C-101B-9397-08002B2CF9AE}" pid="4" name="MediaServiceImageTags">
    <vt:lpwstr/>
  </property>
</Properties>
</file>