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86" r:id="rId2"/>
    <p:sldId id="276" r:id="rId3"/>
    <p:sldId id="267" r:id="rId4"/>
    <p:sldId id="270" r:id="rId5"/>
    <p:sldId id="277" r:id="rId6"/>
    <p:sldId id="278" r:id="rId7"/>
    <p:sldId id="279" r:id="rId8"/>
    <p:sldId id="280" r:id="rId9"/>
    <p:sldId id="281" r:id="rId10"/>
    <p:sldId id="274" r:id="rId11"/>
    <p:sldId id="282" r:id="rId12"/>
    <p:sldId id="283" r:id="rId13"/>
    <p:sldId id="284" r:id="rId14"/>
    <p:sldId id="275" r:id="rId15"/>
    <p:sldId id="285" r:id="rId16"/>
    <p:sldId id="287" r:id="rId17"/>
    <p:sldId id="269" r:id="rId18"/>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279E"/>
    <a:srgbClr val="906036"/>
    <a:srgbClr val="9E4D25"/>
    <a:srgbClr val="D0B59D"/>
    <a:srgbClr val="123353"/>
    <a:srgbClr val="2B388F"/>
    <a:srgbClr val="8A5D3B"/>
    <a:srgbClr val="8A3D5B"/>
    <a:srgbClr val="C06736"/>
    <a:srgbClr val="1530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CAA5D1-1A53-4AB5-8525-8E6CE22D7466}" v="295" dt="2026-01-06T16:19:56.7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201"/>
    <p:restoredTop sz="94626"/>
  </p:normalViewPr>
  <p:slideViewPr>
    <p:cSldViewPr snapToGrid="0">
      <p:cViewPr varScale="1">
        <p:scale>
          <a:sx n="59" d="100"/>
          <a:sy n="59" d="100"/>
        </p:scale>
        <p:origin x="2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18831" cy="495029"/>
          </a:xfrm>
          <a:prstGeom prst="rect">
            <a:avLst/>
          </a:prstGeom>
        </p:spPr>
        <p:txBody>
          <a:bodyPr vert="horz" lIns="91440" tIns="45720" rIns="91440" bIns="45720" rtlCol="0"/>
          <a:lstStyle>
            <a:lvl1pPr algn="l">
              <a:defRPr sz="1200"/>
            </a:lvl1pPr>
          </a:lstStyle>
          <a:p>
            <a:endParaRPr lang="fr-MA"/>
          </a:p>
        </p:txBody>
      </p:sp>
      <p:sp>
        <p:nvSpPr>
          <p:cNvPr id="3" name="Espace réservé de la date 2"/>
          <p:cNvSpPr>
            <a:spLocks noGrp="1"/>
          </p:cNvSpPr>
          <p:nvPr>
            <p:ph type="dt" idx="1"/>
          </p:nvPr>
        </p:nvSpPr>
        <p:spPr>
          <a:xfrm>
            <a:off x="3815373" y="1"/>
            <a:ext cx="2918831" cy="495029"/>
          </a:xfrm>
          <a:prstGeom prst="rect">
            <a:avLst/>
          </a:prstGeom>
        </p:spPr>
        <p:txBody>
          <a:bodyPr vert="horz" lIns="91440" tIns="45720" rIns="91440" bIns="45720" rtlCol="0"/>
          <a:lstStyle>
            <a:lvl1pPr algn="r">
              <a:defRPr sz="1200"/>
            </a:lvl1pPr>
          </a:lstStyle>
          <a:p>
            <a:fld id="{686B017E-5E1B-4117-9894-9241FDD32F32}" type="datetimeFigureOut">
              <a:rPr lang="fr-MA" smtClean="0"/>
              <a:t>08/01/2026</a:t>
            </a:fld>
            <a:endParaRPr lang="fr-MA"/>
          </a:p>
        </p:txBody>
      </p:sp>
      <p:sp>
        <p:nvSpPr>
          <p:cNvPr id="4" name="Espace réservé de l'image des diapositives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fr-MA"/>
          </a:p>
        </p:txBody>
      </p:sp>
      <p:sp>
        <p:nvSpPr>
          <p:cNvPr id="5" name="Espace réservé des notes 4"/>
          <p:cNvSpPr>
            <a:spLocks noGrp="1"/>
          </p:cNvSpPr>
          <p:nvPr>
            <p:ph type="body" sz="quarter" idx="3"/>
          </p:nvPr>
        </p:nvSpPr>
        <p:spPr>
          <a:xfrm>
            <a:off x="673577" y="4748163"/>
            <a:ext cx="5388610" cy="3884862"/>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C9B43C52-791D-4687-8939-9F7F992AA33A}" type="slidenum">
              <a:rPr lang="fr-MA" smtClean="0"/>
              <a:t>‹#›</a:t>
            </a:fld>
            <a:endParaRPr lang="fr-MA"/>
          </a:p>
        </p:txBody>
      </p:sp>
    </p:spTree>
    <p:extLst>
      <p:ext uri="{BB962C8B-B14F-4D97-AF65-F5344CB8AC3E}">
        <p14:creationId xmlns:p14="http://schemas.microsoft.com/office/powerpoint/2010/main" val="946786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AA7D7F-D0DE-9D04-A9C2-ED3E30E8177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F8BA34A-AA9C-CE43-0430-2D8FD3D42C0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0F54E45-5411-AC5E-790C-3AF00A298508}"/>
              </a:ext>
            </a:extLst>
          </p:cNvPr>
          <p:cNvSpPr>
            <a:spLocks noGrp="1"/>
          </p:cNvSpPr>
          <p:nvPr>
            <p:ph type="body" idx="1"/>
          </p:nvPr>
        </p:nvSpPr>
        <p:spPr/>
        <p:txBody>
          <a:bodyPr/>
          <a:lstStyle/>
          <a:p>
            <a:endParaRPr lang="fr-MA" dirty="0"/>
          </a:p>
        </p:txBody>
      </p:sp>
      <p:sp>
        <p:nvSpPr>
          <p:cNvPr id="4" name="Espace réservé du numéro de diapositive 3">
            <a:extLst>
              <a:ext uri="{FF2B5EF4-FFF2-40B4-BE49-F238E27FC236}">
                <a16:creationId xmlns:a16="http://schemas.microsoft.com/office/drawing/2014/main" id="{C4C7E1BB-423E-804C-FB72-1605517E13E0}"/>
              </a:ext>
            </a:extLst>
          </p:cNvPr>
          <p:cNvSpPr>
            <a:spLocks noGrp="1"/>
          </p:cNvSpPr>
          <p:nvPr>
            <p:ph type="sldNum" sz="quarter" idx="10"/>
          </p:nvPr>
        </p:nvSpPr>
        <p:spPr/>
        <p:txBody>
          <a:bodyPr/>
          <a:lstStyle/>
          <a:p>
            <a:fld id="{C9B43C52-791D-4687-8939-9F7F992AA33A}" type="slidenum">
              <a:rPr lang="fr-MA" smtClean="0"/>
              <a:t>1</a:t>
            </a:fld>
            <a:endParaRPr lang="fr-MA"/>
          </a:p>
        </p:txBody>
      </p:sp>
    </p:spTree>
    <p:extLst>
      <p:ext uri="{BB962C8B-B14F-4D97-AF65-F5344CB8AC3E}">
        <p14:creationId xmlns:p14="http://schemas.microsoft.com/office/powerpoint/2010/main" val="3077053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Evidence to Action. </a:t>
            </a:r>
          </a:p>
        </p:txBody>
      </p:sp>
      <p:sp>
        <p:nvSpPr>
          <p:cNvPr id="4" name="Slide Number Placeholder 3"/>
          <p:cNvSpPr>
            <a:spLocks noGrp="1"/>
          </p:cNvSpPr>
          <p:nvPr>
            <p:ph type="sldNum" sz="quarter" idx="5"/>
          </p:nvPr>
        </p:nvSpPr>
        <p:spPr/>
        <p:txBody>
          <a:bodyPr/>
          <a:lstStyle/>
          <a:p>
            <a:fld id="{C9B43C52-791D-4687-8939-9F7F992AA33A}" type="slidenum">
              <a:rPr lang="fr-MA" smtClean="0"/>
              <a:t>14</a:t>
            </a:fld>
            <a:endParaRPr lang="fr-MA"/>
          </a:p>
        </p:txBody>
      </p:sp>
    </p:spTree>
    <p:extLst>
      <p:ext uri="{BB962C8B-B14F-4D97-AF65-F5344CB8AC3E}">
        <p14:creationId xmlns:p14="http://schemas.microsoft.com/office/powerpoint/2010/main" val="1959528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A" dirty="0"/>
          </a:p>
        </p:txBody>
      </p:sp>
      <p:sp>
        <p:nvSpPr>
          <p:cNvPr id="4" name="Espace réservé du numéro de diapositive 3"/>
          <p:cNvSpPr>
            <a:spLocks noGrp="1"/>
          </p:cNvSpPr>
          <p:nvPr>
            <p:ph type="sldNum" sz="quarter" idx="10"/>
          </p:nvPr>
        </p:nvSpPr>
        <p:spPr/>
        <p:txBody>
          <a:bodyPr/>
          <a:lstStyle/>
          <a:p>
            <a:fld id="{C9B43C52-791D-4687-8939-9F7F992AA33A}" type="slidenum">
              <a:rPr lang="fr-MA" smtClean="0"/>
              <a:t>17</a:t>
            </a:fld>
            <a:endParaRPr lang="fr-MA"/>
          </a:p>
        </p:txBody>
      </p:sp>
    </p:spTree>
    <p:extLst>
      <p:ext uri="{BB962C8B-B14F-4D97-AF65-F5344CB8AC3E}">
        <p14:creationId xmlns:p14="http://schemas.microsoft.com/office/powerpoint/2010/main" val="4088855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Monocropping or the overreliance on a single crop…</a:t>
            </a:r>
          </a:p>
        </p:txBody>
      </p:sp>
      <p:sp>
        <p:nvSpPr>
          <p:cNvPr id="4" name="Slide Number Placeholder 3"/>
          <p:cNvSpPr>
            <a:spLocks noGrp="1"/>
          </p:cNvSpPr>
          <p:nvPr>
            <p:ph type="sldNum" sz="quarter" idx="5"/>
          </p:nvPr>
        </p:nvSpPr>
        <p:spPr/>
        <p:txBody>
          <a:bodyPr/>
          <a:lstStyle/>
          <a:p>
            <a:fld id="{C9B43C52-791D-4687-8939-9F7F992AA33A}" type="slidenum">
              <a:rPr lang="fr-MA" smtClean="0"/>
              <a:t>2</a:t>
            </a:fld>
            <a:endParaRPr lang="fr-MA"/>
          </a:p>
        </p:txBody>
      </p:sp>
    </p:spTree>
    <p:extLst>
      <p:ext uri="{BB962C8B-B14F-4D97-AF65-F5344CB8AC3E}">
        <p14:creationId xmlns:p14="http://schemas.microsoft.com/office/powerpoint/2010/main" val="38716059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Integrated food system: An approach to combining multiple food production sustainably. </a:t>
            </a:r>
          </a:p>
          <a:p>
            <a:endParaRPr lang="en-US" dirty="0"/>
          </a:p>
          <a:p>
            <a:r>
              <a:rPr lang="en-US" dirty="0"/>
              <a:t>Beyond increasing crop yields</a:t>
            </a:r>
          </a:p>
        </p:txBody>
      </p:sp>
      <p:sp>
        <p:nvSpPr>
          <p:cNvPr id="4" name="Slide Number Placeholder 3"/>
          <p:cNvSpPr>
            <a:spLocks noGrp="1"/>
          </p:cNvSpPr>
          <p:nvPr>
            <p:ph type="sldNum" sz="quarter" idx="5"/>
          </p:nvPr>
        </p:nvSpPr>
        <p:spPr/>
        <p:txBody>
          <a:bodyPr/>
          <a:lstStyle/>
          <a:p>
            <a:fld id="{C9B43C52-791D-4687-8939-9F7F992AA33A}" type="slidenum">
              <a:rPr lang="fr-MA" smtClean="0"/>
              <a:t>3</a:t>
            </a:fld>
            <a:endParaRPr lang="fr-MA"/>
          </a:p>
        </p:txBody>
      </p:sp>
    </p:spTree>
    <p:extLst>
      <p:ext uri="{BB962C8B-B14F-4D97-AF65-F5344CB8AC3E}">
        <p14:creationId xmlns:p14="http://schemas.microsoft.com/office/powerpoint/2010/main" val="1690241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Synthetic group. </a:t>
            </a:r>
          </a:p>
        </p:txBody>
      </p:sp>
      <p:sp>
        <p:nvSpPr>
          <p:cNvPr id="4" name="Slide Number Placeholder 3"/>
          <p:cNvSpPr>
            <a:spLocks noGrp="1"/>
          </p:cNvSpPr>
          <p:nvPr>
            <p:ph type="sldNum" sz="quarter" idx="5"/>
          </p:nvPr>
        </p:nvSpPr>
        <p:spPr/>
        <p:txBody>
          <a:bodyPr/>
          <a:lstStyle/>
          <a:p>
            <a:fld id="{C9B43C52-791D-4687-8939-9F7F992AA33A}" type="slidenum">
              <a:rPr lang="fr-MA" smtClean="0"/>
              <a:t>6</a:t>
            </a:fld>
            <a:endParaRPr lang="fr-MA"/>
          </a:p>
        </p:txBody>
      </p:sp>
    </p:spTree>
    <p:extLst>
      <p:ext uri="{BB962C8B-B14F-4D97-AF65-F5344CB8AC3E}">
        <p14:creationId xmlns:p14="http://schemas.microsoft.com/office/powerpoint/2010/main" val="3239052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CF6647-920B-9F67-5B99-1D3A37F89F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48D1AC-231C-D8DB-90CD-2D58993A43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5B5172-998F-1904-4102-AAACACA90AA7}"/>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NN to match each CAF (treatment group) with the control group that has the most similar propensity score.</a:t>
            </a:r>
            <a:endParaRPr lang="en-US" dirty="0"/>
          </a:p>
        </p:txBody>
      </p:sp>
      <p:sp>
        <p:nvSpPr>
          <p:cNvPr id="4" name="Slide Number Placeholder 3">
            <a:extLst>
              <a:ext uri="{FF2B5EF4-FFF2-40B4-BE49-F238E27FC236}">
                <a16:creationId xmlns:a16="http://schemas.microsoft.com/office/drawing/2014/main" id="{4B194AFF-4A9D-6413-D751-C968DEB78E41}"/>
              </a:ext>
            </a:extLst>
          </p:cNvPr>
          <p:cNvSpPr>
            <a:spLocks noGrp="1"/>
          </p:cNvSpPr>
          <p:nvPr>
            <p:ph type="sldNum" sz="quarter" idx="5"/>
          </p:nvPr>
        </p:nvSpPr>
        <p:spPr/>
        <p:txBody>
          <a:bodyPr/>
          <a:lstStyle/>
          <a:p>
            <a:fld id="{C9B43C52-791D-4687-8939-9F7F992AA33A}" type="slidenum">
              <a:rPr lang="fr-MA" smtClean="0"/>
              <a:t>7</a:t>
            </a:fld>
            <a:endParaRPr lang="fr-MA"/>
          </a:p>
        </p:txBody>
      </p:sp>
    </p:spTree>
    <p:extLst>
      <p:ext uri="{BB962C8B-B14F-4D97-AF65-F5344CB8AC3E}">
        <p14:creationId xmlns:p14="http://schemas.microsoft.com/office/powerpoint/2010/main" val="147527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the CAF HH are male headed based in rural areas across </a:t>
            </a:r>
            <a:r>
              <a:rPr lang="en-US" dirty="0" err="1"/>
              <a:t>Sagaing</a:t>
            </a:r>
            <a:r>
              <a:rPr lang="en-US" dirty="0"/>
              <a:t>, …Mon</a:t>
            </a:r>
          </a:p>
          <a:p>
            <a:r>
              <a:rPr lang="en-US" dirty="0"/>
              <a:t>The major climate shock reported is flooding</a:t>
            </a:r>
          </a:p>
        </p:txBody>
      </p:sp>
      <p:sp>
        <p:nvSpPr>
          <p:cNvPr id="4" name="Slide Number Placeholder 3"/>
          <p:cNvSpPr>
            <a:spLocks noGrp="1"/>
          </p:cNvSpPr>
          <p:nvPr>
            <p:ph type="sldNum" sz="quarter" idx="5"/>
          </p:nvPr>
        </p:nvSpPr>
        <p:spPr/>
        <p:txBody>
          <a:bodyPr/>
          <a:lstStyle/>
          <a:p>
            <a:fld id="{C9B43C52-791D-4687-8939-9F7F992AA33A}" type="slidenum">
              <a:rPr lang="fr-MA" smtClean="0"/>
              <a:t>8</a:t>
            </a:fld>
            <a:endParaRPr lang="fr-MA"/>
          </a:p>
        </p:txBody>
      </p:sp>
    </p:spTree>
    <p:extLst>
      <p:ext uri="{BB962C8B-B14F-4D97-AF65-F5344CB8AC3E}">
        <p14:creationId xmlns:p14="http://schemas.microsoft.com/office/powerpoint/2010/main" val="1296943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Female HH heads are associated with an increased odds of FI compared to their male counterparts.</a:t>
            </a:r>
          </a:p>
        </p:txBody>
      </p:sp>
      <p:sp>
        <p:nvSpPr>
          <p:cNvPr id="4" name="Slide Number Placeholder 3"/>
          <p:cNvSpPr>
            <a:spLocks noGrp="1"/>
          </p:cNvSpPr>
          <p:nvPr>
            <p:ph type="sldNum" sz="quarter" idx="5"/>
          </p:nvPr>
        </p:nvSpPr>
        <p:spPr/>
        <p:txBody>
          <a:bodyPr/>
          <a:lstStyle/>
          <a:p>
            <a:fld id="{C9B43C52-791D-4687-8939-9F7F992AA33A}" type="slidenum">
              <a:rPr lang="fr-MA" smtClean="0"/>
              <a:t>9</a:t>
            </a:fld>
            <a:endParaRPr lang="fr-MA"/>
          </a:p>
        </p:txBody>
      </p:sp>
    </p:spTree>
    <p:extLst>
      <p:ext uri="{BB962C8B-B14F-4D97-AF65-F5344CB8AC3E}">
        <p14:creationId xmlns:p14="http://schemas.microsoft.com/office/powerpoint/2010/main" val="908418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The unconditional logit model shows a strong negative association between CAF adoption and FI</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Conclude that the CAF system significantly improves farmers’ resilience, i.e., lowers their food insecurity scores compared to those in non-CAF</a:t>
            </a:r>
            <a:endParaRPr lang="en-US" dirty="0"/>
          </a:p>
        </p:txBody>
      </p:sp>
      <p:sp>
        <p:nvSpPr>
          <p:cNvPr id="4" name="Slide Number Placeholder 3"/>
          <p:cNvSpPr>
            <a:spLocks noGrp="1"/>
          </p:cNvSpPr>
          <p:nvPr>
            <p:ph type="sldNum" sz="quarter" idx="5"/>
          </p:nvPr>
        </p:nvSpPr>
        <p:spPr/>
        <p:txBody>
          <a:bodyPr/>
          <a:lstStyle/>
          <a:p>
            <a:fld id="{C9B43C52-791D-4687-8939-9F7F992AA33A}" type="slidenum">
              <a:rPr lang="fr-MA" smtClean="0"/>
              <a:t>10</a:t>
            </a:fld>
            <a:endParaRPr lang="fr-MA"/>
          </a:p>
        </p:txBody>
      </p:sp>
    </p:spTree>
    <p:extLst>
      <p:ext uri="{BB962C8B-B14F-4D97-AF65-F5344CB8AC3E}">
        <p14:creationId xmlns:p14="http://schemas.microsoft.com/office/powerpoint/2010/main" val="592179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ATT showed a 7.1 percentage-point reduction in food insecurity (FI) scores among households practicing CAF compared to similar households that do not practice CAF.</a:t>
            </a:r>
            <a:endParaRPr lang="en-US" dirty="0"/>
          </a:p>
        </p:txBody>
      </p:sp>
      <p:sp>
        <p:nvSpPr>
          <p:cNvPr id="4" name="Slide Number Placeholder 3"/>
          <p:cNvSpPr>
            <a:spLocks noGrp="1"/>
          </p:cNvSpPr>
          <p:nvPr>
            <p:ph type="sldNum" sz="quarter" idx="5"/>
          </p:nvPr>
        </p:nvSpPr>
        <p:spPr/>
        <p:txBody>
          <a:bodyPr/>
          <a:lstStyle/>
          <a:p>
            <a:fld id="{C9B43C52-791D-4687-8939-9F7F992AA33A}" type="slidenum">
              <a:rPr lang="fr-MA" smtClean="0"/>
              <a:t>13</a:t>
            </a:fld>
            <a:endParaRPr lang="fr-MA"/>
          </a:p>
        </p:txBody>
      </p:sp>
    </p:spTree>
    <p:extLst>
      <p:ext uri="{BB962C8B-B14F-4D97-AF65-F5344CB8AC3E}">
        <p14:creationId xmlns:p14="http://schemas.microsoft.com/office/powerpoint/2010/main" val="1604611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2926D-6145-C532-57D6-326ACECBB8A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D21CC329-63AA-68CA-9F5C-5EF52B632B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56B7A70A-8191-C8E4-1EAE-BC48B8E56D05}"/>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5" name="Footer Placeholder 4">
            <a:extLst>
              <a:ext uri="{FF2B5EF4-FFF2-40B4-BE49-F238E27FC236}">
                <a16:creationId xmlns:a16="http://schemas.microsoft.com/office/drawing/2014/main" id="{499C00A8-6A2F-A5F5-EE14-22F724535A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1B5293-762A-BED1-26D7-CC80859B4F54}"/>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360869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291D9-0D09-DD77-67E8-EEE5EE20F846}"/>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9F1D911-FD21-B786-3D30-22C617F98E8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6DB8427-A958-B84D-0023-15B7BFCD7DF2}"/>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5" name="Footer Placeholder 4">
            <a:extLst>
              <a:ext uri="{FF2B5EF4-FFF2-40B4-BE49-F238E27FC236}">
                <a16:creationId xmlns:a16="http://schemas.microsoft.com/office/drawing/2014/main" id="{6D219AEC-8099-3B8E-6CC5-59D49E1442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B2EC46-0F54-79C8-22C8-769188399B99}"/>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3356979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5BDFC7-AFF0-A3BF-ED51-63F74B90B56B}"/>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F76B8F5-8DB7-3D2C-A6F3-86610C2EF6C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AE81A39-9685-2122-C4A6-9AFB96887999}"/>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5" name="Footer Placeholder 4">
            <a:extLst>
              <a:ext uri="{FF2B5EF4-FFF2-40B4-BE49-F238E27FC236}">
                <a16:creationId xmlns:a16="http://schemas.microsoft.com/office/drawing/2014/main" id="{6235C9DC-BB69-29DE-C090-F129AC6E3D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2014BC-7C7F-0639-401F-25ACAE9EB0CF}"/>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186806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D3C91-1400-75F0-98C6-5B9C4F3F302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A0C4E9B-BFC4-5476-D495-7ACD7DF5A92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F138ECA-4231-0119-357B-95C4FA161FEE}"/>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5" name="Footer Placeholder 4">
            <a:extLst>
              <a:ext uri="{FF2B5EF4-FFF2-40B4-BE49-F238E27FC236}">
                <a16:creationId xmlns:a16="http://schemas.microsoft.com/office/drawing/2014/main" id="{CE2DFA2D-82AF-4C90-B66A-20F4C0A773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245B11-4EBD-BA7A-7A73-5DC36018914F}"/>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838251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E2833-6D1E-A751-B52F-01286D61BC2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85AC3AFE-C5A0-FC05-A890-AD3533F59B8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E5CE116-C76A-A8A2-61BB-3E3AB173EF8D}"/>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5" name="Footer Placeholder 4">
            <a:extLst>
              <a:ext uri="{FF2B5EF4-FFF2-40B4-BE49-F238E27FC236}">
                <a16:creationId xmlns:a16="http://schemas.microsoft.com/office/drawing/2014/main" id="{A0CC08FE-5971-115A-DB3A-BA61F67633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75B661-294B-C4F9-556F-71896D0620D1}"/>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1252125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F731A-4ED1-8E60-C80B-EB03E33274B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BD7E8E6B-031D-286E-DCF8-79B02FE128D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8CCA6671-B908-762E-C4D4-69601AEAE31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38E1BDDA-6C68-1CB4-50DC-5E974AC4C990}"/>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6" name="Footer Placeholder 5">
            <a:extLst>
              <a:ext uri="{FF2B5EF4-FFF2-40B4-BE49-F238E27FC236}">
                <a16:creationId xmlns:a16="http://schemas.microsoft.com/office/drawing/2014/main" id="{31334920-A72F-0BD9-3F34-F4764C7FA1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C55DFF3-B449-6405-08DE-0D6408885075}"/>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908533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C0424-0378-DC61-609A-34EE7578952D}"/>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90F5ECDA-9C4A-5C4C-E6AC-945CAE7254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FD4CBCE-D4C7-8DAF-CC7F-90775906A3B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EF992351-6CED-0C3D-4A00-12D706C395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29935BA-BC02-3769-F232-DE5810D23F8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264B7CAB-90FD-9C82-9C2F-A088EED774E4}"/>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8" name="Footer Placeholder 7">
            <a:extLst>
              <a:ext uri="{FF2B5EF4-FFF2-40B4-BE49-F238E27FC236}">
                <a16:creationId xmlns:a16="http://schemas.microsoft.com/office/drawing/2014/main" id="{89E05EE7-9EB1-B7DA-F7D6-689208FB956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386A308-97A2-D751-6737-5BE84915B5FC}"/>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2299894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8297-E1AF-3E5F-B9E4-21A8080D0AF6}"/>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15C9B2F-8ACE-73AD-96B9-2DD647AA02E7}"/>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4" name="Footer Placeholder 3">
            <a:extLst>
              <a:ext uri="{FF2B5EF4-FFF2-40B4-BE49-F238E27FC236}">
                <a16:creationId xmlns:a16="http://schemas.microsoft.com/office/drawing/2014/main" id="{0FBDC6F8-7772-74FA-E079-AE0B7FA6FFD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B810CE3-6D30-94AB-6A18-C62EA6343FB2}"/>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1427078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661E8F-E8A9-7F76-FD70-3430915839A7}"/>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3" name="Footer Placeholder 2">
            <a:extLst>
              <a:ext uri="{FF2B5EF4-FFF2-40B4-BE49-F238E27FC236}">
                <a16:creationId xmlns:a16="http://schemas.microsoft.com/office/drawing/2014/main" id="{B85E8101-B816-FCD3-F913-302927BD7F9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BFEEEA5-3B94-AA8B-045B-774C0A7FF373}"/>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1534306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020B2-03C6-F3CA-4946-42ECEAEDE99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B31EA48-734D-B2FD-0038-64B50E427A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41E073A6-18AD-F066-C175-5690E590D8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D377DD1-D192-CFD2-03AB-8A563AE81E7A}"/>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6" name="Footer Placeholder 5">
            <a:extLst>
              <a:ext uri="{FF2B5EF4-FFF2-40B4-BE49-F238E27FC236}">
                <a16:creationId xmlns:a16="http://schemas.microsoft.com/office/drawing/2014/main" id="{898D2E50-B0E7-D85A-FAA2-A125734B36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BBAD54A-78B3-1CD4-068F-EA56D822D4D6}"/>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1163092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178FC4-2EDE-D908-F6C8-E262485A40C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A1CB6C20-3273-3D57-F3E6-89A07AAA90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296AD7D-F98E-58C2-CDDD-D964C69691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0401485-9524-DCBB-B2AC-3C87B7A24ABF}"/>
              </a:ext>
            </a:extLst>
          </p:cNvPr>
          <p:cNvSpPr>
            <a:spLocks noGrp="1"/>
          </p:cNvSpPr>
          <p:nvPr>
            <p:ph type="dt" sz="half" idx="10"/>
          </p:nvPr>
        </p:nvSpPr>
        <p:spPr/>
        <p:txBody>
          <a:bodyPr/>
          <a:lstStyle/>
          <a:p>
            <a:fld id="{00891ACE-AD15-E445-ABB1-A225D8826D95}" type="datetimeFigureOut">
              <a:rPr lang="en-GB" smtClean="0"/>
              <a:t>08/01/2026</a:t>
            </a:fld>
            <a:endParaRPr lang="en-GB"/>
          </a:p>
        </p:txBody>
      </p:sp>
      <p:sp>
        <p:nvSpPr>
          <p:cNvPr id="6" name="Footer Placeholder 5">
            <a:extLst>
              <a:ext uri="{FF2B5EF4-FFF2-40B4-BE49-F238E27FC236}">
                <a16:creationId xmlns:a16="http://schemas.microsoft.com/office/drawing/2014/main" id="{DA809E96-1BE9-88E5-8589-3E97104A384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C2EB74-D25D-02E5-C43A-28463607BEB9}"/>
              </a:ext>
            </a:extLst>
          </p:cNvPr>
          <p:cNvSpPr>
            <a:spLocks noGrp="1"/>
          </p:cNvSpPr>
          <p:nvPr>
            <p:ph type="sldNum" sz="quarter" idx="12"/>
          </p:nvPr>
        </p:nvSpPr>
        <p:spPr/>
        <p:txBody>
          <a:bodyPr/>
          <a:lstStyle/>
          <a:p>
            <a:fld id="{41629A5D-E3F1-0D47-A5E8-C920529FC25E}" type="slidenum">
              <a:rPr lang="en-GB" smtClean="0"/>
              <a:t>‹#›</a:t>
            </a:fld>
            <a:endParaRPr lang="en-GB"/>
          </a:p>
        </p:txBody>
      </p:sp>
    </p:spTree>
    <p:extLst>
      <p:ext uri="{BB962C8B-B14F-4D97-AF65-F5344CB8AC3E}">
        <p14:creationId xmlns:p14="http://schemas.microsoft.com/office/powerpoint/2010/main" val="3089476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514D9D6-9B5D-1279-EE76-9283724078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84EE63C-D229-0468-5FA5-A3F393099C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ADB2B87-F796-5997-22FA-EE4307237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0891ACE-AD15-E445-ABB1-A225D8826D95}" type="datetimeFigureOut">
              <a:rPr lang="en-GB" smtClean="0"/>
              <a:t>08/01/2026</a:t>
            </a:fld>
            <a:endParaRPr lang="en-GB"/>
          </a:p>
        </p:txBody>
      </p:sp>
      <p:sp>
        <p:nvSpPr>
          <p:cNvPr id="5" name="Footer Placeholder 4">
            <a:extLst>
              <a:ext uri="{FF2B5EF4-FFF2-40B4-BE49-F238E27FC236}">
                <a16:creationId xmlns:a16="http://schemas.microsoft.com/office/drawing/2014/main" id="{981AE8B5-2BCF-88DB-E7E1-DC63541CE7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CABA148-AD62-B4F3-DDFB-81A4978F97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1629A5D-E3F1-0D47-A5E8-C920529FC25E}" type="slidenum">
              <a:rPr lang="en-GB" smtClean="0"/>
              <a:t>‹#›</a:t>
            </a:fld>
            <a:endParaRPr lang="en-GB"/>
          </a:p>
        </p:txBody>
      </p:sp>
    </p:spTree>
    <p:extLst>
      <p:ext uri="{BB962C8B-B14F-4D97-AF65-F5344CB8AC3E}">
        <p14:creationId xmlns:p14="http://schemas.microsoft.com/office/powerpoint/2010/main" val="36695840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5.jpg"/><Relationship Id="rId4" Type="http://schemas.openxmlformats.org/officeDocument/2006/relationships/image" Target="../media/image24.png"/><Relationship Id="rId9" Type="http://schemas.openxmlformats.org/officeDocument/2006/relationships/image" Target="../media/image22.emf"/></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15.jp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9.png"/><Relationship Id="rId9" Type="http://schemas.openxmlformats.org/officeDocument/2006/relationships/image" Target="../media/image15.jpg"/></Relationships>
</file>

<file path=ppt/slides/_rels/slide14.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24.emf"/><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5.jp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5.jp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jpg"/><Relationship Id="rId7" Type="http://schemas.openxmlformats.org/officeDocument/2006/relationships/image" Target="../media/image30.png"/><Relationship Id="rId12"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7.png"/><Relationship Id="rId5" Type="http://schemas.openxmlformats.org/officeDocument/2006/relationships/hyperlink" Target="mailto:p.kotchofa@cgiar.org" TargetMode="External"/><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jpg"/><Relationship Id="rId4" Type="http://schemas.openxmlformats.org/officeDocument/2006/relationships/image" Target="../media/image9.png"/><Relationship Id="rId9" Type="http://schemas.openxmlformats.org/officeDocument/2006/relationships/image" Target="../media/image14.pn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8.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5.jp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5.jp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9.png"/><Relationship Id="rId7"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8.pn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2A9A6-BE8C-F781-C7BA-230970541994}"/>
            </a:ext>
          </a:extLst>
        </p:cNvPr>
        <p:cNvGrpSpPr/>
        <p:nvPr/>
      </p:nvGrpSpPr>
      <p:grpSpPr>
        <a:xfrm>
          <a:off x="0" y="0"/>
          <a:ext cx="0" cy="0"/>
          <a:chOff x="0" y="0"/>
          <a:chExt cx="0" cy="0"/>
        </a:xfrm>
      </p:grpSpPr>
      <p:pic>
        <p:nvPicPr>
          <p:cNvPr id="9" name="Image 8">
            <a:extLst>
              <a:ext uri="{FF2B5EF4-FFF2-40B4-BE49-F238E27FC236}">
                <a16:creationId xmlns:a16="http://schemas.microsoft.com/office/drawing/2014/main" id="{09F5A6C1-DADC-CC33-D2AA-8B2E9693BE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185"/>
            <a:ext cx="12192000" cy="6851630"/>
          </a:xfrm>
          <a:prstGeom prst="rect">
            <a:avLst/>
          </a:prstGeom>
        </p:spPr>
      </p:pic>
      <p:pic>
        <p:nvPicPr>
          <p:cNvPr id="14" name="Image 13">
            <a:extLst>
              <a:ext uri="{FF2B5EF4-FFF2-40B4-BE49-F238E27FC236}">
                <a16:creationId xmlns:a16="http://schemas.microsoft.com/office/drawing/2014/main" id="{6155E671-E5CA-D2E2-ECD6-F44EEBDB72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0" y="2328672"/>
            <a:ext cx="6404225" cy="4529327"/>
          </a:xfrm>
          <a:prstGeom prst="rect">
            <a:avLst/>
          </a:prstGeom>
        </p:spPr>
      </p:pic>
      <p:pic>
        <p:nvPicPr>
          <p:cNvPr id="10" name="Image 9">
            <a:extLst>
              <a:ext uri="{FF2B5EF4-FFF2-40B4-BE49-F238E27FC236}">
                <a16:creationId xmlns:a16="http://schemas.microsoft.com/office/drawing/2014/main" id="{502454F6-F022-62F2-8E5D-E0976A88F7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7775" y="2328673"/>
            <a:ext cx="6404225" cy="4529327"/>
          </a:xfrm>
          <a:prstGeom prst="rect">
            <a:avLst/>
          </a:prstGeom>
        </p:spPr>
      </p:pic>
      <p:sp>
        <p:nvSpPr>
          <p:cNvPr id="4" name="object 43">
            <a:extLst>
              <a:ext uri="{FF2B5EF4-FFF2-40B4-BE49-F238E27FC236}">
                <a16:creationId xmlns:a16="http://schemas.microsoft.com/office/drawing/2014/main" id="{B3396044-B993-EE5B-0163-ACB32ABF4153}"/>
              </a:ext>
            </a:extLst>
          </p:cNvPr>
          <p:cNvSpPr txBox="1"/>
          <p:nvPr/>
        </p:nvSpPr>
        <p:spPr>
          <a:xfrm>
            <a:off x="1609068" y="2675149"/>
            <a:ext cx="9590314" cy="1292662"/>
          </a:xfrm>
          <a:prstGeom prst="rect">
            <a:avLst/>
          </a:prstGeom>
        </p:spPr>
        <p:txBody>
          <a:bodyPr vert="horz" wrap="square" lIns="0" tIns="0" rIns="0" bIns="0" rtlCol="0">
            <a:spAutoFit/>
          </a:bodyPr>
          <a:lstStyle/>
          <a:p>
            <a:pPr marL="12700" algn="ctr">
              <a:lnSpc>
                <a:spcPct val="100000"/>
              </a:lnSpc>
            </a:pPr>
            <a:r>
              <a:rPr lang="en-US" sz="2800" spc="-20" dirty="0">
                <a:solidFill>
                  <a:srgbClr val="283A89"/>
                </a:solidFill>
                <a:latin typeface="Myriad Pro" panose="020B0503030403020204" pitchFamily="34" charset="0"/>
                <a:cs typeface="Goudy Old Style"/>
              </a:rPr>
              <a:t>From Ponds to Plates: The</a:t>
            </a:r>
            <a:r>
              <a:rPr lang="en-US" sz="2800" b="1" spc="-20" dirty="0">
                <a:solidFill>
                  <a:srgbClr val="283A89"/>
                </a:solidFill>
                <a:latin typeface="Myriad Pro" panose="020B0503030403020204" pitchFamily="34" charset="0"/>
                <a:cs typeface="Goudy Old Style"/>
              </a:rPr>
              <a:t> Role of Crop-Aquaculture Farming Systems </a:t>
            </a:r>
            <a:r>
              <a:rPr lang="en-US" sz="2800" spc="-20" dirty="0">
                <a:solidFill>
                  <a:srgbClr val="283A89"/>
                </a:solidFill>
                <a:latin typeface="Myriad Pro" panose="020B0503030403020204" pitchFamily="34" charset="0"/>
                <a:cs typeface="Goudy Old Style"/>
              </a:rPr>
              <a:t>in Building </a:t>
            </a:r>
            <a:r>
              <a:rPr lang="en-US" sz="2800" b="1" spc="-20" dirty="0">
                <a:solidFill>
                  <a:srgbClr val="283A89"/>
                </a:solidFill>
                <a:latin typeface="Myriad Pro" panose="020B0503030403020204" pitchFamily="34" charset="0"/>
                <a:cs typeface="Goudy Old Style"/>
              </a:rPr>
              <a:t>Household Food Security </a:t>
            </a:r>
          </a:p>
          <a:p>
            <a:pPr marL="12700" algn="ctr">
              <a:lnSpc>
                <a:spcPct val="100000"/>
              </a:lnSpc>
            </a:pPr>
            <a:r>
              <a:rPr lang="en-US" sz="2800" b="1" spc="-20" dirty="0">
                <a:solidFill>
                  <a:srgbClr val="283A89"/>
                </a:solidFill>
                <a:latin typeface="Myriad Pro" panose="020B0503030403020204" pitchFamily="34" charset="0"/>
                <a:cs typeface="Goudy Old Style"/>
              </a:rPr>
              <a:t>in Myanmar. </a:t>
            </a:r>
            <a:endParaRPr lang="fr-FR" sz="2800" b="1" spc="-5" dirty="0">
              <a:solidFill>
                <a:srgbClr val="283A89"/>
              </a:solidFill>
              <a:latin typeface="Myriad Pro" panose="020B0503030403020204" pitchFamily="34" charset="0"/>
              <a:cs typeface="Goudy Old Style"/>
            </a:endParaRPr>
          </a:p>
        </p:txBody>
      </p:sp>
      <p:pic>
        <p:nvPicPr>
          <p:cNvPr id="7" name="Picture 27">
            <a:extLst>
              <a:ext uri="{FF2B5EF4-FFF2-40B4-BE49-F238E27FC236}">
                <a16:creationId xmlns:a16="http://schemas.microsoft.com/office/drawing/2014/main" id="{0F18BA03-31EF-E743-3610-A51E6E7246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16969" y="749576"/>
            <a:ext cx="2358062" cy="1261221"/>
          </a:xfrm>
          <a:prstGeom prst="rect">
            <a:avLst/>
          </a:prstGeom>
        </p:spPr>
      </p:pic>
      <p:sp>
        <p:nvSpPr>
          <p:cNvPr id="8" name="object 43">
            <a:extLst>
              <a:ext uri="{FF2B5EF4-FFF2-40B4-BE49-F238E27FC236}">
                <a16:creationId xmlns:a16="http://schemas.microsoft.com/office/drawing/2014/main" id="{63B194C8-C732-F8B6-5DDD-D7EC26859945}"/>
              </a:ext>
            </a:extLst>
          </p:cNvPr>
          <p:cNvSpPr txBox="1"/>
          <p:nvPr/>
        </p:nvSpPr>
        <p:spPr>
          <a:xfrm>
            <a:off x="2734916" y="4490081"/>
            <a:ext cx="7205565" cy="1138773"/>
          </a:xfrm>
          <a:prstGeom prst="rect">
            <a:avLst/>
          </a:prstGeom>
        </p:spPr>
        <p:txBody>
          <a:bodyPr vert="horz" wrap="square" lIns="0" tIns="0" rIns="0" bIns="0" rtlCol="0">
            <a:spAutoFit/>
          </a:bodyPr>
          <a:lstStyle/>
          <a:p>
            <a:pPr marL="12700" algn="ctr">
              <a:lnSpc>
                <a:spcPct val="100000"/>
              </a:lnSpc>
            </a:pPr>
            <a:r>
              <a:rPr lang="en-US" b="1" spc="-20" dirty="0">
                <a:solidFill>
                  <a:srgbClr val="283A89"/>
                </a:solidFill>
                <a:latin typeface="Myriad Pro" panose="020B0503030403020204" pitchFamily="34" charset="0"/>
                <a:cs typeface="Goudy Old Style"/>
              </a:rPr>
              <a:t>Pacem Kotchofa</a:t>
            </a:r>
            <a:r>
              <a:rPr lang="en-US" spc="-20" dirty="0">
                <a:solidFill>
                  <a:srgbClr val="283A89"/>
                </a:solidFill>
                <a:latin typeface="Myriad Pro" panose="020B0503030403020204" pitchFamily="34" charset="0"/>
                <a:cs typeface="Goudy Old Style"/>
              </a:rPr>
              <a:t>, Marie-Charlotte Buisson, Shelly Win.</a:t>
            </a:r>
          </a:p>
          <a:p>
            <a:pPr marL="12700" algn="ctr">
              <a:lnSpc>
                <a:spcPct val="100000"/>
              </a:lnSpc>
            </a:pPr>
            <a:endParaRPr lang="en-US" sz="1000" spc="-20" dirty="0">
              <a:solidFill>
                <a:srgbClr val="283A89"/>
              </a:solidFill>
              <a:latin typeface="Myriad Pro" panose="020B0503030403020204" pitchFamily="34" charset="0"/>
              <a:cs typeface="Goudy Old Style"/>
            </a:endParaRPr>
          </a:p>
          <a:p>
            <a:pPr marL="12700" algn="ctr">
              <a:lnSpc>
                <a:spcPct val="100000"/>
              </a:lnSpc>
            </a:pPr>
            <a:r>
              <a:rPr lang="en-US" b="1" spc="-20" dirty="0">
                <a:solidFill>
                  <a:srgbClr val="283A89"/>
                </a:solidFill>
                <a:latin typeface="Myriad Pro" panose="020B0503030403020204" pitchFamily="34" charset="0"/>
                <a:cs typeface="Goudy Old Style"/>
              </a:rPr>
              <a:t>International Water Management Institute (IWMI) Southeast Asia.</a:t>
            </a:r>
          </a:p>
          <a:p>
            <a:pPr marL="12700" algn="ctr">
              <a:lnSpc>
                <a:spcPct val="100000"/>
              </a:lnSpc>
            </a:pPr>
            <a:endParaRPr lang="en-US" sz="1000" spc="-20" dirty="0">
              <a:solidFill>
                <a:srgbClr val="283A89"/>
              </a:solidFill>
              <a:latin typeface="Myriad Pro" panose="020B0503030403020204" pitchFamily="34" charset="0"/>
              <a:cs typeface="Goudy Old Style"/>
            </a:endParaRPr>
          </a:p>
          <a:p>
            <a:pPr marL="12700" algn="ctr">
              <a:lnSpc>
                <a:spcPct val="100000"/>
              </a:lnSpc>
            </a:pPr>
            <a:r>
              <a:rPr lang="en-US" spc="-20" dirty="0">
                <a:solidFill>
                  <a:srgbClr val="283A89"/>
                </a:solidFill>
                <a:latin typeface="Myriad Pro" panose="020B0503030403020204" pitchFamily="34" charset="0"/>
                <a:cs typeface="Goudy Old Style"/>
              </a:rPr>
              <a:t>Marrakech, Morocco, December 4</a:t>
            </a:r>
            <a:r>
              <a:rPr lang="en-US" spc="-20" baseline="30000" dirty="0">
                <a:solidFill>
                  <a:srgbClr val="283A89"/>
                </a:solidFill>
                <a:latin typeface="Myriad Pro" panose="020B0503030403020204" pitchFamily="34" charset="0"/>
                <a:cs typeface="Goudy Old Style"/>
              </a:rPr>
              <a:t>th</a:t>
            </a:r>
            <a:r>
              <a:rPr lang="en-US" spc="-20" dirty="0">
                <a:solidFill>
                  <a:srgbClr val="283A89"/>
                </a:solidFill>
                <a:latin typeface="Myriad Pro" panose="020B0503030403020204" pitchFamily="34" charset="0"/>
                <a:cs typeface="Goudy Old Style"/>
              </a:rPr>
              <a:t>, 2025.</a:t>
            </a:r>
            <a:endParaRPr lang="en-US" dirty="0">
              <a:latin typeface="Myriad Pro" panose="020B0503030403020204" pitchFamily="34" charset="0"/>
              <a:cs typeface="Goudy Old Style"/>
            </a:endParaRPr>
          </a:p>
        </p:txBody>
      </p:sp>
      <p:pic>
        <p:nvPicPr>
          <p:cNvPr id="3" name="Image 2">
            <a:extLst>
              <a:ext uri="{FF2B5EF4-FFF2-40B4-BE49-F238E27FC236}">
                <a16:creationId xmlns:a16="http://schemas.microsoft.com/office/drawing/2014/main" id="{DCD4F3F9-B525-B121-1325-1F73C288F8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95104" y="824854"/>
            <a:ext cx="981549" cy="981549"/>
          </a:xfrm>
          <a:prstGeom prst="rect">
            <a:avLst/>
          </a:prstGeom>
        </p:spPr>
      </p:pic>
      <p:pic>
        <p:nvPicPr>
          <p:cNvPr id="5" name="Image 4">
            <a:extLst>
              <a:ext uri="{FF2B5EF4-FFF2-40B4-BE49-F238E27FC236}">
                <a16:creationId xmlns:a16="http://schemas.microsoft.com/office/drawing/2014/main" id="{F7469F6A-4C1A-9C00-FA5F-7404B27FE66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26850" y="838643"/>
            <a:ext cx="1631576" cy="829877"/>
          </a:xfrm>
          <a:prstGeom prst="rect">
            <a:avLst/>
          </a:prstGeom>
        </p:spPr>
      </p:pic>
      <p:sp>
        <p:nvSpPr>
          <p:cNvPr id="11" name="ZoneTexte 10">
            <a:extLst>
              <a:ext uri="{FF2B5EF4-FFF2-40B4-BE49-F238E27FC236}">
                <a16:creationId xmlns:a16="http://schemas.microsoft.com/office/drawing/2014/main" id="{73206633-734F-BE01-7632-3BCE160531B3}"/>
              </a:ext>
            </a:extLst>
          </p:cNvPr>
          <p:cNvSpPr txBox="1"/>
          <p:nvPr/>
        </p:nvSpPr>
        <p:spPr>
          <a:xfrm>
            <a:off x="955790" y="207104"/>
            <a:ext cx="10280419" cy="338554"/>
          </a:xfrm>
          <a:prstGeom prst="rect">
            <a:avLst/>
          </a:prstGeom>
          <a:noFill/>
        </p:spPr>
        <p:txBody>
          <a:bodyPr wrap="square" rtlCol="0">
            <a:spAutoFit/>
          </a:bodyPr>
          <a:lstStyle/>
          <a:p>
            <a:pPr algn="ctr"/>
            <a:r>
              <a:rPr lang="en-US" sz="1600" b="1" spc="300" dirty="0">
                <a:solidFill>
                  <a:srgbClr val="17279E"/>
                </a:solidFill>
                <a:latin typeface="Myriad Pro" panose="020B0503030403020204" pitchFamily="34" charset="0"/>
              </a:rPr>
              <a:t>Under the High Patronage of His Majesty King Mohammed VI</a:t>
            </a:r>
            <a:endParaRPr lang="fr-MA" sz="1600" b="1" spc="300" dirty="0">
              <a:solidFill>
                <a:srgbClr val="17279E"/>
              </a:solidFill>
              <a:latin typeface="Myriad Pro" panose="020B0503030403020204" pitchFamily="34" charset="0"/>
            </a:endParaRPr>
          </a:p>
        </p:txBody>
      </p:sp>
      <p:pic>
        <p:nvPicPr>
          <p:cNvPr id="2" name="Picture 1">
            <a:extLst>
              <a:ext uri="{FF2B5EF4-FFF2-40B4-BE49-F238E27FC236}">
                <a16:creationId xmlns:a16="http://schemas.microsoft.com/office/drawing/2014/main" id="{5BD508B3-2549-2BD9-97A7-EA72FDCDAD8B}"/>
              </a:ext>
            </a:extLst>
          </p:cNvPr>
          <p:cNvPicPr>
            <a:picLocks noChangeAspect="1"/>
          </p:cNvPicPr>
          <p:nvPr/>
        </p:nvPicPr>
        <p:blipFill>
          <a:blip r:embed="rId8"/>
          <a:stretch>
            <a:fillRect/>
          </a:stretch>
        </p:blipFill>
        <p:spPr>
          <a:xfrm>
            <a:off x="3759350" y="6045533"/>
            <a:ext cx="1157619" cy="762709"/>
          </a:xfrm>
          <a:prstGeom prst="rect">
            <a:avLst/>
          </a:prstGeom>
        </p:spPr>
      </p:pic>
      <p:pic>
        <p:nvPicPr>
          <p:cNvPr id="6" name="Picture 5">
            <a:extLst>
              <a:ext uri="{FF2B5EF4-FFF2-40B4-BE49-F238E27FC236}">
                <a16:creationId xmlns:a16="http://schemas.microsoft.com/office/drawing/2014/main" id="{D6006875-61B5-7D5D-2BE8-A2DFF8BA0F3A}"/>
              </a:ext>
            </a:extLst>
          </p:cNvPr>
          <p:cNvPicPr>
            <a:picLocks noChangeAspect="1"/>
          </p:cNvPicPr>
          <p:nvPr/>
        </p:nvPicPr>
        <p:blipFill>
          <a:blip r:embed="rId9"/>
          <a:stretch>
            <a:fillRect/>
          </a:stretch>
        </p:blipFill>
        <p:spPr>
          <a:xfrm>
            <a:off x="5398829" y="6046907"/>
            <a:ext cx="3752403" cy="762709"/>
          </a:xfrm>
          <a:prstGeom prst="rect">
            <a:avLst/>
          </a:prstGeom>
        </p:spPr>
      </p:pic>
    </p:spTree>
    <p:extLst>
      <p:ext uri="{BB962C8B-B14F-4D97-AF65-F5344CB8AC3E}">
        <p14:creationId xmlns:p14="http://schemas.microsoft.com/office/powerpoint/2010/main" val="756288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B1D80E-1AC1-A25E-0952-174F5C45EA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306ED2-B741-25EA-7B8F-B155C259C335}"/>
              </a:ext>
            </a:extLst>
          </p:cNvPr>
          <p:cNvSpPr>
            <a:spLocks noGrp="1"/>
          </p:cNvSpPr>
          <p:nvPr>
            <p:ph type="title"/>
          </p:nvPr>
        </p:nvSpPr>
        <p:spPr>
          <a:xfrm>
            <a:off x="509712" y="364014"/>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RQ1: Key Findings</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DE9099A2-C8FD-7CEC-9312-A766AD2B8983}"/>
              </a:ext>
            </a:extLst>
          </p:cNvPr>
          <p:cNvPicPr>
            <a:picLocks noGrp="1" noChangeAspect="1"/>
          </p:cNvPicPr>
          <p:nvPr>
            <p:ph idx="1"/>
          </p:nvPr>
        </p:nvPicPr>
        <p:blipFill>
          <a:blip r:embed="rId3"/>
          <a:srcRect l="87113"/>
          <a:stretch>
            <a:fillRect/>
          </a:stretch>
        </p:blipFill>
        <p:spPr>
          <a:xfrm rot="16200000">
            <a:off x="5799689" y="504593"/>
            <a:ext cx="573172" cy="12211455"/>
          </a:xfr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058E207-E2A0-823E-AE50-CD967C9C54FC}"/>
                  </a:ext>
                </a:extLst>
              </p:cNvPr>
              <p:cNvSpPr txBox="1"/>
              <p:nvPr/>
            </p:nvSpPr>
            <p:spPr>
              <a:xfrm>
                <a:off x="509712" y="1462090"/>
                <a:ext cx="10933502" cy="646331"/>
              </a:xfrm>
              <a:prstGeom prst="rect">
                <a:avLst/>
              </a:prstGeom>
              <a:noFill/>
            </p:spPr>
            <p:txBody>
              <a:bodyPr wrap="square" rtlCol="0">
                <a:spAutoFit/>
              </a:bodyPr>
              <a:lstStyle/>
              <a:p>
                <a:r>
                  <a:rPr lang="en-US" b="1" dirty="0"/>
                  <a:t>Graph 1: Association between household FI status and CAF adoption: </a:t>
                </a:r>
                <a14:m>
                  <m:oMath xmlns:m="http://schemas.openxmlformats.org/officeDocument/2006/math">
                    <m:r>
                      <a:rPr lang="en-US" b="1" i="1">
                        <a:latin typeface="Cambria Math" panose="02040503050406030204" pitchFamily="18" charset="0"/>
                      </a:rPr>
                      <m:t>𝑭𝑰</m:t>
                    </m:r>
                    <m:r>
                      <a:rPr lang="en-US" b="1" i="1">
                        <a:latin typeface="Cambria Math" panose="02040503050406030204" pitchFamily="18" charset="0"/>
                      </a:rPr>
                      <m:t>=</m:t>
                    </m:r>
                    <m:r>
                      <a:rPr lang="en-US" b="1" i="1">
                        <a:latin typeface="Cambria Math" panose="02040503050406030204" pitchFamily="18" charset="0"/>
                      </a:rPr>
                      <m:t>𝒇</m:t>
                    </m:r>
                    <m:r>
                      <a:rPr lang="en-US" b="1"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 </m:t>
                    </m:r>
                    <m:r>
                      <a:rPr lang="en-US" i="1">
                        <a:latin typeface="Cambria Math" panose="02040503050406030204" pitchFamily="18" charset="0"/>
                      </a:rPr>
                      <m:t>𝐶𝐴𝐹</m:t>
                    </m:r>
                    <m:r>
                      <a:rPr lang="en-US" i="1">
                        <a:latin typeface="Cambria Math" panose="02040503050406030204" pitchFamily="18" charset="0"/>
                      </a:rPr>
                      <m:t>)</m:t>
                    </m:r>
                  </m:oMath>
                </a14:m>
                <a:endParaRPr lang="en-US" dirty="0"/>
              </a:p>
              <a:p>
                <a:endParaRPr lang="en-US" dirty="0"/>
              </a:p>
            </p:txBody>
          </p:sp>
        </mc:Choice>
        <mc:Fallback xmlns="">
          <p:sp>
            <p:nvSpPr>
              <p:cNvPr id="13" name="TextBox 12">
                <a:extLst>
                  <a:ext uri="{FF2B5EF4-FFF2-40B4-BE49-F238E27FC236}">
                    <a16:creationId xmlns:a16="http://schemas.microsoft.com/office/drawing/2014/main" id="{0058E207-E2A0-823E-AE50-CD967C9C54FC}"/>
                  </a:ext>
                </a:extLst>
              </p:cNvPr>
              <p:cNvSpPr txBox="1">
                <a:spLocks noRot="1" noChangeAspect="1" noMove="1" noResize="1" noEditPoints="1" noAdjustHandles="1" noChangeArrowheads="1" noChangeShapeType="1" noTextEdit="1"/>
              </p:cNvSpPr>
              <p:nvPr/>
            </p:nvSpPr>
            <p:spPr>
              <a:xfrm>
                <a:off x="509712" y="1462090"/>
                <a:ext cx="10933502" cy="646331"/>
              </a:xfrm>
              <a:prstGeom prst="rect">
                <a:avLst/>
              </a:prstGeom>
              <a:blipFill>
                <a:blip r:embed="rId4"/>
                <a:stretch>
                  <a:fillRect l="-502" t="-4717"/>
                </a:stretch>
              </a:blipFill>
            </p:spPr>
            <p:txBody>
              <a:bodyPr/>
              <a:lstStyle/>
              <a:p>
                <a:r>
                  <a:rPr lang="en-US">
                    <a:noFill/>
                  </a:rPr>
                  <a:t> </a:t>
                </a:r>
              </a:p>
            </p:txBody>
          </p:sp>
        </mc:Fallback>
      </mc:AlternateContent>
      <p:pic>
        <p:nvPicPr>
          <p:cNvPr id="17" name="Picture 16" descr="A logo with a drop of water&#10;&#10;AI-generated content may be incorrect.">
            <a:extLst>
              <a:ext uri="{FF2B5EF4-FFF2-40B4-BE49-F238E27FC236}">
                <a16:creationId xmlns:a16="http://schemas.microsoft.com/office/drawing/2014/main" id="{EDCA255E-D01E-7987-1694-2B6F63FCD1EB}"/>
              </a:ext>
            </a:extLst>
          </p:cNvPr>
          <p:cNvPicPr>
            <a:picLocks noChangeAspect="1"/>
          </p:cNvPicPr>
          <p:nvPr/>
        </p:nvPicPr>
        <p:blipFill>
          <a:blip r:embed="rId5"/>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C0F5DE53-B5F9-3B96-3C90-FA4E56AFAA96}"/>
              </a:ext>
            </a:extLst>
          </p:cNvPr>
          <p:cNvPicPr>
            <a:picLocks noChangeAspect="1"/>
          </p:cNvPicPr>
          <p:nvPr/>
        </p:nvPicPr>
        <p:blipFill>
          <a:blip r:embed="rId6"/>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F45A0FC5-166B-6F51-B89F-4945FB9B520E}"/>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737EAB84-8AA2-28BE-4CF0-337A87E6981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pic>
        <p:nvPicPr>
          <p:cNvPr id="9" name="Picture 8">
            <a:extLst>
              <a:ext uri="{FF2B5EF4-FFF2-40B4-BE49-F238E27FC236}">
                <a16:creationId xmlns:a16="http://schemas.microsoft.com/office/drawing/2014/main" id="{02364FE6-C49C-B6ED-E950-629F54120C4D}"/>
              </a:ext>
            </a:extLst>
          </p:cNvPr>
          <p:cNvPicPr>
            <a:picLocks noChangeAspect="1"/>
          </p:cNvPicPr>
          <p:nvPr/>
        </p:nvPicPr>
        <p:blipFill>
          <a:blip r:embed="rId8"/>
          <a:stretch>
            <a:fillRect/>
          </a:stretch>
        </p:blipFill>
        <p:spPr>
          <a:xfrm>
            <a:off x="3905399" y="2311406"/>
            <a:ext cx="3592872" cy="2612776"/>
          </a:xfrm>
          <a:prstGeom prst="rect">
            <a:avLst/>
          </a:prstGeom>
        </p:spPr>
      </p:pic>
      <p:pic>
        <p:nvPicPr>
          <p:cNvPr id="10" name="Picture 9">
            <a:extLst>
              <a:ext uri="{FF2B5EF4-FFF2-40B4-BE49-F238E27FC236}">
                <a16:creationId xmlns:a16="http://schemas.microsoft.com/office/drawing/2014/main" id="{6D4188AD-EDAB-EB23-5A80-36CEE05E3FD9}"/>
              </a:ext>
            </a:extLst>
          </p:cNvPr>
          <p:cNvPicPr>
            <a:picLocks noChangeAspect="1"/>
          </p:cNvPicPr>
          <p:nvPr/>
        </p:nvPicPr>
        <p:blipFill>
          <a:blip r:embed="rId9"/>
          <a:stretch>
            <a:fillRect/>
          </a:stretch>
        </p:blipFill>
        <p:spPr>
          <a:xfrm>
            <a:off x="7892638" y="2311406"/>
            <a:ext cx="3592467" cy="2612776"/>
          </a:xfrm>
          <a:prstGeom prst="rect">
            <a:avLst/>
          </a:prstGeom>
        </p:spPr>
      </p:pic>
      <p:sp>
        <p:nvSpPr>
          <p:cNvPr id="11" name="TextBox 10">
            <a:extLst>
              <a:ext uri="{FF2B5EF4-FFF2-40B4-BE49-F238E27FC236}">
                <a16:creationId xmlns:a16="http://schemas.microsoft.com/office/drawing/2014/main" id="{DC662CFE-DE94-A7E1-5FB0-D3F0A4792ECC}"/>
              </a:ext>
            </a:extLst>
          </p:cNvPr>
          <p:cNvSpPr txBox="1"/>
          <p:nvPr/>
        </p:nvSpPr>
        <p:spPr>
          <a:xfrm>
            <a:off x="622920" y="2311406"/>
            <a:ext cx="3198503" cy="2862322"/>
          </a:xfrm>
          <a:prstGeom prst="rect">
            <a:avLst/>
          </a:prstGeom>
          <a:noFill/>
        </p:spPr>
        <p:txBody>
          <a:bodyPr wrap="square" rtlCol="0">
            <a:spAutoFit/>
          </a:bodyPr>
          <a:lstStyle/>
          <a:p>
            <a:r>
              <a:rPr lang="en-US" b="1" dirty="0"/>
              <a:t>Test Statistics:</a:t>
            </a:r>
          </a:p>
          <a:p>
            <a:pPr marL="285750" indent="-285750">
              <a:buFont typeface="Wingdings" panose="05000000000000000000" pitchFamily="2" charset="2"/>
              <a:buChar char="Ø"/>
            </a:pPr>
            <a:r>
              <a:rPr lang="en-US" dirty="0"/>
              <a:t>Ho: No difference in Mean (FI) Scores between CAF and non-CAF Households.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Ho: Mean (FI) CAF &gt; Mean FI </a:t>
            </a:r>
            <a:r>
              <a:rPr lang="en-US" dirty="0" err="1"/>
              <a:t>nonCAF</a:t>
            </a:r>
            <a:r>
              <a:rPr lang="en-US" dirty="0"/>
              <a:t> Households.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err="1"/>
              <a:t>RHo</a:t>
            </a:r>
            <a:endParaRPr lang="en-US" dirty="0"/>
          </a:p>
          <a:p>
            <a:endParaRPr lang="en-US" dirty="0"/>
          </a:p>
        </p:txBody>
      </p:sp>
      <p:pic>
        <p:nvPicPr>
          <p:cNvPr id="12" name="Picture 11" descr="A close-up of a logo&#10;&#10;AI-generated content may be incorrect.">
            <a:extLst>
              <a:ext uri="{FF2B5EF4-FFF2-40B4-BE49-F238E27FC236}">
                <a16:creationId xmlns:a16="http://schemas.microsoft.com/office/drawing/2014/main" id="{732A41B9-196D-E839-CA87-226574A8910D}"/>
              </a:ext>
            </a:extLst>
          </p:cNvPr>
          <p:cNvPicPr>
            <a:picLocks noChangeAspect="1"/>
          </p:cNvPicPr>
          <p:nvPr/>
        </p:nvPicPr>
        <p:blipFill>
          <a:blip r:embed="rId10"/>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2014318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E4E301-9EA4-047E-51C2-9E68322A13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EA8768-A827-2F7A-912E-9825A214A7D7}"/>
              </a:ext>
            </a:extLst>
          </p:cNvPr>
          <p:cNvSpPr>
            <a:spLocks noGrp="1"/>
          </p:cNvSpPr>
          <p:nvPr>
            <p:ph type="title"/>
          </p:nvPr>
        </p:nvSpPr>
        <p:spPr>
          <a:xfrm>
            <a:off x="509712" y="364014"/>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RQ2: Key Findings</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A6F8AC88-A5C3-A612-683E-0E7A84FEC068}"/>
              </a:ext>
            </a:extLst>
          </p:cNvPr>
          <p:cNvPicPr>
            <a:picLocks noGrp="1" noChangeAspect="1"/>
          </p:cNvPicPr>
          <p:nvPr>
            <p:ph idx="1"/>
          </p:nvPr>
        </p:nvPicPr>
        <p:blipFill>
          <a:blip r:embed="rId2"/>
          <a:srcRect l="87113"/>
          <a:stretch>
            <a:fillRect/>
          </a:stretch>
        </p:blipFill>
        <p:spPr>
          <a:xfrm rot="16200000">
            <a:off x="5799689" y="504593"/>
            <a:ext cx="573172" cy="12211455"/>
          </a:xfr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AD2BD05-8C7F-2113-A3CD-D741735347D9}"/>
                  </a:ext>
                </a:extLst>
              </p:cNvPr>
              <p:cNvSpPr txBox="1"/>
              <p:nvPr/>
            </p:nvSpPr>
            <p:spPr>
              <a:xfrm>
                <a:off x="509712" y="1252702"/>
                <a:ext cx="10933502" cy="646331"/>
              </a:xfrm>
              <a:prstGeom prst="rect">
                <a:avLst/>
              </a:prstGeom>
              <a:noFill/>
            </p:spPr>
            <p:txBody>
              <a:bodyPr wrap="square" rtlCol="0">
                <a:spAutoFit/>
              </a:bodyPr>
              <a:lstStyle/>
              <a:p>
                <a:r>
                  <a:rPr lang="en-US" b="1" dirty="0"/>
                  <a:t>Table 3: PSM household FI status and CAF adoption: </a:t>
                </a:r>
                <a14:m>
                  <m:oMath xmlns:m="http://schemas.openxmlformats.org/officeDocument/2006/math">
                    <m:r>
                      <a:rPr lang="en-US" b="1" i="0" smtClean="0">
                        <a:latin typeface="Cambria Math" panose="02040503050406030204" pitchFamily="18" charset="0"/>
                      </a:rPr>
                      <m:t>𝐂𝐀𝐅</m:t>
                    </m:r>
                    <m:r>
                      <a:rPr lang="en-US" b="1" i="1">
                        <a:latin typeface="Cambria Math" panose="02040503050406030204" pitchFamily="18" charset="0"/>
                      </a:rPr>
                      <m:t>=</m:t>
                    </m:r>
                    <m:r>
                      <a:rPr lang="en-US" b="1" i="1">
                        <a:latin typeface="Cambria Math" panose="02040503050406030204" pitchFamily="18" charset="0"/>
                      </a:rPr>
                      <m:t>𝒇</m:t>
                    </m:r>
                    <m:r>
                      <a:rPr lang="en-US" b="1"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oMath>
                </a14:m>
                <a:endParaRPr lang="en-US" dirty="0"/>
              </a:p>
              <a:p>
                <a:endParaRPr lang="en-US" dirty="0"/>
              </a:p>
            </p:txBody>
          </p:sp>
        </mc:Choice>
        <mc:Fallback xmlns="">
          <p:sp>
            <p:nvSpPr>
              <p:cNvPr id="13" name="TextBox 12">
                <a:extLst>
                  <a:ext uri="{FF2B5EF4-FFF2-40B4-BE49-F238E27FC236}">
                    <a16:creationId xmlns:a16="http://schemas.microsoft.com/office/drawing/2014/main" id="{6AD2BD05-8C7F-2113-A3CD-D741735347D9}"/>
                  </a:ext>
                </a:extLst>
              </p:cNvPr>
              <p:cNvSpPr txBox="1">
                <a:spLocks noRot="1" noChangeAspect="1" noMove="1" noResize="1" noEditPoints="1" noAdjustHandles="1" noChangeArrowheads="1" noChangeShapeType="1" noTextEdit="1"/>
              </p:cNvSpPr>
              <p:nvPr/>
            </p:nvSpPr>
            <p:spPr>
              <a:xfrm>
                <a:off x="509712" y="1252702"/>
                <a:ext cx="10933502" cy="646331"/>
              </a:xfrm>
              <a:prstGeom prst="rect">
                <a:avLst/>
              </a:prstGeom>
              <a:blipFill>
                <a:blip r:embed="rId3"/>
                <a:stretch>
                  <a:fillRect l="-502" t="-3738"/>
                </a:stretch>
              </a:blipFill>
            </p:spPr>
            <p:txBody>
              <a:bodyPr/>
              <a:lstStyle/>
              <a:p>
                <a:r>
                  <a:rPr lang="en-US">
                    <a:noFill/>
                  </a:rPr>
                  <a:t> </a:t>
                </a:r>
              </a:p>
            </p:txBody>
          </p:sp>
        </mc:Fallback>
      </mc:AlternateContent>
      <p:pic>
        <p:nvPicPr>
          <p:cNvPr id="17" name="Picture 16" descr="A logo with a drop of water&#10;&#10;AI-generated content may be incorrect.">
            <a:extLst>
              <a:ext uri="{FF2B5EF4-FFF2-40B4-BE49-F238E27FC236}">
                <a16:creationId xmlns:a16="http://schemas.microsoft.com/office/drawing/2014/main" id="{CD271EF7-9AF9-4802-17E2-103BEE2F966E}"/>
              </a:ext>
            </a:extLst>
          </p:cNvPr>
          <p:cNvPicPr>
            <a:picLocks noChangeAspect="1"/>
          </p:cNvPicPr>
          <p:nvPr/>
        </p:nvPicPr>
        <p:blipFill>
          <a:blip r:embed="rId4"/>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98B391CF-E278-056F-98B9-15636CF7B79C}"/>
              </a:ext>
            </a:extLst>
          </p:cNvPr>
          <p:cNvPicPr>
            <a:picLocks noChangeAspect="1"/>
          </p:cNvPicPr>
          <p:nvPr/>
        </p:nvPicPr>
        <p:blipFill>
          <a:blip r:embed="rId5"/>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512F332A-29AB-E87F-311B-AC221680A421}"/>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0D43195E-51C0-23E6-5BF7-6918122D531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graphicFrame>
        <p:nvGraphicFramePr>
          <p:cNvPr id="6" name="Table 5">
            <a:extLst>
              <a:ext uri="{FF2B5EF4-FFF2-40B4-BE49-F238E27FC236}">
                <a16:creationId xmlns:a16="http://schemas.microsoft.com/office/drawing/2014/main" id="{B0061629-40F1-1EB9-78B5-099E04C1546D}"/>
              </a:ext>
            </a:extLst>
          </p:cNvPr>
          <p:cNvGraphicFramePr>
            <a:graphicFrameLocks noGrp="1"/>
          </p:cNvGraphicFramePr>
          <p:nvPr>
            <p:extLst>
              <p:ext uri="{D42A27DB-BD31-4B8C-83A1-F6EECF244321}">
                <p14:modId xmlns:p14="http://schemas.microsoft.com/office/powerpoint/2010/main" val="2388068939"/>
              </p:ext>
            </p:extLst>
          </p:nvPr>
        </p:nvGraphicFramePr>
        <p:xfrm>
          <a:off x="580992" y="1745076"/>
          <a:ext cx="9394325" cy="4368870"/>
        </p:xfrm>
        <a:graphic>
          <a:graphicData uri="http://schemas.openxmlformats.org/drawingml/2006/table">
            <a:tbl>
              <a:tblPr firstRow="1" firstCol="1" bandRow="1">
                <a:tableStyleId>{C083E6E3-FA7D-4D7B-A595-EF9225AFEA82}</a:tableStyleId>
              </a:tblPr>
              <a:tblGrid>
                <a:gridCol w="3997903">
                  <a:extLst>
                    <a:ext uri="{9D8B030D-6E8A-4147-A177-3AD203B41FA5}">
                      <a16:colId xmlns:a16="http://schemas.microsoft.com/office/drawing/2014/main" val="1281975864"/>
                    </a:ext>
                  </a:extLst>
                </a:gridCol>
                <a:gridCol w="2283184">
                  <a:extLst>
                    <a:ext uri="{9D8B030D-6E8A-4147-A177-3AD203B41FA5}">
                      <a16:colId xmlns:a16="http://schemas.microsoft.com/office/drawing/2014/main" val="2580186019"/>
                    </a:ext>
                  </a:extLst>
                </a:gridCol>
                <a:gridCol w="3113238">
                  <a:extLst>
                    <a:ext uri="{9D8B030D-6E8A-4147-A177-3AD203B41FA5}">
                      <a16:colId xmlns:a16="http://schemas.microsoft.com/office/drawing/2014/main" val="1414216233"/>
                    </a:ext>
                  </a:extLst>
                </a:gridCol>
              </a:tblGrid>
              <a:tr h="291258">
                <a:tc>
                  <a:txBody>
                    <a:bodyPr/>
                    <a:lstStyle/>
                    <a:p>
                      <a:pPr marL="0" marR="0" algn="just">
                        <a:lnSpc>
                          <a:spcPct val="115000"/>
                        </a:lnSpc>
                        <a:spcAft>
                          <a:spcPts val="800"/>
                        </a:spcAft>
                        <a:buNone/>
                      </a:pPr>
                      <a:r>
                        <a:rPr lang="en-US" sz="1600" b="0" kern="100" dirty="0">
                          <a:effectLst/>
                        </a:rPr>
                        <a:t> Variables</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effectLst/>
                        </a:rPr>
                        <a:t>Coeff.</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effectLst/>
                        </a:rPr>
                        <a:t>Std. Error</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26860150"/>
                  </a:ext>
                </a:extLst>
              </a:tr>
              <a:tr h="291258">
                <a:tc>
                  <a:txBody>
                    <a:bodyPr/>
                    <a:lstStyle/>
                    <a:p>
                      <a:pPr marL="0" marR="0" algn="just">
                        <a:lnSpc>
                          <a:spcPct val="115000"/>
                        </a:lnSpc>
                        <a:spcAft>
                          <a:spcPts val="800"/>
                        </a:spcAft>
                        <a:buNone/>
                      </a:pPr>
                      <a:r>
                        <a:rPr lang="en-US" sz="1600" b="0" kern="100" dirty="0">
                          <a:effectLst/>
                        </a:rPr>
                        <a:t>Gender (Female)</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0.046</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(0.255)</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5324658"/>
                  </a:ext>
                </a:extLst>
              </a:tr>
              <a:tr h="291258">
                <a:tc>
                  <a:txBody>
                    <a:bodyPr/>
                    <a:lstStyle/>
                    <a:p>
                      <a:pPr marL="0" marR="0" algn="just">
                        <a:lnSpc>
                          <a:spcPct val="115000"/>
                        </a:lnSpc>
                        <a:spcAft>
                          <a:spcPts val="800"/>
                        </a:spcAft>
                        <a:buNone/>
                      </a:pPr>
                      <a:r>
                        <a:rPr lang="en-US" sz="1600" b="0" kern="100" dirty="0">
                          <a:effectLst/>
                        </a:rPr>
                        <a:t>Age</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0.006</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(0.01)</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47878789"/>
                  </a:ext>
                </a:extLst>
              </a:tr>
              <a:tr h="291258">
                <a:tc>
                  <a:txBody>
                    <a:bodyPr/>
                    <a:lstStyle/>
                    <a:p>
                      <a:pPr marL="0" marR="0" algn="just">
                        <a:lnSpc>
                          <a:spcPct val="115000"/>
                        </a:lnSpc>
                        <a:spcAft>
                          <a:spcPts val="800"/>
                        </a:spcAft>
                        <a:buNone/>
                      </a:pPr>
                      <a:r>
                        <a:rPr lang="en-US" sz="1600" b="0" kern="100">
                          <a:effectLst/>
                        </a:rPr>
                        <a:t>Urban Areas</a:t>
                      </a:r>
                      <a:endParaRPr lang="en-US" sz="1600" b="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-0.662</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(0.492)</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95479788"/>
                  </a:ext>
                </a:extLst>
              </a:tr>
              <a:tr h="291258">
                <a:tc>
                  <a:txBody>
                    <a:bodyPr/>
                    <a:lstStyle/>
                    <a:p>
                      <a:pPr marL="0" marR="0" algn="just">
                        <a:lnSpc>
                          <a:spcPct val="115000"/>
                        </a:lnSpc>
                        <a:spcAft>
                          <a:spcPts val="800"/>
                        </a:spcAft>
                        <a:buNone/>
                      </a:pPr>
                      <a:r>
                        <a:rPr lang="en-US" sz="1600" b="0" kern="100" dirty="0">
                          <a:effectLst/>
                        </a:rPr>
                        <a:t>High Education</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-0.085</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(0.265)</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90405501"/>
                  </a:ext>
                </a:extLst>
              </a:tr>
              <a:tr h="291258">
                <a:tc>
                  <a:txBody>
                    <a:bodyPr/>
                    <a:lstStyle/>
                    <a:p>
                      <a:pPr marL="0" marR="0" algn="just">
                        <a:lnSpc>
                          <a:spcPct val="115000"/>
                        </a:lnSpc>
                        <a:spcAft>
                          <a:spcPts val="800"/>
                        </a:spcAft>
                        <a:buNone/>
                      </a:pPr>
                      <a:r>
                        <a:rPr lang="en-US" sz="1600" b="1" kern="100" dirty="0">
                          <a:effectLst/>
                        </a:rPr>
                        <a:t>Farm Size (ha)</a:t>
                      </a:r>
                      <a:endParaRPr lang="en-US" sz="16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rgbClr val="FF0000"/>
                          </a:solidFill>
                          <a:effectLst/>
                        </a:rPr>
                        <a:t>0.02***</a:t>
                      </a:r>
                      <a:endParaRPr lang="en-US" sz="1600" b="1" kern="100" dirty="0">
                        <a:solidFill>
                          <a:srgbClr val="FF0000"/>
                        </a:solidFill>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(0.009)</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958921272"/>
                  </a:ext>
                </a:extLst>
              </a:tr>
              <a:tr h="291258">
                <a:tc>
                  <a:txBody>
                    <a:bodyPr/>
                    <a:lstStyle/>
                    <a:p>
                      <a:pPr marL="0" marR="0" algn="just">
                        <a:lnSpc>
                          <a:spcPct val="115000"/>
                        </a:lnSpc>
                        <a:spcAft>
                          <a:spcPts val="800"/>
                        </a:spcAft>
                        <a:buNone/>
                      </a:pPr>
                      <a:r>
                        <a:rPr lang="en-US" sz="1600" b="0" kern="100" dirty="0">
                          <a:solidFill>
                            <a:schemeClr val="tx1"/>
                          </a:solidFill>
                          <a:effectLst/>
                        </a:rPr>
                        <a:t>Drought (Yes)</a:t>
                      </a:r>
                      <a:endParaRPr lang="en-US" sz="1600" b="0" kern="100" dirty="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-0.423</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(0.795)</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303092982"/>
                  </a:ext>
                </a:extLst>
              </a:tr>
              <a:tr h="291258">
                <a:tc>
                  <a:txBody>
                    <a:bodyPr/>
                    <a:lstStyle/>
                    <a:p>
                      <a:pPr marL="0" marR="0" algn="just">
                        <a:lnSpc>
                          <a:spcPct val="115000"/>
                        </a:lnSpc>
                        <a:spcAft>
                          <a:spcPts val="800"/>
                        </a:spcAft>
                        <a:buNone/>
                      </a:pPr>
                      <a:r>
                        <a:rPr lang="en-US" sz="1600" b="0" kern="100" dirty="0">
                          <a:solidFill>
                            <a:schemeClr val="tx1"/>
                          </a:solidFill>
                          <a:effectLst/>
                        </a:rPr>
                        <a:t>Flood</a:t>
                      </a:r>
                      <a:endParaRPr lang="en-US" sz="1600" b="0" kern="100" dirty="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-0.546</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(0.435)</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87556593"/>
                  </a:ext>
                </a:extLst>
              </a:tr>
              <a:tr h="291258">
                <a:tc>
                  <a:txBody>
                    <a:bodyPr/>
                    <a:lstStyle/>
                    <a:p>
                      <a:pPr marL="0" marR="0" algn="just">
                        <a:lnSpc>
                          <a:spcPct val="115000"/>
                        </a:lnSpc>
                        <a:spcAft>
                          <a:spcPts val="800"/>
                        </a:spcAft>
                        <a:buNone/>
                      </a:pPr>
                      <a:r>
                        <a:rPr lang="en-US" sz="1600" b="0" kern="100" dirty="0">
                          <a:solidFill>
                            <a:schemeClr val="tx1"/>
                          </a:solidFill>
                          <a:effectLst/>
                          <a:latin typeface="+mn-lt"/>
                          <a:ea typeface="Aptos" panose="020B0004020202020204" pitchFamily="34" charset="0"/>
                          <a:cs typeface="Times New Roman" panose="02020603050405020304" pitchFamily="18" charset="0"/>
                        </a:rPr>
                        <a:t>PC 1 (Wealth Index)</a:t>
                      </a:r>
                    </a:p>
                  </a:txBody>
                  <a:tcPr marL="68580" marR="68580" marT="0" marB="0"/>
                </a:tc>
                <a:tc>
                  <a:txBody>
                    <a:bodyPr/>
                    <a:lstStyle/>
                    <a:p>
                      <a:pPr marL="0" marR="0" algn="just">
                        <a:lnSpc>
                          <a:spcPct val="115000"/>
                        </a:lnSpc>
                        <a:spcAft>
                          <a:spcPts val="800"/>
                        </a:spcAft>
                        <a:buNone/>
                      </a:pPr>
                      <a:r>
                        <a:rPr lang="en-US" sz="1600" b="1" kern="100" dirty="0">
                          <a:solidFill>
                            <a:srgbClr val="FF0000"/>
                          </a:solidFill>
                          <a:effectLst/>
                          <a:latin typeface="+mn-lt"/>
                          <a:ea typeface="Aptos" panose="020B0004020202020204" pitchFamily="34" charset="0"/>
                          <a:cs typeface="Times New Roman" panose="02020603050405020304" pitchFamily="18" charset="0"/>
                        </a:rPr>
                        <a:t>0.11**</a:t>
                      </a:r>
                    </a:p>
                  </a:txBody>
                  <a:tcPr marL="68580" marR="68580" marT="0" marB="0"/>
                </a:tc>
                <a:tc>
                  <a:txBody>
                    <a:bodyPr/>
                    <a:lstStyle/>
                    <a:p>
                      <a:pPr marL="0" marR="0" algn="just">
                        <a:lnSpc>
                          <a:spcPct val="115000"/>
                        </a:lnSpc>
                        <a:spcAft>
                          <a:spcPts val="800"/>
                        </a:spcAft>
                        <a:buNone/>
                      </a:pPr>
                      <a:r>
                        <a:rPr lang="en-US" sz="1600" kern="100" dirty="0">
                          <a:effectLst/>
                          <a:latin typeface="+mn-lt"/>
                          <a:ea typeface="Aptos" panose="020B0004020202020204" pitchFamily="34" charset="0"/>
                          <a:cs typeface="Times New Roman" panose="02020603050405020304" pitchFamily="18" charset="0"/>
                        </a:rPr>
                        <a:t>(0.05)</a:t>
                      </a:r>
                    </a:p>
                  </a:txBody>
                  <a:tcPr marL="68580" marR="68580" marT="0" marB="0" anchor="b"/>
                </a:tc>
                <a:extLst>
                  <a:ext uri="{0D108BD9-81ED-4DB2-BD59-A6C34878D82A}">
                    <a16:rowId xmlns:a16="http://schemas.microsoft.com/office/drawing/2014/main" val="3853950079"/>
                  </a:ext>
                </a:extLst>
              </a:tr>
              <a:tr h="291258">
                <a:tc>
                  <a:txBody>
                    <a:bodyPr/>
                    <a:lstStyle/>
                    <a:p>
                      <a:pPr marL="0" marR="0" algn="just">
                        <a:lnSpc>
                          <a:spcPct val="115000"/>
                        </a:lnSpc>
                        <a:spcAft>
                          <a:spcPts val="800"/>
                        </a:spcAft>
                        <a:buNone/>
                      </a:pPr>
                      <a:r>
                        <a:rPr lang="en-US" sz="1600" b="0" kern="100" dirty="0">
                          <a:solidFill>
                            <a:schemeClr val="tx1"/>
                          </a:solidFill>
                          <a:effectLst/>
                        </a:rPr>
                        <a:t>High Temp.</a:t>
                      </a:r>
                      <a:endParaRPr lang="en-US" sz="1600" b="0" kern="100" dirty="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rgbClr val="FF0000"/>
                          </a:solidFill>
                          <a:effectLst/>
                        </a:rPr>
                        <a:t>-0.806***</a:t>
                      </a:r>
                      <a:endParaRPr lang="en-US" sz="1600" b="1" kern="100" dirty="0">
                        <a:solidFill>
                          <a:srgbClr val="FF0000"/>
                        </a:solidFill>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(0.729)</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92216481"/>
                  </a:ext>
                </a:extLst>
              </a:tr>
              <a:tr h="291258">
                <a:tc>
                  <a:txBody>
                    <a:bodyPr/>
                    <a:lstStyle/>
                    <a:p>
                      <a:pPr marL="0" marR="0" algn="just">
                        <a:lnSpc>
                          <a:spcPct val="115000"/>
                        </a:lnSpc>
                        <a:spcAft>
                          <a:spcPts val="800"/>
                        </a:spcAft>
                        <a:buNone/>
                      </a:pPr>
                      <a:r>
                        <a:rPr lang="en-US" sz="1600" b="1" kern="100" dirty="0">
                          <a:solidFill>
                            <a:srgbClr val="000000"/>
                          </a:solidFill>
                          <a:effectLst/>
                        </a:rPr>
                        <a:t>Rainfall – Increase (mm)</a:t>
                      </a:r>
                      <a:endParaRPr lang="en-US" sz="16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rgbClr val="FF0000"/>
                          </a:solidFill>
                          <a:effectLst/>
                        </a:rPr>
                        <a:t>-0.51**</a:t>
                      </a:r>
                      <a:endParaRPr lang="en-US" sz="1600" b="1" kern="100" dirty="0">
                        <a:solidFill>
                          <a:srgbClr val="FF0000"/>
                        </a:solidFill>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(-0.233)</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00963087"/>
                  </a:ext>
                </a:extLst>
              </a:tr>
              <a:tr h="291258">
                <a:tc>
                  <a:txBody>
                    <a:bodyPr/>
                    <a:lstStyle/>
                    <a:p>
                      <a:pPr marL="0" marR="0" algn="just">
                        <a:lnSpc>
                          <a:spcPct val="115000"/>
                        </a:lnSpc>
                        <a:spcAft>
                          <a:spcPts val="800"/>
                        </a:spcAft>
                        <a:buNone/>
                      </a:pPr>
                      <a:r>
                        <a:rPr lang="en-US" sz="1600" b="0" kern="100" dirty="0">
                          <a:solidFill>
                            <a:srgbClr val="000000"/>
                          </a:solidFill>
                          <a:effectLst/>
                        </a:rPr>
                        <a:t>Rainfall – Decrease (mm)</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-0.18</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(0.147)</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61936875"/>
                  </a:ext>
                </a:extLst>
              </a:tr>
              <a:tr h="291258">
                <a:tc>
                  <a:txBody>
                    <a:bodyPr/>
                    <a:lstStyle/>
                    <a:p>
                      <a:pPr marL="0" marR="0" algn="just">
                        <a:lnSpc>
                          <a:spcPct val="115000"/>
                        </a:lnSpc>
                        <a:spcAft>
                          <a:spcPts val="800"/>
                        </a:spcAft>
                        <a:buNone/>
                      </a:pPr>
                      <a:r>
                        <a:rPr lang="en-US" sz="1600" b="0" kern="100">
                          <a:solidFill>
                            <a:srgbClr val="000000"/>
                          </a:solidFill>
                          <a:effectLst/>
                        </a:rPr>
                        <a:t>Flooding Area (km2)</a:t>
                      </a:r>
                      <a:endParaRPr lang="en-US" sz="1600" b="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-0.01</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(0.006)</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36831302"/>
                  </a:ext>
                </a:extLst>
              </a:tr>
              <a:tr h="291258">
                <a:tc>
                  <a:txBody>
                    <a:bodyPr/>
                    <a:lstStyle/>
                    <a:p>
                      <a:pPr marL="0" marR="0" algn="just">
                        <a:lnSpc>
                          <a:spcPct val="115000"/>
                        </a:lnSpc>
                        <a:spcAft>
                          <a:spcPts val="800"/>
                        </a:spcAft>
                        <a:buNone/>
                      </a:pPr>
                      <a:r>
                        <a:rPr lang="en-US" sz="1600" b="0" kern="100">
                          <a:solidFill>
                            <a:srgbClr val="000000"/>
                          </a:solidFill>
                          <a:effectLst/>
                        </a:rPr>
                        <a:t>Wetlands (ha)</a:t>
                      </a:r>
                      <a:endParaRPr lang="en-US" sz="1600" b="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effectLst/>
                        </a:rPr>
                        <a:t> </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75519929"/>
                  </a:ext>
                </a:extLst>
              </a:tr>
              <a:tr h="291258">
                <a:tc>
                  <a:txBody>
                    <a:bodyPr/>
                    <a:lstStyle/>
                    <a:p>
                      <a:pPr marL="0" marR="0" algn="just">
                        <a:lnSpc>
                          <a:spcPct val="115000"/>
                        </a:lnSpc>
                        <a:spcAft>
                          <a:spcPts val="800"/>
                        </a:spcAft>
                        <a:buNone/>
                      </a:pPr>
                      <a:r>
                        <a:rPr lang="en-US" sz="1600" b="0" kern="100">
                          <a:solidFill>
                            <a:srgbClr val="000000"/>
                          </a:solidFill>
                          <a:effectLst/>
                        </a:rPr>
                        <a:t>Irrigated Areas (ha)</a:t>
                      </a:r>
                      <a:endParaRPr lang="en-US" sz="1600" b="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effectLst/>
                        </a:rPr>
                        <a:t> </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95902672"/>
                  </a:ext>
                </a:extLst>
              </a:tr>
            </a:tbl>
          </a:graphicData>
        </a:graphic>
      </p:graphicFrame>
      <p:sp>
        <p:nvSpPr>
          <p:cNvPr id="7" name="Rectangle 6">
            <a:extLst>
              <a:ext uri="{FF2B5EF4-FFF2-40B4-BE49-F238E27FC236}">
                <a16:creationId xmlns:a16="http://schemas.microsoft.com/office/drawing/2014/main" id="{A48EFCA6-49F6-C2ED-1AB3-326DDBD9797C}"/>
              </a:ext>
            </a:extLst>
          </p:cNvPr>
          <p:cNvSpPr/>
          <p:nvPr/>
        </p:nvSpPr>
        <p:spPr>
          <a:xfrm>
            <a:off x="580992" y="3195859"/>
            <a:ext cx="9387268" cy="298579"/>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AB5BA01-F07E-524C-1453-68B4FD69ABD2}"/>
              </a:ext>
            </a:extLst>
          </p:cNvPr>
          <p:cNvSpPr/>
          <p:nvPr/>
        </p:nvSpPr>
        <p:spPr>
          <a:xfrm>
            <a:off x="580991" y="4365654"/>
            <a:ext cx="9387267" cy="573173"/>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698F8E5-27BF-7636-B524-16437B8A5C67}"/>
              </a:ext>
            </a:extLst>
          </p:cNvPr>
          <p:cNvSpPr/>
          <p:nvPr/>
        </p:nvSpPr>
        <p:spPr>
          <a:xfrm>
            <a:off x="573932" y="4067075"/>
            <a:ext cx="9387268" cy="298579"/>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991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8E6B5-3BEB-475D-0293-B0E3335A24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1C5F57-CAE2-2464-FC7A-CBAB8FB00FAE}"/>
              </a:ext>
            </a:extLst>
          </p:cNvPr>
          <p:cNvSpPr>
            <a:spLocks noGrp="1"/>
          </p:cNvSpPr>
          <p:nvPr>
            <p:ph type="title"/>
          </p:nvPr>
        </p:nvSpPr>
        <p:spPr>
          <a:xfrm>
            <a:off x="509712" y="364014"/>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RQ2: Key Findings</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885FFBB4-5EF7-5A07-8485-430255C4ED47}"/>
              </a:ext>
            </a:extLst>
          </p:cNvPr>
          <p:cNvPicPr>
            <a:picLocks noGrp="1" noChangeAspect="1"/>
          </p:cNvPicPr>
          <p:nvPr>
            <p:ph idx="1"/>
          </p:nvPr>
        </p:nvPicPr>
        <p:blipFill>
          <a:blip r:embed="rId2"/>
          <a:srcRect l="87113"/>
          <a:stretch>
            <a:fillRect/>
          </a:stretch>
        </p:blipFill>
        <p:spPr>
          <a:xfrm rot="16200000">
            <a:off x="5799689" y="504593"/>
            <a:ext cx="573172" cy="12211455"/>
          </a:xfr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6484037-8016-DF86-0E4A-5EA495A9C85B}"/>
                  </a:ext>
                </a:extLst>
              </p:cNvPr>
              <p:cNvSpPr txBox="1"/>
              <p:nvPr/>
            </p:nvSpPr>
            <p:spPr>
              <a:xfrm>
                <a:off x="509712" y="1350290"/>
                <a:ext cx="10933502" cy="646331"/>
              </a:xfrm>
              <a:prstGeom prst="rect">
                <a:avLst/>
              </a:prstGeom>
              <a:noFill/>
            </p:spPr>
            <p:txBody>
              <a:bodyPr wrap="square" rtlCol="0">
                <a:spAutoFit/>
              </a:bodyPr>
              <a:lstStyle/>
              <a:p>
                <a:r>
                  <a:rPr lang="en-US" b="1" dirty="0"/>
                  <a:t>Table 3: PSM household FI status and CAF adoption: </a:t>
                </a:r>
                <a14:m>
                  <m:oMath xmlns:m="http://schemas.openxmlformats.org/officeDocument/2006/math">
                    <m:r>
                      <a:rPr lang="en-US" b="1" i="0" smtClean="0">
                        <a:latin typeface="Cambria Math" panose="02040503050406030204" pitchFamily="18" charset="0"/>
                      </a:rPr>
                      <m:t>𝐂𝐀𝐅</m:t>
                    </m:r>
                    <m:r>
                      <a:rPr lang="en-US" b="1" i="1">
                        <a:latin typeface="Cambria Math" panose="02040503050406030204" pitchFamily="18" charset="0"/>
                      </a:rPr>
                      <m:t>=</m:t>
                    </m:r>
                    <m:r>
                      <a:rPr lang="en-US" b="1" i="1">
                        <a:latin typeface="Cambria Math" panose="02040503050406030204" pitchFamily="18" charset="0"/>
                      </a:rPr>
                      <m:t>𝒇</m:t>
                    </m:r>
                    <m:r>
                      <a:rPr lang="en-US" b="1"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oMath>
                </a14:m>
                <a:endParaRPr lang="en-US" dirty="0"/>
              </a:p>
              <a:p>
                <a:endParaRPr lang="en-US" dirty="0"/>
              </a:p>
            </p:txBody>
          </p:sp>
        </mc:Choice>
        <mc:Fallback xmlns="">
          <p:sp>
            <p:nvSpPr>
              <p:cNvPr id="13" name="TextBox 12">
                <a:extLst>
                  <a:ext uri="{FF2B5EF4-FFF2-40B4-BE49-F238E27FC236}">
                    <a16:creationId xmlns:a16="http://schemas.microsoft.com/office/drawing/2014/main" id="{96484037-8016-DF86-0E4A-5EA495A9C85B}"/>
                  </a:ext>
                </a:extLst>
              </p:cNvPr>
              <p:cNvSpPr txBox="1">
                <a:spLocks noRot="1" noChangeAspect="1" noMove="1" noResize="1" noEditPoints="1" noAdjustHandles="1" noChangeArrowheads="1" noChangeShapeType="1" noTextEdit="1"/>
              </p:cNvSpPr>
              <p:nvPr/>
            </p:nvSpPr>
            <p:spPr>
              <a:xfrm>
                <a:off x="509712" y="1350290"/>
                <a:ext cx="10933502" cy="646331"/>
              </a:xfrm>
              <a:prstGeom prst="rect">
                <a:avLst/>
              </a:prstGeom>
              <a:blipFill>
                <a:blip r:embed="rId3"/>
                <a:stretch>
                  <a:fillRect l="-502" t="-4717"/>
                </a:stretch>
              </a:blipFill>
            </p:spPr>
            <p:txBody>
              <a:bodyPr/>
              <a:lstStyle/>
              <a:p>
                <a:r>
                  <a:rPr lang="en-US">
                    <a:noFill/>
                  </a:rPr>
                  <a:t> </a:t>
                </a:r>
              </a:p>
            </p:txBody>
          </p:sp>
        </mc:Fallback>
      </mc:AlternateContent>
      <p:pic>
        <p:nvPicPr>
          <p:cNvPr id="17" name="Picture 16" descr="A logo with a drop of water&#10;&#10;AI-generated content may be incorrect.">
            <a:extLst>
              <a:ext uri="{FF2B5EF4-FFF2-40B4-BE49-F238E27FC236}">
                <a16:creationId xmlns:a16="http://schemas.microsoft.com/office/drawing/2014/main" id="{C03F7E84-842B-11BF-8594-F117DCB07282}"/>
              </a:ext>
            </a:extLst>
          </p:cNvPr>
          <p:cNvPicPr>
            <a:picLocks noChangeAspect="1"/>
          </p:cNvPicPr>
          <p:nvPr/>
        </p:nvPicPr>
        <p:blipFill>
          <a:blip r:embed="rId4"/>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E4A3442C-1205-4BC9-079B-6681829649BE}"/>
              </a:ext>
            </a:extLst>
          </p:cNvPr>
          <p:cNvPicPr>
            <a:picLocks noChangeAspect="1"/>
          </p:cNvPicPr>
          <p:nvPr/>
        </p:nvPicPr>
        <p:blipFill>
          <a:blip r:embed="rId5"/>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9D168EFC-6823-B7D0-CA59-242BFDD8BF8B}"/>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FD8A5A00-32E2-DBA4-CEDC-9C095878BA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graphicFrame>
        <p:nvGraphicFramePr>
          <p:cNvPr id="6" name="Table 5">
            <a:extLst>
              <a:ext uri="{FF2B5EF4-FFF2-40B4-BE49-F238E27FC236}">
                <a16:creationId xmlns:a16="http://schemas.microsoft.com/office/drawing/2014/main" id="{617FE0ED-780F-7E18-59E4-81768D987236}"/>
              </a:ext>
            </a:extLst>
          </p:cNvPr>
          <p:cNvGraphicFramePr>
            <a:graphicFrameLocks noGrp="1"/>
          </p:cNvGraphicFramePr>
          <p:nvPr>
            <p:extLst>
              <p:ext uri="{D42A27DB-BD31-4B8C-83A1-F6EECF244321}">
                <p14:modId xmlns:p14="http://schemas.microsoft.com/office/powerpoint/2010/main" val="23025222"/>
              </p:ext>
            </p:extLst>
          </p:nvPr>
        </p:nvGraphicFramePr>
        <p:xfrm>
          <a:off x="631059" y="1865992"/>
          <a:ext cx="9394325" cy="4077612"/>
        </p:xfrm>
        <a:graphic>
          <a:graphicData uri="http://schemas.openxmlformats.org/drawingml/2006/table">
            <a:tbl>
              <a:tblPr firstRow="1" firstCol="1" bandRow="1">
                <a:tableStyleId>{C083E6E3-FA7D-4D7B-A595-EF9225AFEA82}</a:tableStyleId>
              </a:tblPr>
              <a:tblGrid>
                <a:gridCol w="3997903">
                  <a:extLst>
                    <a:ext uri="{9D8B030D-6E8A-4147-A177-3AD203B41FA5}">
                      <a16:colId xmlns:a16="http://schemas.microsoft.com/office/drawing/2014/main" val="1281975864"/>
                    </a:ext>
                  </a:extLst>
                </a:gridCol>
                <a:gridCol w="2283184">
                  <a:extLst>
                    <a:ext uri="{9D8B030D-6E8A-4147-A177-3AD203B41FA5}">
                      <a16:colId xmlns:a16="http://schemas.microsoft.com/office/drawing/2014/main" val="2580186019"/>
                    </a:ext>
                  </a:extLst>
                </a:gridCol>
                <a:gridCol w="3113238">
                  <a:extLst>
                    <a:ext uri="{9D8B030D-6E8A-4147-A177-3AD203B41FA5}">
                      <a16:colId xmlns:a16="http://schemas.microsoft.com/office/drawing/2014/main" val="1414216233"/>
                    </a:ext>
                  </a:extLst>
                </a:gridCol>
              </a:tblGrid>
              <a:tr h="291258">
                <a:tc>
                  <a:txBody>
                    <a:bodyPr/>
                    <a:lstStyle/>
                    <a:p>
                      <a:pPr marL="0" marR="0" algn="just">
                        <a:lnSpc>
                          <a:spcPct val="115000"/>
                        </a:lnSpc>
                        <a:spcAft>
                          <a:spcPts val="800"/>
                        </a:spcAft>
                        <a:buNone/>
                      </a:pPr>
                      <a:r>
                        <a:rPr lang="en-US" sz="1600" b="0" kern="100" dirty="0">
                          <a:effectLst/>
                        </a:rPr>
                        <a:t> </a:t>
                      </a:r>
                      <a:r>
                        <a:rPr lang="en-US" sz="1600" b="1" kern="100" dirty="0">
                          <a:effectLst/>
                        </a:rPr>
                        <a:t>Variables</a:t>
                      </a:r>
                      <a:endParaRPr lang="en-US" sz="16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effectLst/>
                        </a:rPr>
                        <a:t>Coeff.</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effectLst/>
                        </a:rPr>
                        <a:t>Std. Error</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26860150"/>
                  </a:ext>
                </a:extLst>
              </a:tr>
              <a:tr h="291258">
                <a:tc>
                  <a:txBody>
                    <a:bodyPr/>
                    <a:lstStyle/>
                    <a:p>
                      <a:pPr marL="0" marR="0" algn="just">
                        <a:lnSpc>
                          <a:spcPct val="115000"/>
                        </a:lnSpc>
                        <a:spcAft>
                          <a:spcPts val="800"/>
                        </a:spcAft>
                        <a:buNone/>
                      </a:pPr>
                      <a:r>
                        <a:rPr lang="en-US" sz="1600" b="0" kern="100">
                          <a:solidFill>
                            <a:srgbClr val="000000"/>
                          </a:solidFill>
                          <a:effectLst/>
                        </a:rPr>
                        <a:t>Number of fish markets</a:t>
                      </a:r>
                      <a:endParaRPr lang="en-US" sz="1600" b="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0.035</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(0.043)</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5324658"/>
                  </a:ext>
                </a:extLst>
              </a:tr>
              <a:tr h="291258">
                <a:tc>
                  <a:txBody>
                    <a:bodyPr/>
                    <a:lstStyle/>
                    <a:p>
                      <a:pPr marL="0" marR="0" algn="just">
                        <a:lnSpc>
                          <a:spcPct val="115000"/>
                        </a:lnSpc>
                        <a:spcAft>
                          <a:spcPts val="800"/>
                        </a:spcAft>
                        <a:buNone/>
                      </a:pPr>
                      <a:r>
                        <a:rPr lang="en-US" sz="1600" b="0" kern="100">
                          <a:solidFill>
                            <a:srgbClr val="000000"/>
                          </a:solidFill>
                          <a:effectLst/>
                        </a:rPr>
                        <a:t>Number of hatcheries</a:t>
                      </a:r>
                      <a:endParaRPr lang="en-US" sz="1600" b="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chemeClr val="tx1"/>
                          </a:solidFill>
                          <a:effectLst/>
                        </a:rPr>
                        <a:t>1.27***</a:t>
                      </a:r>
                      <a:endParaRPr lang="en-US" sz="1600" b="1" kern="100" dirty="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(0.443)</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47878789"/>
                  </a:ext>
                </a:extLst>
              </a:tr>
              <a:tr h="291258">
                <a:tc>
                  <a:txBody>
                    <a:bodyPr/>
                    <a:lstStyle/>
                    <a:p>
                      <a:pPr marL="0" marR="0" algn="just">
                        <a:lnSpc>
                          <a:spcPct val="115000"/>
                        </a:lnSpc>
                        <a:spcAft>
                          <a:spcPts val="800"/>
                        </a:spcAft>
                        <a:buNone/>
                      </a:pPr>
                      <a:r>
                        <a:rPr lang="en-US" sz="1600" b="0" kern="100" dirty="0">
                          <a:solidFill>
                            <a:srgbClr val="000000"/>
                          </a:solidFill>
                          <a:effectLst/>
                        </a:rPr>
                        <a:t>Number of fish nurseries</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0.016</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(0.141)</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95479788"/>
                  </a:ext>
                </a:extLst>
              </a:tr>
              <a:tr h="291258">
                <a:tc>
                  <a:txBody>
                    <a:bodyPr/>
                    <a:lstStyle/>
                    <a:p>
                      <a:pPr marL="0" marR="0" algn="just">
                        <a:lnSpc>
                          <a:spcPct val="115000"/>
                        </a:lnSpc>
                        <a:spcAft>
                          <a:spcPts val="800"/>
                        </a:spcAft>
                        <a:buNone/>
                      </a:pPr>
                      <a:r>
                        <a:rPr lang="en-US" sz="1600" b="0" kern="100" dirty="0">
                          <a:solidFill>
                            <a:srgbClr val="000000"/>
                          </a:solidFill>
                          <a:effectLst/>
                        </a:rPr>
                        <a:t>N. of fingerling distributors</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rgbClr val="FF0000"/>
                          </a:solidFill>
                          <a:effectLst/>
                        </a:rPr>
                        <a:t>-2.7***</a:t>
                      </a:r>
                      <a:endParaRPr lang="en-US" sz="1600" b="1" kern="100" dirty="0">
                        <a:solidFill>
                          <a:srgbClr val="FF0000"/>
                        </a:solidFill>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(0.471)</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90405501"/>
                  </a:ext>
                </a:extLst>
              </a:tr>
              <a:tr h="291258">
                <a:tc>
                  <a:txBody>
                    <a:bodyPr/>
                    <a:lstStyle/>
                    <a:p>
                      <a:pPr marL="0" marR="0" algn="just">
                        <a:lnSpc>
                          <a:spcPct val="115000"/>
                        </a:lnSpc>
                        <a:spcAft>
                          <a:spcPts val="800"/>
                        </a:spcAft>
                        <a:buNone/>
                      </a:pPr>
                      <a:r>
                        <a:rPr lang="en-US" sz="1600" b="0" kern="100" dirty="0">
                          <a:solidFill>
                            <a:srgbClr val="000000"/>
                          </a:solidFill>
                          <a:effectLst/>
                        </a:rPr>
                        <a:t>Number of fish feed suppliers</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-0.148</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(0.125)</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958921272"/>
                  </a:ext>
                </a:extLst>
              </a:tr>
              <a:tr h="291258">
                <a:tc>
                  <a:txBody>
                    <a:bodyPr/>
                    <a:lstStyle/>
                    <a:p>
                      <a:pPr marL="0" marR="0" algn="just">
                        <a:lnSpc>
                          <a:spcPct val="115000"/>
                        </a:lnSpc>
                        <a:spcAft>
                          <a:spcPts val="800"/>
                        </a:spcAft>
                        <a:buNone/>
                      </a:pPr>
                      <a:r>
                        <a:rPr lang="en-US" sz="1600" b="0" kern="100">
                          <a:solidFill>
                            <a:srgbClr val="000000"/>
                          </a:solidFill>
                          <a:effectLst/>
                        </a:rPr>
                        <a:t>F. consumption kg/per capita</a:t>
                      </a:r>
                      <a:endParaRPr lang="en-US" sz="1600" b="0" kern="10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rgbClr val="000000"/>
                          </a:solidFill>
                          <a:effectLst/>
                        </a:rPr>
                        <a:t>0.06***</a:t>
                      </a:r>
                      <a:endParaRPr lang="en-US" sz="16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(0.019)</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303092982"/>
                  </a:ext>
                </a:extLst>
              </a:tr>
              <a:tr h="291258">
                <a:tc>
                  <a:txBody>
                    <a:bodyPr/>
                    <a:lstStyle/>
                    <a:p>
                      <a:pPr marL="0" marR="0" algn="just">
                        <a:lnSpc>
                          <a:spcPct val="115000"/>
                        </a:lnSpc>
                        <a:spcAft>
                          <a:spcPts val="800"/>
                        </a:spcAft>
                        <a:buNone/>
                      </a:pPr>
                      <a:r>
                        <a:rPr lang="en-US" sz="1600" b="0" kern="100" dirty="0">
                          <a:solidFill>
                            <a:srgbClr val="000000"/>
                          </a:solidFill>
                          <a:effectLst/>
                        </a:rPr>
                        <a:t>N. of fishery officers (</a:t>
                      </a:r>
                      <a:r>
                        <a:rPr lang="en-US" sz="1600" b="0" kern="100" dirty="0" err="1">
                          <a:solidFill>
                            <a:srgbClr val="000000"/>
                          </a:solidFill>
                          <a:effectLst/>
                        </a:rPr>
                        <a:t>DoF</a:t>
                      </a:r>
                      <a:r>
                        <a:rPr lang="en-US" sz="1600" b="0" kern="100" dirty="0">
                          <a:solidFill>
                            <a:srgbClr val="000000"/>
                          </a:solidFill>
                          <a:effectLst/>
                        </a:rPr>
                        <a:t>)</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rgbClr val="000000"/>
                          </a:solidFill>
                          <a:effectLst/>
                        </a:rPr>
                        <a:t>0.16**</a:t>
                      </a:r>
                      <a:endParaRPr lang="en-US" sz="16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(0.065)</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87556593"/>
                  </a:ext>
                </a:extLst>
              </a:tr>
              <a:tr h="291258">
                <a:tc>
                  <a:txBody>
                    <a:bodyPr/>
                    <a:lstStyle/>
                    <a:p>
                      <a:pPr marL="0" marR="0" algn="just">
                        <a:lnSpc>
                          <a:spcPct val="115000"/>
                        </a:lnSpc>
                        <a:spcAft>
                          <a:spcPts val="800"/>
                        </a:spcAft>
                        <a:buNone/>
                      </a:pPr>
                      <a:r>
                        <a:rPr lang="en-US" sz="1600" b="0" kern="100" dirty="0">
                          <a:solidFill>
                            <a:srgbClr val="000000"/>
                          </a:solidFill>
                          <a:effectLst/>
                        </a:rPr>
                        <a:t>Number of fish farmers </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rgbClr val="000000"/>
                          </a:solidFill>
                          <a:effectLst/>
                        </a:rPr>
                        <a:t>0.01***</a:t>
                      </a:r>
                      <a:endParaRPr lang="en-US" sz="16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solidFill>
                            <a:srgbClr val="000000"/>
                          </a:solidFill>
                          <a:effectLst/>
                        </a:rPr>
                        <a:t>(0.002)</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92216481"/>
                  </a:ext>
                </a:extLst>
              </a:tr>
              <a:tr h="291258">
                <a:tc>
                  <a:txBody>
                    <a:bodyPr/>
                    <a:lstStyle/>
                    <a:p>
                      <a:pPr marL="0" marR="0" algn="just">
                        <a:lnSpc>
                          <a:spcPct val="115000"/>
                        </a:lnSpc>
                        <a:spcAft>
                          <a:spcPts val="800"/>
                        </a:spcAft>
                        <a:buNone/>
                      </a:pPr>
                      <a:r>
                        <a:rPr lang="en-US" sz="1600" b="0" kern="100" dirty="0">
                          <a:solidFill>
                            <a:srgbClr val="000000"/>
                          </a:solidFill>
                          <a:effectLst/>
                        </a:rPr>
                        <a:t>Accessibility to roads (miles)</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rgbClr val="000000"/>
                          </a:solidFill>
                          <a:effectLst/>
                        </a:rPr>
                        <a:t>0.01***</a:t>
                      </a:r>
                      <a:endParaRPr lang="en-US" sz="16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(0.002)</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00963087"/>
                  </a:ext>
                </a:extLst>
              </a:tr>
              <a:tr h="291258">
                <a:tc>
                  <a:txBody>
                    <a:bodyPr/>
                    <a:lstStyle/>
                    <a:p>
                      <a:pPr marL="0" marR="0" algn="just">
                        <a:lnSpc>
                          <a:spcPct val="115000"/>
                        </a:lnSpc>
                        <a:spcAft>
                          <a:spcPts val="800"/>
                        </a:spcAft>
                        <a:buNone/>
                      </a:pPr>
                      <a:r>
                        <a:rPr lang="en-US" sz="1600" b="0" kern="100" dirty="0">
                          <a:effectLst/>
                        </a:rPr>
                        <a:t>LR chi</a:t>
                      </a:r>
                      <a:r>
                        <a:rPr lang="en-US" sz="1600" b="0" kern="100" baseline="30000" dirty="0">
                          <a:effectLst/>
                        </a:rPr>
                        <a:t>2</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106.92</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effectLst/>
                        </a:rPr>
                        <a:t> </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1936875"/>
                  </a:ext>
                </a:extLst>
              </a:tr>
              <a:tr h="291258">
                <a:tc>
                  <a:txBody>
                    <a:bodyPr/>
                    <a:lstStyle/>
                    <a:p>
                      <a:pPr marL="0" marR="0" algn="just">
                        <a:lnSpc>
                          <a:spcPct val="115000"/>
                        </a:lnSpc>
                        <a:spcAft>
                          <a:spcPts val="800"/>
                        </a:spcAft>
                        <a:buNone/>
                      </a:pPr>
                      <a:r>
                        <a:rPr lang="en-US" sz="1600" b="0" kern="100" dirty="0">
                          <a:effectLst/>
                        </a:rPr>
                        <a:t>Prob &gt; chi</a:t>
                      </a:r>
                      <a:r>
                        <a:rPr lang="en-US" sz="1600" b="0" kern="100" baseline="30000" dirty="0">
                          <a:effectLst/>
                        </a:rPr>
                        <a:t>2 </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a:effectLst/>
                        </a:rPr>
                        <a:t> </a:t>
                      </a:r>
                      <a:endParaRPr lang="en-US" sz="1600" kern="10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36831302"/>
                  </a:ext>
                </a:extLst>
              </a:tr>
              <a:tr h="291258">
                <a:tc>
                  <a:txBody>
                    <a:bodyPr/>
                    <a:lstStyle/>
                    <a:p>
                      <a:pPr marL="0" marR="0" algn="just">
                        <a:lnSpc>
                          <a:spcPct val="115000"/>
                        </a:lnSpc>
                        <a:spcAft>
                          <a:spcPts val="800"/>
                        </a:spcAft>
                        <a:buNone/>
                      </a:pPr>
                      <a:r>
                        <a:rPr lang="en-US" sz="1600" b="0" kern="100" dirty="0">
                          <a:effectLst/>
                        </a:rPr>
                        <a:t>Pseudo R</a:t>
                      </a:r>
                      <a:r>
                        <a:rPr lang="en-US" sz="1600" b="0" kern="100" baseline="30000" dirty="0">
                          <a:effectLst/>
                        </a:rPr>
                        <a:t>2</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solidFill>
                            <a:srgbClr val="000000"/>
                          </a:solidFill>
                          <a:effectLst/>
                        </a:rPr>
                        <a:t>0.059</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effectLst/>
                        </a:rPr>
                        <a:t> </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5519929"/>
                  </a:ext>
                </a:extLst>
              </a:tr>
              <a:tr h="291258">
                <a:tc>
                  <a:txBody>
                    <a:bodyPr/>
                    <a:lstStyle/>
                    <a:p>
                      <a:pPr marL="0" marR="0" algn="just">
                        <a:lnSpc>
                          <a:spcPct val="115000"/>
                        </a:lnSpc>
                        <a:spcAft>
                          <a:spcPts val="800"/>
                        </a:spcAft>
                        <a:buNone/>
                      </a:pPr>
                      <a:r>
                        <a:rPr lang="en-US" sz="1600" b="0" kern="100" dirty="0">
                          <a:solidFill>
                            <a:srgbClr val="000000"/>
                          </a:solidFill>
                          <a:effectLst/>
                        </a:rPr>
                        <a:t>N. Observation</a:t>
                      </a:r>
                      <a:endParaRPr lang="en-US" sz="16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b="1" kern="100" dirty="0">
                          <a:solidFill>
                            <a:srgbClr val="FF0000"/>
                          </a:solidFill>
                          <a:effectLst/>
                        </a:rPr>
                        <a:t>2,598</a:t>
                      </a:r>
                      <a:endParaRPr lang="en-US" sz="1600" b="1" kern="100" dirty="0">
                        <a:solidFill>
                          <a:srgbClr val="FF0000"/>
                        </a:solidFill>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600" kern="100" dirty="0">
                          <a:effectLst/>
                        </a:rPr>
                        <a:t> </a:t>
                      </a:r>
                      <a:endParaRPr lang="en-US" sz="1600" kern="100" dirty="0">
                        <a:effectLst/>
                        <a:latin typeface="+mn-lt"/>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95902672"/>
                  </a:ext>
                </a:extLst>
              </a:tr>
            </a:tbl>
          </a:graphicData>
        </a:graphic>
      </p:graphicFrame>
      <p:sp>
        <p:nvSpPr>
          <p:cNvPr id="7" name="Rectangle 6">
            <a:extLst>
              <a:ext uri="{FF2B5EF4-FFF2-40B4-BE49-F238E27FC236}">
                <a16:creationId xmlns:a16="http://schemas.microsoft.com/office/drawing/2014/main" id="{EDC92DD8-A474-4D97-223A-839BF8673248}"/>
              </a:ext>
            </a:extLst>
          </p:cNvPr>
          <p:cNvSpPr/>
          <p:nvPr/>
        </p:nvSpPr>
        <p:spPr>
          <a:xfrm>
            <a:off x="631060" y="3610947"/>
            <a:ext cx="9375094" cy="1140451"/>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A0091F7-FA4A-D0F5-856F-E716B9F413B7}"/>
              </a:ext>
            </a:extLst>
          </p:cNvPr>
          <p:cNvSpPr/>
          <p:nvPr/>
        </p:nvSpPr>
        <p:spPr>
          <a:xfrm>
            <a:off x="631057" y="2437403"/>
            <a:ext cx="9375094" cy="298579"/>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C096402-AAB6-D073-5A4E-E7524C13B54A}"/>
              </a:ext>
            </a:extLst>
          </p:cNvPr>
          <p:cNvSpPr/>
          <p:nvPr/>
        </p:nvSpPr>
        <p:spPr>
          <a:xfrm>
            <a:off x="650290" y="3024175"/>
            <a:ext cx="9375094" cy="298579"/>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2A00A693-B7D5-1615-CBBD-76E09726AB9F}"/>
              </a:ext>
            </a:extLst>
          </p:cNvPr>
          <p:cNvSpPr/>
          <p:nvPr/>
        </p:nvSpPr>
        <p:spPr>
          <a:xfrm rot="10800000">
            <a:off x="5538835" y="5691671"/>
            <a:ext cx="1418253" cy="251932"/>
          </a:xfrm>
          <a:prstGeom prst="rightArrow">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close-up of a logo&#10;&#10;AI-generated content may be incorrect.">
            <a:extLst>
              <a:ext uri="{FF2B5EF4-FFF2-40B4-BE49-F238E27FC236}">
                <a16:creationId xmlns:a16="http://schemas.microsoft.com/office/drawing/2014/main" id="{9D7F8320-7E13-D2DA-B48A-A8EF67B519AF}"/>
              </a:ext>
            </a:extLst>
          </p:cNvPr>
          <p:cNvPicPr>
            <a:picLocks noChangeAspect="1"/>
          </p:cNvPicPr>
          <p:nvPr/>
        </p:nvPicPr>
        <p:blipFill>
          <a:blip r:embed="rId7"/>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199713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60BE41-FB3A-DE28-E4B6-1103B4BF96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AC9D25-D037-A05E-6959-597FA7578F8F}"/>
              </a:ext>
            </a:extLst>
          </p:cNvPr>
          <p:cNvSpPr>
            <a:spLocks noGrp="1"/>
          </p:cNvSpPr>
          <p:nvPr>
            <p:ph type="title"/>
          </p:nvPr>
        </p:nvSpPr>
        <p:spPr>
          <a:xfrm>
            <a:off x="509712" y="364014"/>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RQ3: Key Findings</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E88B438A-02DE-B1DF-5B52-32B41AF8ADD4}"/>
              </a:ext>
            </a:extLst>
          </p:cNvPr>
          <p:cNvPicPr>
            <a:picLocks noGrp="1" noChangeAspect="1"/>
          </p:cNvPicPr>
          <p:nvPr>
            <p:ph idx="1"/>
          </p:nvPr>
        </p:nvPicPr>
        <p:blipFill>
          <a:blip r:embed="rId3"/>
          <a:srcRect l="87113"/>
          <a:stretch>
            <a:fillRect/>
          </a:stretch>
        </p:blipFill>
        <p:spPr>
          <a:xfrm rot="16200000">
            <a:off x="5799689" y="504593"/>
            <a:ext cx="573172" cy="12211455"/>
          </a:xfr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D40651F-AAF8-6696-E800-B7F5DC0B5CDE}"/>
                  </a:ext>
                </a:extLst>
              </p:cNvPr>
              <p:cNvSpPr txBox="1"/>
              <p:nvPr/>
            </p:nvSpPr>
            <p:spPr>
              <a:xfrm>
                <a:off x="509712" y="1350290"/>
                <a:ext cx="10933502" cy="646331"/>
              </a:xfrm>
              <a:prstGeom prst="rect">
                <a:avLst/>
              </a:prstGeom>
              <a:noFill/>
            </p:spPr>
            <p:txBody>
              <a:bodyPr wrap="square" rtlCol="0">
                <a:spAutoFit/>
              </a:bodyPr>
              <a:lstStyle/>
              <a:p>
                <a:r>
                  <a:rPr lang="en-US" b="1" dirty="0"/>
                  <a:t>PSM household FI status and CAF adoption: </a:t>
                </a:r>
                <a14:m>
                  <m:oMath xmlns:m="http://schemas.openxmlformats.org/officeDocument/2006/math">
                    <m:r>
                      <a:rPr lang="en-US" b="1" i="0" smtClean="0">
                        <a:latin typeface="Cambria Math" panose="02040503050406030204" pitchFamily="18" charset="0"/>
                      </a:rPr>
                      <m:t>𝐂𝐀𝐅</m:t>
                    </m:r>
                    <m:r>
                      <a:rPr lang="en-US" b="1" i="1">
                        <a:latin typeface="Cambria Math" panose="02040503050406030204" pitchFamily="18" charset="0"/>
                      </a:rPr>
                      <m:t>=</m:t>
                    </m:r>
                    <m:r>
                      <a:rPr lang="en-US" b="1" i="1">
                        <a:latin typeface="Cambria Math" panose="02040503050406030204" pitchFamily="18" charset="0"/>
                      </a:rPr>
                      <m:t>𝒇</m:t>
                    </m:r>
                    <m:r>
                      <a:rPr lang="en-US" b="1"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oMath>
                </a14:m>
                <a:endParaRPr lang="en-US" dirty="0"/>
              </a:p>
              <a:p>
                <a:endParaRPr lang="en-US" dirty="0"/>
              </a:p>
            </p:txBody>
          </p:sp>
        </mc:Choice>
        <mc:Fallback xmlns="">
          <p:sp>
            <p:nvSpPr>
              <p:cNvPr id="13" name="TextBox 12">
                <a:extLst>
                  <a:ext uri="{FF2B5EF4-FFF2-40B4-BE49-F238E27FC236}">
                    <a16:creationId xmlns:a16="http://schemas.microsoft.com/office/drawing/2014/main" id="{7D40651F-AAF8-6696-E800-B7F5DC0B5CDE}"/>
                  </a:ext>
                </a:extLst>
              </p:cNvPr>
              <p:cNvSpPr txBox="1">
                <a:spLocks noRot="1" noChangeAspect="1" noMove="1" noResize="1" noEditPoints="1" noAdjustHandles="1" noChangeArrowheads="1" noChangeShapeType="1" noTextEdit="1"/>
              </p:cNvSpPr>
              <p:nvPr/>
            </p:nvSpPr>
            <p:spPr>
              <a:xfrm>
                <a:off x="509712" y="1350290"/>
                <a:ext cx="10933502" cy="646331"/>
              </a:xfrm>
              <a:prstGeom prst="rect">
                <a:avLst/>
              </a:prstGeom>
              <a:blipFill>
                <a:blip r:embed="rId4"/>
                <a:stretch>
                  <a:fillRect l="-502" t="-4717"/>
                </a:stretch>
              </a:blipFill>
            </p:spPr>
            <p:txBody>
              <a:bodyPr/>
              <a:lstStyle/>
              <a:p>
                <a:r>
                  <a:rPr lang="en-US">
                    <a:noFill/>
                  </a:rPr>
                  <a:t> </a:t>
                </a:r>
              </a:p>
            </p:txBody>
          </p:sp>
        </mc:Fallback>
      </mc:AlternateContent>
      <p:pic>
        <p:nvPicPr>
          <p:cNvPr id="17" name="Picture 16" descr="A logo with a drop of water&#10;&#10;AI-generated content may be incorrect.">
            <a:extLst>
              <a:ext uri="{FF2B5EF4-FFF2-40B4-BE49-F238E27FC236}">
                <a16:creationId xmlns:a16="http://schemas.microsoft.com/office/drawing/2014/main" id="{498502FD-73BD-DB1E-168A-26C93CFA2C90}"/>
              </a:ext>
            </a:extLst>
          </p:cNvPr>
          <p:cNvPicPr>
            <a:picLocks noChangeAspect="1"/>
          </p:cNvPicPr>
          <p:nvPr/>
        </p:nvPicPr>
        <p:blipFill>
          <a:blip r:embed="rId5"/>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E956C803-1B9E-C298-6DC9-2EDABE96CA4D}"/>
              </a:ext>
            </a:extLst>
          </p:cNvPr>
          <p:cNvPicPr>
            <a:picLocks noChangeAspect="1"/>
          </p:cNvPicPr>
          <p:nvPr/>
        </p:nvPicPr>
        <p:blipFill>
          <a:blip r:embed="rId6"/>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F8298AA1-BFAF-D2CE-D1FE-A48555025616}"/>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F7F2245C-A0B9-98E6-57D3-5F071879843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pic>
        <p:nvPicPr>
          <p:cNvPr id="7" name="Picture 6">
            <a:extLst>
              <a:ext uri="{FF2B5EF4-FFF2-40B4-BE49-F238E27FC236}">
                <a16:creationId xmlns:a16="http://schemas.microsoft.com/office/drawing/2014/main" id="{55095E6C-315A-D6EB-1F9C-F9C873FF4B3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09712" y="2440595"/>
            <a:ext cx="3681289" cy="2677376"/>
          </a:xfrm>
          <a:prstGeom prst="rect">
            <a:avLst/>
          </a:prstGeom>
          <a:noFill/>
          <a:ln>
            <a:noFill/>
          </a:ln>
        </p:spPr>
      </p:pic>
      <p:graphicFrame>
        <p:nvGraphicFramePr>
          <p:cNvPr id="9" name="Table 8">
            <a:extLst>
              <a:ext uri="{FF2B5EF4-FFF2-40B4-BE49-F238E27FC236}">
                <a16:creationId xmlns:a16="http://schemas.microsoft.com/office/drawing/2014/main" id="{67C3AAAA-999A-EBBA-A747-D8EE8407E920}"/>
              </a:ext>
            </a:extLst>
          </p:cNvPr>
          <p:cNvGraphicFramePr>
            <a:graphicFrameLocks noGrp="1"/>
          </p:cNvGraphicFramePr>
          <p:nvPr>
            <p:extLst>
              <p:ext uri="{D42A27DB-BD31-4B8C-83A1-F6EECF244321}">
                <p14:modId xmlns:p14="http://schemas.microsoft.com/office/powerpoint/2010/main" val="2385193079"/>
              </p:ext>
            </p:extLst>
          </p:nvPr>
        </p:nvGraphicFramePr>
        <p:xfrm>
          <a:off x="4468712" y="4434230"/>
          <a:ext cx="7165757" cy="629659"/>
        </p:xfrm>
        <a:graphic>
          <a:graphicData uri="http://schemas.openxmlformats.org/drawingml/2006/table">
            <a:tbl>
              <a:tblPr firstRow="1" firstCol="1" bandRow="1">
                <a:tableStyleId>{D27102A9-8310-4765-A935-A1911B00CA55}</a:tableStyleId>
              </a:tblPr>
              <a:tblGrid>
                <a:gridCol w="1416183">
                  <a:extLst>
                    <a:ext uri="{9D8B030D-6E8A-4147-A177-3AD203B41FA5}">
                      <a16:colId xmlns:a16="http://schemas.microsoft.com/office/drawing/2014/main" val="4159671587"/>
                    </a:ext>
                  </a:extLst>
                </a:gridCol>
                <a:gridCol w="1186543">
                  <a:extLst>
                    <a:ext uri="{9D8B030D-6E8A-4147-A177-3AD203B41FA5}">
                      <a16:colId xmlns:a16="http://schemas.microsoft.com/office/drawing/2014/main" val="4046069584"/>
                    </a:ext>
                  </a:extLst>
                </a:gridCol>
                <a:gridCol w="849086">
                  <a:extLst>
                    <a:ext uri="{9D8B030D-6E8A-4147-A177-3AD203B41FA5}">
                      <a16:colId xmlns:a16="http://schemas.microsoft.com/office/drawing/2014/main" val="698193120"/>
                    </a:ext>
                  </a:extLst>
                </a:gridCol>
                <a:gridCol w="1055914">
                  <a:extLst>
                    <a:ext uri="{9D8B030D-6E8A-4147-A177-3AD203B41FA5}">
                      <a16:colId xmlns:a16="http://schemas.microsoft.com/office/drawing/2014/main" val="1704624813"/>
                    </a:ext>
                  </a:extLst>
                </a:gridCol>
                <a:gridCol w="1355165">
                  <a:extLst>
                    <a:ext uri="{9D8B030D-6E8A-4147-A177-3AD203B41FA5}">
                      <a16:colId xmlns:a16="http://schemas.microsoft.com/office/drawing/2014/main" val="2570174144"/>
                    </a:ext>
                  </a:extLst>
                </a:gridCol>
                <a:gridCol w="651433">
                  <a:extLst>
                    <a:ext uri="{9D8B030D-6E8A-4147-A177-3AD203B41FA5}">
                      <a16:colId xmlns:a16="http://schemas.microsoft.com/office/drawing/2014/main" val="1921128056"/>
                    </a:ext>
                  </a:extLst>
                </a:gridCol>
                <a:gridCol w="651433">
                  <a:extLst>
                    <a:ext uri="{9D8B030D-6E8A-4147-A177-3AD203B41FA5}">
                      <a16:colId xmlns:a16="http://schemas.microsoft.com/office/drawing/2014/main" val="538185983"/>
                    </a:ext>
                  </a:extLst>
                </a:gridCol>
              </a:tblGrid>
              <a:tr h="363022">
                <a:tc>
                  <a:txBody>
                    <a:bodyPr/>
                    <a:lstStyle/>
                    <a:p>
                      <a:pPr marL="0" marR="0" algn="just">
                        <a:lnSpc>
                          <a:spcPct val="115000"/>
                        </a:lnSpc>
                        <a:buNone/>
                      </a:pPr>
                      <a:r>
                        <a:rPr lang="en-US" sz="1600" kern="100" dirty="0">
                          <a:effectLst/>
                        </a:rPr>
                        <a:t>Variables</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dirty="0">
                          <a:effectLst/>
                        </a:rPr>
                        <a:t>Sample</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dirty="0">
                          <a:effectLst/>
                        </a:rPr>
                        <a:t>Treated</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Controls</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Difference</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S.E.</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Tstat</a:t>
                      </a:r>
                      <a:endParaRPr lang="en-US" sz="1600" kern="100">
                        <a:effectLst/>
                        <a:latin typeface="Aptos" panose="020B000402020202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val="1583607026"/>
                  </a:ext>
                </a:extLst>
              </a:tr>
              <a:tr h="154606">
                <a:tc>
                  <a:txBody>
                    <a:bodyPr/>
                    <a:lstStyle/>
                    <a:p>
                      <a:pPr marL="0" marR="0" algn="just">
                        <a:lnSpc>
                          <a:spcPct val="115000"/>
                        </a:lnSpc>
                        <a:buNone/>
                      </a:pPr>
                      <a:r>
                        <a:rPr lang="en-US" sz="1600" kern="100" dirty="0">
                          <a:effectLst/>
                        </a:rPr>
                        <a:t>FI</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dirty="0">
                          <a:effectLst/>
                        </a:rPr>
                        <a:t>ATT</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0.328</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dirty="0">
                          <a:effectLst/>
                        </a:rPr>
                        <a:t>0.249</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lang="en-US" sz="1600" b="1" kern="100" dirty="0">
                          <a:solidFill>
                            <a:srgbClr val="FF0000"/>
                          </a:solidFill>
                          <a:effectLst/>
                        </a:rPr>
                        <a:t>-0.071*</a:t>
                      </a:r>
                      <a:endParaRPr lang="en-US" sz="1600" b="1" kern="100" dirty="0">
                        <a:solidFill>
                          <a:srgbClr val="FF0000"/>
                        </a:solidFill>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dirty="0">
                          <a:effectLst/>
                        </a:rPr>
                        <a:t>0.04</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dirty="0">
                          <a:effectLst/>
                        </a:rPr>
                        <a:t>-1.79</a:t>
                      </a:r>
                      <a:endParaRPr lang="en-US" sz="1600" kern="100" dirty="0">
                        <a:effectLst/>
                        <a:latin typeface="Aptos" panose="020B000402020202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val="2589137394"/>
                  </a:ext>
                </a:extLst>
              </a:tr>
            </a:tbl>
          </a:graphicData>
        </a:graphic>
      </p:graphicFrame>
      <p:graphicFrame>
        <p:nvGraphicFramePr>
          <p:cNvPr id="10" name="Table 9">
            <a:extLst>
              <a:ext uri="{FF2B5EF4-FFF2-40B4-BE49-F238E27FC236}">
                <a16:creationId xmlns:a16="http://schemas.microsoft.com/office/drawing/2014/main" id="{16849DD2-E888-FB46-013D-FFA28C68E6DF}"/>
              </a:ext>
            </a:extLst>
          </p:cNvPr>
          <p:cNvGraphicFramePr>
            <a:graphicFrameLocks noGrp="1"/>
          </p:cNvGraphicFramePr>
          <p:nvPr>
            <p:extLst>
              <p:ext uri="{D42A27DB-BD31-4B8C-83A1-F6EECF244321}">
                <p14:modId xmlns:p14="http://schemas.microsoft.com/office/powerpoint/2010/main" val="3956048313"/>
              </p:ext>
            </p:extLst>
          </p:nvPr>
        </p:nvGraphicFramePr>
        <p:xfrm>
          <a:off x="4418122" y="2971875"/>
          <a:ext cx="7165757" cy="914250"/>
        </p:xfrm>
        <a:graphic>
          <a:graphicData uri="http://schemas.openxmlformats.org/drawingml/2006/table">
            <a:tbl>
              <a:tblPr firstRow="1" firstCol="1" bandRow="1">
                <a:tableStyleId>{C083E6E3-FA7D-4D7B-A595-EF9225AFEA82}</a:tableStyleId>
              </a:tblPr>
              <a:tblGrid>
                <a:gridCol w="1517454">
                  <a:extLst>
                    <a:ext uri="{9D8B030D-6E8A-4147-A177-3AD203B41FA5}">
                      <a16:colId xmlns:a16="http://schemas.microsoft.com/office/drawing/2014/main" val="3789113367"/>
                    </a:ext>
                  </a:extLst>
                </a:gridCol>
                <a:gridCol w="1194130">
                  <a:extLst>
                    <a:ext uri="{9D8B030D-6E8A-4147-A177-3AD203B41FA5}">
                      <a16:colId xmlns:a16="http://schemas.microsoft.com/office/drawing/2014/main" val="517320770"/>
                    </a:ext>
                  </a:extLst>
                </a:gridCol>
                <a:gridCol w="903515">
                  <a:extLst>
                    <a:ext uri="{9D8B030D-6E8A-4147-A177-3AD203B41FA5}">
                      <a16:colId xmlns:a16="http://schemas.microsoft.com/office/drawing/2014/main" val="1878222494"/>
                    </a:ext>
                  </a:extLst>
                </a:gridCol>
                <a:gridCol w="979714">
                  <a:extLst>
                    <a:ext uri="{9D8B030D-6E8A-4147-A177-3AD203B41FA5}">
                      <a16:colId xmlns:a16="http://schemas.microsoft.com/office/drawing/2014/main" val="564623694"/>
                    </a:ext>
                  </a:extLst>
                </a:gridCol>
                <a:gridCol w="1268080">
                  <a:extLst>
                    <a:ext uri="{9D8B030D-6E8A-4147-A177-3AD203B41FA5}">
                      <a16:colId xmlns:a16="http://schemas.microsoft.com/office/drawing/2014/main" val="1666676623"/>
                    </a:ext>
                  </a:extLst>
                </a:gridCol>
                <a:gridCol w="651432">
                  <a:extLst>
                    <a:ext uri="{9D8B030D-6E8A-4147-A177-3AD203B41FA5}">
                      <a16:colId xmlns:a16="http://schemas.microsoft.com/office/drawing/2014/main" val="1473867981"/>
                    </a:ext>
                  </a:extLst>
                </a:gridCol>
                <a:gridCol w="651432">
                  <a:extLst>
                    <a:ext uri="{9D8B030D-6E8A-4147-A177-3AD203B41FA5}">
                      <a16:colId xmlns:a16="http://schemas.microsoft.com/office/drawing/2014/main" val="2756319579"/>
                    </a:ext>
                  </a:extLst>
                </a:gridCol>
              </a:tblGrid>
              <a:tr h="304750">
                <a:tc>
                  <a:txBody>
                    <a:bodyPr/>
                    <a:lstStyle/>
                    <a:p>
                      <a:pPr marL="0" marR="0" algn="just">
                        <a:lnSpc>
                          <a:spcPct val="115000"/>
                        </a:lnSpc>
                        <a:buNone/>
                      </a:pPr>
                      <a:r>
                        <a:rPr lang="en-US" sz="1600" kern="100" dirty="0">
                          <a:effectLst/>
                        </a:rPr>
                        <a:t>Variables</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Sample</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Treated</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Controls</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Difference</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S.E.</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Tstat</a:t>
                      </a:r>
                      <a:endParaRPr lang="en-US" sz="1600" kern="100">
                        <a:effectLst/>
                        <a:latin typeface="Aptos" panose="020B000402020202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val="3957226026"/>
                  </a:ext>
                </a:extLst>
              </a:tr>
              <a:tr h="304750">
                <a:tc>
                  <a:txBody>
                    <a:bodyPr/>
                    <a:lstStyle/>
                    <a:p>
                      <a:pPr marL="0" marR="0" algn="just">
                        <a:lnSpc>
                          <a:spcPct val="115000"/>
                        </a:lnSpc>
                        <a:buNone/>
                      </a:pPr>
                      <a:r>
                        <a:rPr lang="en-US" sz="1600" kern="100" dirty="0">
                          <a:effectLst/>
                        </a:rPr>
                        <a:t>FI</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Unmatched</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0.2247</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0.2351</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dirty="0">
                          <a:effectLst/>
                        </a:rPr>
                        <a:t>- 0.010</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0.046</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-0.23</a:t>
                      </a:r>
                      <a:endParaRPr lang="en-US" sz="1600" kern="100">
                        <a:effectLst/>
                        <a:latin typeface="Aptos" panose="020B000402020202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val="3055394354"/>
                  </a:ext>
                </a:extLst>
              </a:tr>
              <a:tr h="304750">
                <a:tc>
                  <a:txBody>
                    <a:bodyPr/>
                    <a:lstStyle/>
                    <a:p>
                      <a:pPr marL="0" marR="0" algn="just">
                        <a:lnSpc>
                          <a:spcPct val="115000"/>
                        </a:lnSpc>
                        <a:buNone/>
                      </a:pPr>
                      <a:r>
                        <a:rPr lang="en-US" sz="1600" kern="100">
                          <a:effectLst/>
                        </a:rPr>
                        <a:t> </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dirty="0">
                          <a:effectLst/>
                        </a:rPr>
                        <a:t>ATT</a:t>
                      </a:r>
                      <a:endParaRPr lang="en-US" sz="1600" kern="100" dirty="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0.221</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0.226</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b="1" kern="100" dirty="0">
                          <a:solidFill>
                            <a:srgbClr val="FF0000"/>
                          </a:solidFill>
                          <a:effectLst/>
                        </a:rPr>
                        <a:t>- 0.007</a:t>
                      </a:r>
                      <a:endParaRPr lang="en-US" sz="1600" b="1" kern="100" dirty="0">
                        <a:solidFill>
                          <a:srgbClr val="FF0000"/>
                        </a:solidFill>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a:effectLst/>
                        </a:rPr>
                        <a:t>0.054</a:t>
                      </a:r>
                      <a:endParaRPr lang="en-US" sz="1600" kern="100">
                        <a:effectLst/>
                        <a:latin typeface="Aptos" panose="020B0004020202020204" pitchFamily="34" charset="0"/>
                        <a:ea typeface="Times New Roman" panose="02020603050405020304" pitchFamily="18" charset="0"/>
                      </a:endParaRPr>
                    </a:p>
                  </a:txBody>
                  <a:tcPr marL="68580" marR="68580" marT="0" marB="0"/>
                </a:tc>
                <a:tc>
                  <a:txBody>
                    <a:bodyPr/>
                    <a:lstStyle/>
                    <a:p>
                      <a:pPr marL="0" marR="0" algn="just">
                        <a:lnSpc>
                          <a:spcPct val="115000"/>
                        </a:lnSpc>
                        <a:buNone/>
                      </a:pPr>
                      <a:r>
                        <a:rPr lang="en-US" sz="1600" kern="100" dirty="0">
                          <a:effectLst/>
                        </a:rPr>
                        <a:t>-0.12</a:t>
                      </a:r>
                      <a:endParaRPr lang="en-US" sz="1600" kern="100" dirty="0">
                        <a:effectLst/>
                        <a:latin typeface="Aptos" panose="020B000402020202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val="3801194921"/>
                  </a:ext>
                </a:extLst>
              </a:tr>
            </a:tbl>
          </a:graphicData>
        </a:graphic>
      </p:graphicFrame>
      <p:pic>
        <p:nvPicPr>
          <p:cNvPr id="11" name="Picture 10" descr="A close-up of a logo&#10;&#10;AI-generated content may be incorrect.">
            <a:extLst>
              <a:ext uri="{FF2B5EF4-FFF2-40B4-BE49-F238E27FC236}">
                <a16:creationId xmlns:a16="http://schemas.microsoft.com/office/drawing/2014/main" id="{B130F993-9FBB-2284-F963-4183F4C6D52A}"/>
              </a:ext>
            </a:extLst>
          </p:cNvPr>
          <p:cNvPicPr>
            <a:picLocks noChangeAspect="1"/>
          </p:cNvPicPr>
          <p:nvPr/>
        </p:nvPicPr>
        <p:blipFill>
          <a:blip r:embed="rId9"/>
          <a:stretch>
            <a:fillRect/>
          </a:stretch>
        </p:blipFill>
        <p:spPr>
          <a:xfrm>
            <a:off x="1472660" y="6390104"/>
            <a:ext cx="710160" cy="467896"/>
          </a:xfrm>
          <a:prstGeom prst="rect">
            <a:avLst/>
          </a:prstGeom>
        </p:spPr>
      </p:pic>
      <p:sp>
        <p:nvSpPr>
          <p:cNvPr id="12" name="TextBox 11">
            <a:extLst>
              <a:ext uri="{FF2B5EF4-FFF2-40B4-BE49-F238E27FC236}">
                <a16:creationId xmlns:a16="http://schemas.microsoft.com/office/drawing/2014/main" id="{9327B794-445C-66EC-157E-85787729BFFD}"/>
              </a:ext>
            </a:extLst>
          </p:cNvPr>
          <p:cNvSpPr txBox="1"/>
          <p:nvPr/>
        </p:nvSpPr>
        <p:spPr>
          <a:xfrm>
            <a:off x="509712" y="5339198"/>
            <a:ext cx="3542335" cy="523220"/>
          </a:xfrm>
          <a:prstGeom prst="rect">
            <a:avLst/>
          </a:prstGeom>
          <a:noFill/>
        </p:spPr>
        <p:txBody>
          <a:bodyPr wrap="square" rtlCol="0">
            <a:spAutoFit/>
          </a:bodyPr>
          <a:lstStyle/>
          <a:p>
            <a:r>
              <a:rPr lang="en-US" sz="1400" b="1" dirty="0"/>
              <a:t>Graph 2: PS distribution by HH status</a:t>
            </a:r>
            <a:endParaRPr lang="en-US" sz="1400" dirty="0"/>
          </a:p>
          <a:p>
            <a:endParaRPr lang="en-US" sz="1400" dirty="0"/>
          </a:p>
        </p:txBody>
      </p:sp>
      <p:sp>
        <p:nvSpPr>
          <p:cNvPr id="15" name="TextBox 14">
            <a:extLst>
              <a:ext uri="{FF2B5EF4-FFF2-40B4-BE49-F238E27FC236}">
                <a16:creationId xmlns:a16="http://schemas.microsoft.com/office/drawing/2014/main" id="{5D8C6AC6-3260-1373-5CFF-A544813B4643}"/>
              </a:ext>
            </a:extLst>
          </p:cNvPr>
          <p:cNvSpPr txBox="1"/>
          <p:nvPr/>
        </p:nvSpPr>
        <p:spPr>
          <a:xfrm>
            <a:off x="4418122" y="2436828"/>
            <a:ext cx="6532106" cy="307777"/>
          </a:xfrm>
          <a:prstGeom prst="rect">
            <a:avLst/>
          </a:prstGeom>
          <a:noFill/>
        </p:spPr>
        <p:txBody>
          <a:bodyPr wrap="square" rtlCol="0">
            <a:spAutoFit/>
          </a:bodyPr>
          <a:lstStyle/>
          <a:p>
            <a:r>
              <a:rPr lang="en-US" sz="1400" b="1" dirty="0"/>
              <a:t>Table  4: Regression summaries of the treatment effects. </a:t>
            </a:r>
            <a:endParaRPr lang="en-US" sz="1400" dirty="0"/>
          </a:p>
        </p:txBody>
      </p:sp>
      <p:sp>
        <p:nvSpPr>
          <p:cNvPr id="16" name="TextBox 15">
            <a:extLst>
              <a:ext uri="{FF2B5EF4-FFF2-40B4-BE49-F238E27FC236}">
                <a16:creationId xmlns:a16="http://schemas.microsoft.com/office/drawing/2014/main" id="{C4C336A7-796E-4D40-9255-24C29C9F593B}"/>
              </a:ext>
            </a:extLst>
          </p:cNvPr>
          <p:cNvSpPr txBox="1"/>
          <p:nvPr/>
        </p:nvSpPr>
        <p:spPr>
          <a:xfrm>
            <a:off x="4407236" y="5371316"/>
            <a:ext cx="6532106" cy="307777"/>
          </a:xfrm>
          <a:prstGeom prst="rect">
            <a:avLst/>
          </a:prstGeom>
          <a:noFill/>
        </p:spPr>
        <p:txBody>
          <a:bodyPr wrap="square" rtlCol="0">
            <a:spAutoFit/>
          </a:bodyPr>
          <a:lstStyle/>
          <a:p>
            <a:r>
              <a:rPr lang="en-US" sz="1400" b="1" dirty="0"/>
              <a:t>Rosenbaum bounds sensitivity test</a:t>
            </a:r>
            <a:r>
              <a:rPr lang="en-US" sz="1400" dirty="0"/>
              <a:t>: Robustness of results.</a:t>
            </a:r>
            <a:endParaRPr lang="en-US" sz="1100" dirty="0"/>
          </a:p>
        </p:txBody>
      </p:sp>
    </p:spTree>
    <p:extLst>
      <p:ext uri="{BB962C8B-B14F-4D97-AF65-F5344CB8AC3E}">
        <p14:creationId xmlns:p14="http://schemas.microsoft.com/office/powerpoint/2010/main" val="2476542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4381D-8053-41AD-F8E1-64DCF20C838B}"/>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B5A04E6E-8B63-80C3-D77A-21DEDBB5FE77}"/>
              </a:ext>
            </a:extLst>
          </p:cNvPr>
          <p:cNvPicPr>
            <a:picLocks noChangeAspect="1"/>
          </p:cNvPicPr>
          <p:nvPr/>
        </p:nvPicPr>
        <p:blipFill>
          <a:blip r:embed="rId3"/>
          <a:stretch>
            <a:fillRect/>
          </a:stretch>
        </p:blipFill>
        <p:spPr>
          <a:xfrm>
            <a:off x="8421645" y="2553379"/>
            <a:ext cx="3770356" cy="3770356"/>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02CDCD86-5FDF-C582-4C2B-F4ADDD9B67A1}"/>
              </a:ext>
            </a:extLst>
          </p:cNvPr>
          <p:cNvSpPr>
            <a:spLocks noGrp="1"/>
          </p:cNvSpPr>
          <p:nvPr>
            <p:ph type="title"/>
          </p:nvPr>
        </p:nvSpPr>
        <p:spPr>
          <a:xfrm>
            <a:off x="566836" y="364014"/>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Implications of the study</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40324A39-2949-A45D-6D77-0C2B25DBE9F8}"/>
              </a:ext>
            </a:extLst>
          </p:cNvPr>
          <p:cNvPicPr>
            <a:picLocks noGrp="1" noChangeAspect="1"/>
          </p:cNvPicPr>
          <p:nvPr>
            <p:ph idx="1"/>
          </p:nvPr>
        </p:nvPicPr>
        <p:blipFill>
          <a:blip r:embed="rId4"/>
          <a:srcRect l="87113"/>
          <a:stretch>
            <a:fillRect/>
          </a:stretch>
        </p:blipFill>
        <p:spPr>
          <a:xfrm rot="16200000">
            <a:off x="5799689" y="504593"/>
            <a:ext cx="573172" cy="12211455"/>
          </a:xfrm>
        </p:spPr>
      </p:pic>
      <p:sp>
        <p:nvSpPr>
          <p:cNvPr id="13" name="TextBox 12">
            <a:extLst>
              <a:ext uri="{FF2B5EF4-FFF2-40B4-BE49-F238E27FC236}">
                <a16:creationId xmlns:a16="http://schemas.microsoft.com/office/drawing/2014/main" id="{A79BDA4D-5E49-77CD-DC7F-A76758E6FE07}"/>
              </a:ext>
            </a:extLst>
          </p:cNvPr>
          <p:cNvSpPr txBox="1"/>
          <p:nvPr/>
        </p:nvSpPr>
        <p:spPr>
          <a:xfrm>
            <a:off x="566836" y="1458686"/>
            <a:ext cx="8000221" cy="4801314"/>
          </a:xfrm>
          <a:prstGeom prst="rect">
            <a:avLst/>
          </a:prstGeom>
          <a:noFill/>
        </p:spPr>
        <p:txBody>
          <a:bodyPr wrap="square" rtlCol="0">
            <a:spAutoFit/>
          </a:bodyPr>
          <a:lstStyle/>
          <a:p>
            <a:pPr marL="285750" indent="-285750">
              <a:buFont typeface="Wingdings" panose="05000000000000000000" pitchFamily="2" charset="2"/>
              <a:buChar char="Ø"/>
            </a:pPr>
            <a:r>
              <a:rPr lang="en-US" b="1" dirty="0"/>
              <a:t>Female household heads </a:t>
            </a:r>
            <a:r>
              <a:rPr lang="en-US" dirty="0"/>
              <a:t>are still at a higher risk of food insecurity than their male counterparts.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Better knowledge (</a:t>
            </a:r>
            <a:r>
              <a:rPr lang="en-US" b="1" dirty="0"/>
              <a:t>extension services</a:t>
            </a:r>
            <a:r>
              <a:rPr lang="en-US" dirty="0"/>
              <a:t>) to handle adverse weather can improve farmers’ ability to prevent or reduce food insecurity in Myanmar.</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Households engaged in </a:t>
            </a:r>
            <a:r>
              <a:rPr lang="en-US" b="1" dirty="0"/>
              <a:t>integrated CAF</a:t>
            </a:r>
            <a:r>
              <a:rPr lang="en-US" dirty="0"/>
              <a:t> </a:t>
            </a:r>
            <a:r>
              <a:rPr lang="en-US" b="1" dirty="0"/>
              <a:t>systems </a:t>
            </a:r>
            <a:r>
              <a:rPr lang="en-US" dirty="0"/>
              <a:t>experienced, on average, a </a:t>
            </a:r>
            <a:r>
              <a:rPr lang="en-US" b="1" dirty="0"/>
              <a:t>statistically significant reduction in food insecurity</a:t>
            </a:r>
            <a:r>
              <a:rPr lang="en-US" dirty="0"/>
              <a:t> compared to similar households that did not participate.</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The adoption of CAF systems may be more influenced by the </a:t>
            </a:r>
            <a:r>
              <a:rPr lang="en-US" b="1" dirty="0"/>
              <a:t>value chains and biophysical factors associated with aquaculture expansion</a:t>
            </a:r>
            <a:r>
              <a:rPr lang="en-US" dirty="0"/>
              <a:t> than by households’ demographic or financial means.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Policy support for CAF uptake should allocate</a:t>
            </a:r>
            <a:r>
              <a:rPr lang="en-US" b="1" dirty="0"/>
              <a:t> </a:t>
            </a:r>
            <a:r>
              <a:rPr lang="en-US" dirty="0"/>
              <a:t>resources to </a:t>
            </a:r>
            <a:r>
              <a:rPr lang="en-US" b="1" dirty="0"/>
              <a:t>developing gender sensitive aquaculture expansion infrastructures. </a:t>
            </a:r>
            <a:endParaRPr lang="en-US" dirty="0"/>
          </a:p>
          <a:p>
            <a:pPr marL="285750" indent="-285750">
              <a:buFont typeface="Arial" panose="020B0604020202020204" pitchFamily="34" charset="0"/>
              <a:buChar char="•"/>
            </a:pPr>
            <a:endParaRPr lang="en-US" dirty="0"/>
          </a:p>
        </p:txBody>
      </p:sp>
      <p:pic>
        <p:nvPicPr>
          <p:cNvPr id="17" name="Picture 16" descr="A logo with a drop of water&#10;&#10;AI-generated content may be incorrect.">
            <a:extLst>
              <a:ext uri="{FF2B5EF4-FFF2-40B4-BE49-F238E27FC236}">
                <a16:creationId xmlns:a16="http://schemas.microsoft.com/office/drawing/2014/main" id="{DD12F936-0415-3B74-1129-D1AA4D6D4DB1}"/>
              </a:ext>
            </a:extLst>
          </p:cNvPr>
          <p:cNvPicPr>
            <a:picLocks noChangeAspect="1"/>
          </p:cNvPicPr>
          <p:nvPr/>
        </p:nvPicPr>
        <p:blipFill>
          <a:blip r:embed="rId5"/>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B0F13043-731C-7463-FC46-8C2608978257}"/>
              </a:ext>
            </a:extLst>
          </p:cNvPr>
          <p:cNvPicPr>
            <a:picLocks noChangeAspect="1"/>
          </p:cNvPicPr>
          <p:nvPr/>
        </p:nvPicPr>
        <p:blipFill>
          <a:blip r:embed="rId6"/>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297EA0EB-415B-1078-AF84-BA9208E306FC}"/>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B6786372-8887-B491-F496-6768EEEB35A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pic>
        <p:nvPicPr>
          <p:cNvPr id="6" name="Picture 5" descr="A close-up of a logo&#10;&#10;AI-generated content may be incorrect.">
            <a:extLst>
              <a:ext uri="{FF2B5EF4-FFF2-40B4-BE49-F238E27FC236}">
                <a16:creationId xmlns:a16="http://schemas.microsoft.com/office/drawing/2014/main" id="{3D031F14-CCA2-FCE8-A69F-EC7662256062}"/>
              </a:ext>
            </a:extLst>
          </p:cNvPr>
          <p:cNvPicPr>
            <a:picLocks noChangeAspect="1"/>
          </p:cNvPicPr>
          <p:nvPr/>
        </p:nvPicPr>
        <p:blipFill>
          <a:blip r:embed="rId8"/>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2640446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anim calcmode="lin" valueType="num">
                                      <p:cBhvr additive="base">
                                        <p:cTn id="11"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
                                            <p:txEl>
                                              <p:pRg st="4" end="4"/>
                                            </p:txEl>
                                          </p:spTgt>
                                        </p:tgtEl>
                                        <p:attrNameLst>
                                          <p:attrName>style.visibility</p:attrName>
                                        </p:attrNameLst>
                                      </p:cBhvr>
                                      <p:to>
                                        <p:strVal val="visible"/>
                                      </p:to>
                                    </p:set>
                                    <p:anim calcmode="lin" valueType="num">
                                      <p:cBhvr additive="base">
                                        <p:cTn id="17"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3">
                                            <p:txEl>
                                              <p:pRg st="6" end="6"/>
                                            </p:txEl>
                                          </p:spTgt>
                                        </p:tgtEl>
                                        <p:attrNameLst>
                                          <p:attrName>style.visibility</p:attrName>
                                        </p:attrNameLst>
                                      </p:cBhvr>
                                      <p:to>
                                        <p:strVal val="visible"/>
                                      </p:to>
                                    </p:set>
                                    <p:anim calcmode="lin" valueType="num">
                                      <p:cBhvr additive="base">
                                        <p:cTn id="21"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
                                            <p:txEl>
                                              <p:pRg st="8" end="8"/>
                                            </p:txEl>
                                          </p:spTgt>
                                        </p:tgtEl>
                                        <p:attrNameLst>
                                          <p:attrName>style.visibility</p:attrName>
                                        </p:attrNameLst>
                                      </p:cBhvr>
                                      <p:to>
                                        <p:strVal val="visible"/>
                                      </p:to>
                                    </p:set>
                                    <p:anim calcmode="lin" valueType="num">
                                      <p:cBhvr additive="base">
                                        <p:cTn id="27" dur="500" fill="hold"/>
                                        <p:tgtEl>
                                          <p:spTgt spid="1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B269DE-D437-149E-1267-06823A6A13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FCEFAB-D11F-7FAA-2BC6-D360519F1889}"/>
              </a:ext>
            </a:extLst>
          </p:cNvPr>
          <p:cNvSpPr>
            <a:spLocks noGrp="1"/>
          </p:cNvSpPr>
          <p:nvPr>
            <p:ph type="title"/>
          </p:nvPr>
        </p:nvSpPr>
        <p:spPr>
          <a:xfrm>
            <a:off x="566836" y="470751"/>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Conclusion</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A2E043B4-96FB-FD06-DD8C-DEB3AF2565AA}"/>
              </a:ext>
            </a:extLst>
          </p:cNvPr>
          <p:cNvPicPr>
            <a:picLocks noGrp="1" noChangeAspect="1"/>
          </p:cNvPicPr>
          <p:nvPr>
            <p:ph idx="1"/>
          </p:nvPr>
        </p:nvPicPr>
        <p:blipFill>
          <a:blip r:embed="rId2"/>
          <a:srcRect l="87113"/>
          <a:stretch>
            <a:fillRect/>
          </a:stretch>
        </p:blipFill>
        <p:spPr>
          <a:xfrm rot="16200000">
            <a:off x="5799689" y="504593"/>
            <a:ext cx="573172" cy="12211455"/>
          </a:xfrm>
        </p:spPr>
      </p:pic>
      <p:sp>
        <p:nvSpPr>
          <p:cNvPr id="13" name="TextBox 12">
            <a:extLst>
              <a:ext uri="{FF2B5EF4-FFF2-40B4-BE49-F238E27FC236}">
                <a16:creationId xmlns:a16="http://schemas.microsoft.com/office/drawing/2014/main" id="{06BE2390-9DE5-700E-5AD7-C07457D9E4BC}"/>
              </a:ext>
            </a:extLst>
          </p:cNvPr>
          <p:cNvSpPr txBox="1"/>
          <p:nvPr/>
        </p:nvSpPr>
        <p:spPr>
          <a:xfrm>
            <a:off x="566836" y="1713591"/>
            <a:ext cx="10933502" cy="4524315"/>
          </a:xfrm>
          <a:prstGeom prst="rect">
            <a:avLst/>
          </a:prstGeom>
          <a:noFill/>
        </p:spPr>
        <p:txBody>
          <a:bodyPr wrap="square" rtlCol="0">
            <a:spAutoFit/>
          </a:bodyPr>
          <a:lstStyle/>
          <a:p>
            <a:pPr marL="285750" indent="-285750">
              <a:buFont typeface="Wingdings" panose="05000000000000000000" pitchFamily="2" charset="2"/>
              <a:buChar char="Ø"/>
            </a:pPr>
            <a:r>
              <a:rPr lang="en-US" dirty="0"/>
              <a:t>Integrated food systems, e.g., Crop-Aquaculture Farming (CAF), can be a pathway to </a:t>
            </a:r>
            <a:r>
              <a:rPr lang="en-US" b="1" dirty="0"/>
              <a:t>increase household resilience against food insecurity and climate variability</a:t>
            </a:r>
            <a:r>
              <a:rPr lang="en-US" dirty="0"/>
              <a:t>.</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Major barriers to CAF expansion can be addressed through </a:t>
            </a:r>
            <a:r>
              <a:rPr lang="en-US" b="1" dirty="0"/>
              <a:t>public and private investments in aquaculture value chains and in extension services</a:t>
            </a:r>
            <a:r>
              <a:rPr lang="en-US" dirty="0"/>
              <a:t> for managing adverse climate shocks.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b="1" dirty="0"/>
              <a:t>Next Steps </a:t>
            </a:r>
            <a:r>
              <a:rPr lang="en-US" dirty="0"/>
              <a:t>(From region to agroecological zone): Disaggregate the results and policy formulation per </a:t>
            </a:r>
            <a:r>
              <a:rPr lang="en-US" b="1" dirty="0"/>
              <a:t>agroecological zones</a:t>
            </a:r>
            <a:r>
              <a:rPr lang="en-US" dirty="0"/>
              <a:t>: Wet, Dry, and uplands/hilly as water and climate challenges are different.</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CAF can improve livelihoods and support the achievement of </a:t>
            </a:r>
            <a:r>
              <a:rPr lang="en-US" b="1" dirty="0"/>
              <a:t>SDGs related to hunger, water, land, and poverty reduction, especially among female farmers</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endParaRPr lang="en-US" dirty="0"/>
          </a:p>
        </p:txBody>
      </p:sp>
      <p:pic>
        <p:nvPicPr>
          <p:cNvPr id="17" name="Picture 16" descr="A logo with a drop of water&#10;&#10;AI-generated content may be incorrect.">
            <a:extLst>
              <a:ext uri="{FF2B5EF4-FFF2-40B4-BE49-F238E27FC236}">
                <a16:creationId xmlns:a16="http://schemas.microsoft.com/office/drawing/2014/main" id="{2CB633F8-75C0-1FE8-02D4-7D7DB822DE96}"/>
              </a:ext>
            </a:extLst>
          </p:cNvPr>
          <p:cNvPicPr>
            <a:picLocks noChangeAspect="1"/>
          </p:cNvPicPr>
          <p:nvPr/>
        </p:nvPicPr>
        <p:blipFill>
          <a:blip r:embed="rId3"/>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32FD98C3-2A79-F718-E59D-F8FB004D5A6F}"/>
              </a:ext>
            </a:extLst>
          </p:cNvPr>
          <p:cNvPicPr>
            <a:picLocks noChangeAspect="1"/>
          </p:cNvPicPr>
          <p:nvPr/>
        </p:nvPicPr>
        <p:blipFill>
          <a:blip r:embed="rId4"/>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A46B264D-C4C7-F6C0-A91D-FA7A1495335B}"/>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72F991A8-76CF-0500-AFE2-500F490E68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pic>
        <p:nvPicPr>
          <p:cNvPr id="6" name="Picture 5" descr="A close-up of a logo&#10;&#10;AI-generated content may be incorrect.">
            <a:extLst>
              <a:ext uri="{FF2B5EF4-FFF2-40B4-BE49-F238E27FC236}">
                <a16:creationId xmlns:a16="http://schemas.microsoft.com/office/drawing/2014/main" id="{9327AAE1-205F-4C06-D4D2-007036D45815}"/>
              </a:ext>
            </a:extLst>
          </p:cNvPr>
          <p:cNvPicPr>
            <a:picLocks noChangeAspect="1"/>
          </p:cNvPicPr>
          <p:nvPr/>
        </p:nvPicPr>
        <p:blipFill>
          <a:blip r:embed="rId6"/>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303830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anim calcmode="lin" valueType="num">
                                      <p:cBhvr additive="base">
                                        <p:cTn id="11"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
                                            <p:txEl>
                                              <p:pRg st="5" end="5"/>
                                            </p:txEl>
                                          </p:spTgt>
                                        </p:tgtEl>
                                        <p:attrNameLst>
                                          <p:attrName>style.visibility</p:attrName>
                                        </p:attrNameLst>
                                      </p:cBhvr>
                                      <p:to>
                                        <p:strVal val="visible"/>
                                      </p:to>
                                    </p:set>
                                    <p:anim calcmode="lin" valueType="num">
                                      <p:cBhvr additive="base">
                                        <p:cTn id="17" dur="500" fill="hold"/>
                                        <p:tgtEl>
                                          <p:spTgt spid="1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3">
                                            <p:txEl>
                                              <p:pRg st="7" end="7"/>
                                            </p:txEl>
                                          </p:spTgt>
                                        </p:tgtEl>
                                        <p:attrNameLst>
                                          <p:attrName>style.visibility</p:attrName>
                                        </p:attrNameLst>
                                      </p:cBhvr>
                                      <p:to>
                                        <p:strVal val="visible"/>
                                      </p:to>
                                    </p:set>
                                    <p:anim calcmode="lin" valueType="num">
                                      <p:cBhvr additive="base">
                                        <p:cTn id="21" dur="500" fill="hold"/>
                                        <p:tgtEl>
                                          <p:spTgt spid="13">
                                            <p:txEl>
                                              <p:pRg st="7" end="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3FFBA-942C-7F66-5A9A-109B1A6C65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33C118-6197-A4C6-4168-C958CA94D81A}"/>
              </a:ext>
            </a:extLst>
          </p:cNvPr>
          <p:cNvSpPr>
            <a:spLocks noGrp="1"/>
          </p:cNvSpPr>
          <p:nvPr>
            <p:ph type="title"/>
          </p:nvPr>
        </p:nvSpPr>
        <p:spPr>
          <a:xfrm>
            <a:off x="566836" y="470751"/>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Acknowledgement </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0BA375AD-A791-87E6-0192-AF9C403E3563}"/>
              </a:ext>
            </a:extLst>
          </p:cNvPr>
          <p:cNvPicPr>
            <a:picLocks noGrp="1" noChangeAspect="1"/>
          </p:cNvPicPr>
          <p:nvPr>
            <p:ph idx="1"/>
          </p:nvPr>
        </p:nvPicPr>
        <p:blipFill>
          <a:blip r:embed="rId2"/>
          <a:srcRect l="87113"/>
          <a:stretch>
            <a:fillRect/>
          </a:stretch>
        </p:blipFill>
        <p:spPr>
          <a:xfrm rot="16200000">
            <a:off x="5799689" y="504593"/>
            <a:ext cx="573172" cy="12211455"/>
          </a:xfrm>
        </p:spPr>
      </p:pic>
      <p:sp>
        <p:nvSpPr>
          <p:cNvPr id="13" name="TextBox 12">
            <a:extLst>
              <a:ext uri="{FF2B5EF4-FFF2-40B4-BE49-F238E27FC236}">
                <a16:creationId xmlns:a16="http://schemas.microsoft.com/office/drawing/2014/main" id="{43869954-4F61-E843-C364-5EAD5A14FCDD}"/>
              </a:ext>
            </a:extLst>
          </p:cNvPr>
          <p:cNvSpPr txBox="1"/>
          <p:nvPr/>
        </p:nvSpPr>
        <p:spPr>
          <a:xfrm>
            <a:off x="566836" y="1473343"/>
            <a:ext cx="11381326" cy="5078313"/>
          </a:xfrm>
          <a:prstGeom prst="rect">
            <a:avLst/>
          </a:prstGeom>
          <a:noFill/>
        </p:spPr>
        <p:txBody>
          <a:bodyPr wrap="square" rtlCol="0">
            <a:spAutoFit/>
          </a:bodyPr>
          <a:lstStyle/>
          <a:p>
            <a:pPr marL="285750" indent="-285750">
              <a:buFont typeface="Wingdings" panose="05000000000000000000" pitchFamily="2" charset="2"/>
              <a:buChar char="Ø"/>
            </a:pPr>
            <a:r>
              <a:rPr lang="en-US" dirty="0"/>
              <a:t>The authors express their gratitude to the </a:t>
            </a:r>
            <a:r>
              <a:rPr lang="en-US" b="1" dirty="0"/>
              <a:t>IWMI Economics and Impact Assessment (ECIA) Research Group </a:t>
            </a:r>
            <a:r>
              <a:rPr lang="en-US" dirty="0"/>
              <a:t>for their valuable insight and inputs.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 </a:t>
            </a:r>
            <a:r>
              <a:rPr lang="en-US" altLang="en-US" dirty="0"/>
              <a:t>“The Myanmar Household Welfare Survey and Myanmar Agriculture Production Survey was undertaken as part of </a:t>
            </a:r>
            <a:r>
              <a:rPr lang="en-US" altLang="en-US" b="1" dirty="0"/>
              <a:t>the</a:t>
            </a:r>
            <a:r>
              <a:rPr lang="en-US" altLang="en-US" dirty="0"/>
              <a:t> </a:t>
            </a:r>
            <a:r>
              <a:rPr lang="en-US" altLang="en-US" b="1" dirty="0"/>
              <a:t>Feed the Future Myanmar Agricultural Policy Support Activity (MAPSA) </a:t>
            </a:r>
            <a:r>
              <a:rPr lang="en-US" altLang="en-US" dirty="0"/>
              <a:t>led by the International Food Policy Research Institute (IFPRI) in partnership with Michigan State University (MSU) and made possible by the support of the American people through the United States Agency of International Development (USAID). </a:t>
            </a:r>
          </a:p>
          <a:p>
            <a:pPr marL="285750" indent="-285750">
              <a:buFont typeface="Wingdings" panose="05000000000000000000" pitchFamily="2" charset="2"/>
              <a:buChar char="Ø"/>
            </a:pPr>
            <a:endParaRPr lang="en-US" altLang="en-US" dirty="0"/>
          </a:p>
          <a:p>
            <a:endParaRPr lang="en-US" altLang="en-US" dirty="0"/>
          </a:p>
          <a:p>
            <a:pPr marL="285750" indent="-285750">
              <a:buFont typeface="Wingdings" panose="05000000000000000000" pitchFamily="2" charset="2"/>
              <a:buChar char="Ø"/>
            </a:pPr>
            <a:r>
              <a:rPr lang="en-US" altLang="en-US" dirty="0"/>
              <a:t>The opinions expressed here belong to the author(s) and do not necessarily reflect those of IFPRI, MSU, CGIAR, or USAID.”</a:t>
            </a:r>
          </a:p>
          <a:p>
            <a:endParaRPr lang="en-US" dirty="0"/>
          </a:p>
          <a:p>
            <a:pPr marL="285750" indent="-285750">
              <a:buFont typeface="Wingdings" panose="05000000000000000000" pitchFamily="2" charset="2"/>
              <a:buChar char="Ø"/>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endParaRPr lang="en-US" dirty="0"/>
          </a:p>
        </p:txBody>
      </p:sp>
      <p:pic>
        <p:nvPicPr>
          <p:cNvPr id="17" name="Picture 16" descr="A logo with a drop of water&#10;&#10;AI-generated content may be incorrect.">
            <a:extLst>
              <a:ext uri="{FF2B5EF4-FFF2-40B4-BE49-F238E27FC236}">
                <a16:creationId xmlns:a16="http://schemas.microsoft.com/office/drawing/2014/main" id="{9D00B657-5FFB-3B99-3F49-29315417FC0D}"/>
              </a:ext>
            </a:extLst>
          </p:cNvPr>
          <p:cNvPicPr>
            <a:picLocks noChangeAspect="1"/>
          </p:cNvPicPr>
          <p:nvPr/>
        </p:nvPicPr>
        <p:blipFill>
          <a:blip r:embed="rId3"/>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A9F19A7D-A027-263F-071D-38225800708F}"/>
              </a:ext>
            </a:extLst>
          </p:cNvPr>
          <p:cNvPicPr>
            <a:picLocks noChangeAspect="1"/>
          </p:cNvPicPr>
          <p:nvPr/>
        </p:nvPicPr>
        <p:blipFill>
          <a:blip r:embed="rId4"/>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700A36D5-4D06-1E3A-B701-690665076FB9}"/>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C1B53293-FB70-A24A-7DD4-F51FC6F09C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pic>
        <p:nvPicPr>
          <p:cNvPr id="6" name="Picture 5" descr="A close-up of a logo&#10;&#10;AI-generated content may be incorrect.">
            <a:extLst>
              <a:ext uri="{FF2B5EF4-FFF2-40B4-BE49-F238E27FC236}">
                <a16:creationId xmlns:a16="http://schemas.microsoft.com/office/drawing/2014/main" id="{E31256AF-E5B5-925E-FF64-6067C9723F27}"/>
              </a:ext>
            </a:extLst>
          </p:cNvPr>
          <p:cNvPicPr>
            <a:picLocks noChangeAspect="1"/>
          </p:cNvPicPr>
          <p:nvPr/>
        </p:nvPicPr>
        <p:blipFill>
          <a:blip r:embed="rId6"/>
          <a:stretch>
            <a:fillRect/>
          </a:stretch>
        </p:blipFill>
        <p:spPr>
          <a:xfrm>
            <a:off x="1472660" y="6390104"/>
            <a:ext cx="710160" cy="467896"/>
          </a:xfrm>
          <a:prstGeom prst="rect">
            <a:avLst/>
          </a:prstGeom>
        </p:spPr>
      </p:pic>
      <p:pic>
        <p:nvPicPr>
          <p:cNvPr id="10" name="Picture 9">
            <a:extLst>
              <a:ext uri="{FF2B5EF4-FFF2-40B4-BE49-F238E27FC236}">
                <a16:creationId xmlns:a16="http://schemas.microsoft.com/office/drawing/2014/main" id="{DE6B44AD-72BF-8654-77E7-001449E2F0CC}"/>
              </a:ext>
            </a:extLst>
          </p:cNvPr>
          <p:cNvPicPr>
            <a:picLocks noChangeAspect="1"/>
          </p:cNvPicPr>
          <p:nvPr/>
        </p:nvPicPr>
        <p:blipFill>
          <a:blip r:embed="rId7"/>
          <a:stretch>
            <a:fillRect/>
          </a:stretch>
        </p:blipFill>
        <p:spPr>
          <a:xfrm>
            <a:off x="6474241" y="5512188"/>
            <a:ext cx="4101520" cy="833670"/>
          </a:xfrm>
          <a:prstGeom prst="rect">
            <a:avLst/>
          </a:prstGeom>
        </p:spPr>
      </p:pic>
    </p:spTree>
    <p:extLst>
      <p:ext uri="{BB962C8B-B14F-4D97-AF65-F5344CB8AC3E}">
        <p14:creationId xmlns:p14="http://schemas.microsoft.com/office/powerpoint/2010/main" val="2036523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xEl>
                                              <p:pRg st="3" end="3"/>
                                            </p:txEl>
                                          </p:spTgt>
                                        </p:tgtEl>
                                        <p:attrNameLst>
                                          <p:attrName>style.visibility</p:attrName>
                                        </p:attrNameLst>
                                      </p:cBhvr>
                                      <p:to>
                                        <p:strVal val="visible"/>
                                      </p:to>
                                    </p:set>
                                    <p:anim calcmode="lin" valueType="num">
                                      <p:cBhvr additive="base">
                                        <p:cTn id="7"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 calcmode="lin" valueType="num">
                                      <p:cBhvr additive="base">
                                        <p:cTn id="1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xEl>
                                              <p:pRg st="6" end="6"/>
                                            </p:txEl>
                                          </p:spTgt>
                                        </p:tgtEl>
                                        <p:attrNameLst>
                                          <p:attrName>style.visibility</p:attrName>
                                        </p:attrNameLst>
                                      </p:cBhvr>
                                      <p:to>
                                        <p:strVal val="visible"/>
                                      </p:to>
                                    </p:set>
                                    <p:anim calcmode="lin" valueType="num">
                                      <p:cBhvr additive="base">
                                        <p:cTn id="15"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3">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185"/>
            <a:ext cx="12192000" cy="6851630"/>
          </a:xfrm>
          <a:prstGeom prst="rect">
            <a:avLst/>
          </a:prstGeom>
        </p:spPr>
      </p:pic>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4956" y="1224790"/>
            <a:ext cx="9070866" cy="3825248"/>
          </a:xfrm>
          <a:prstGeom prst="rect">
            <a:avLst/>
          </a:prstGeom>
        </p:spPr>
      </p:pic>
      <p:sp>
        <p:nvSpPr>
          <p:cNvPr id="18" name="object 43"/>
          <p:cNvSpPr txBox="1"/>
          <p:nvPr/>
        </p:nvSpPr>
        <p:spPr>
          <a:xfrm>
            <a:off x="6475729" y="2915220"/>
            <a:ext cx="3080084" cy="523220"/>
          </a:xfrm>
          <a:prstGeom prst="rect">
            <a:avLst/>
          </a:prstGeom>
        </p:spPr>
        <p:txBody>
          <a:bodyPr vert="horz" wrap="square" lIns="0" tIns="0" rIns="0" bIns="0" rtlCol="0">
            <a:spAutoFit/>
          </a:bodyPr>
          <a:lstStyle/>
          <a:p>
            <a:pPr marL="12700" algn="ctr"/>
            <a:r>
              <a:rPr lang="en-US" sz="3400" b="1" spc="-20" dirty="0">
                <a:solidFill>
                  <a:schemeClr val="bg1"/>
                </a:solidFill>
                <a:latin typeface="Myriad Pro" panose="020B0503030403020204" pitchFamily="34" charset="0"/>
                <a:cs typeface="Goudy Old Style"/>
              </a:rPr>
              <a:t>Thank you!</a:t>
            </a:r>
            <a:endParaRPr lang="fr-FR" sz="3400" b="1" spc="-5" dirty="0">
              <a:solidFill>
                <a:schemeClr val="bg1"/>
              </a:solidFill>
              <a:latin typeface="Myriad Pro" panose="020B0503030403020204" pitchFamily="34" charset="0"/>
              <a:cs typeface="Goudy Old Style"/>
            </a:endParaRPr>
          </a:p>
        </p:txBody>
      </p:sp>
      <p:sp>
        <p:nvSpPr>
          <p:cNvPr id="19" name="object 43"/>
          <p:cNvSpPr txBox="1"/>
          <p:nvPr/>
        </p:nvSpPr>
        <p:spPr>
          <a:xfrm>
            <a:off x="5827149" y="4117572"/>
            <a:ext cx="4901193" cy="276999"/>
          </a:xfrm>
          <a:prstGeom prst="rect">
            <a:avLst/>
          </a:prstGeom>
        </p:spPr>
        <p:txBody>
          <a:bodyPr vert="horz" wrap="square" lIns="0" tIns="0" rIns="0" bIns="0" rtlCol="0">
            <a:spAutoFit/>
          </a:bodyPr>
          <a:lstStyle/>
          <a:p>
            <a:pPr marL="12700" algn="ctr">
              <a:lnSpc>
                <a:spcPct val="100000"/>
              </a:lnSpc>
            </a:pPr>
            <a:r>
              <a:rPr lang="en-US" b="1" spc="-20" dirty="0">
                <a:solidFill>
                  <a:srgbClr val="283A89"/>
                </a:solidFill>
                <a:latin typeface="Myriad Pro" panose="020B0503030403020204" pitchFamily="34" charset="0"/>
                <a:cs typeface="Goudy Old Style"/>
              </a:rPr>
              <a:t>Contact me: </a:t>
            </a:r>
            <a:r>
              <a:rPr lang="en-US" b="1" spc="-20" dirty="0">
                <a:solidFill>
                  <a:srgbClr val="283A89"/>
                </a:solidFill>
                <a:latin typeface="Myriad Pro" panose="020B0503030403020204" pitchFamily="34" charset="0"/>
                <a:cs typeface="Goudy Old Style"/>
                <a:hlinkClick r:id="rId5"/>
              </a:rPr>
              <a:t>p.kotchofa@cgiar.org</a:t>
            </a:r>
            <a:r>
              <a:rPr lang="en-US" b="1" spc="-20" dirty="0">
                <a:solidFill>
                  <a:srgbClr val="283A89"/>
                </a:solidFill>
                <a:latin typeface="Myriad Pro" panose="020B0503030403020204" pitchFamily="34" charset="0"/>
                <a:cs typeface="Goudy Old Style"/>
              </a:rPr>
              <a:t>  </a:t>
            </a:r>
          </a:p>
        </p:txBody>
      </p:sp>
      <p:pic>
        <p:nvPicPr>
          <p:cNvPr id="3" name="Imag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5644254"/>
            <a:ext cx="12192000" cy="342946"/>
          </a:xfrm>
          <a:prstGeom prst="rect">
            <a:avLst/>
          </a:prstGeom>
        </p:spPr>
      </p:pic>
      <p:pic>
        <p:nvPicPr>
          <p:cNvPr id="5" name="Image 4"/>
          <p:cNvPicPr>
            <a:picLocks noChangeAspect="1"/>
          </p:cNvPicPr>
          <p:nvPr/>
        </p:nvPicPr>
        <p:blipFill>
          <a:blip r:embed="rId7">
            <a:extLst>
              <a:ext uri="{28A0092B-C50C-407E-A947-70E740481C1C}">
                <a14:useLocalDpi xmlns:a14="http://schemas.microsoft.com/office/drawing/2010/main" val="0"/>
              </a:ext>
            </a:extLst>
          </a:blip>
          <a:srcRect r="33010"/>
          <a:stretch>
            <a:fillRect/>
          </a:stretch>
        </p:blipFill>
        <p:spPr>
          <a:xfrm>
            <a:off x="3481061" y="6128041"/>
            <a:ext cx="4692176" cy="582169"/>
          </a:xfrm>
          <a:prstGeom prst="rect">
            <a:avLst/>
          </a:prstGeom>
        </p:spPr>
      </p:pic>
      <p:pic>
        <p:nvPicPr>
          <p:cNvPr id="21" name="Picture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77417" y="1069897"/>
            <a:ext cx="2358062" cy="1261221"/>
          </a:xfrm>
          <a:prstGeom prst="rect">
            <a:avLst/>
          </a:prstGeom>
        </p:spPr>
      </p:pic>
      <p:pic>
        <p:nvPicPr>
          <p:cNvPr id="6" name="Picture 5" descr="A blue and black logo&#10;&#10;AI-generated content may be incorrect.">
            <a:extLst>
              <a:ext uri="{FF2B5EF4-FFF2-40B4-BE49-F238E27FC236}">
                <a16:creationId xmlns:a16="http://schemas.microsoft.com/office/drawing/2014/main" id="{E3090B87-AF54-E662-67BB-D4702D387A0C}"/>
              </a:ext>
            </a:extLst>
          </p:cNvPr>
          <p:cNvPicPr>
            <a:picLocks noChangeAspect="1"/>
          </p:cNvPicPr>
          <p:nvPr/>
        </p:nvPicPr>
        <p:blipFill>
          <a:blip r:embed="rId9"/>
          <a:stretch>
            <a:fillRect/>
          </a:stretch>
        </p:blipFill>
        <p:spPr>
          <a:xfrm>
            <a:off x="289672" y="5866147"/>
            <a:ext cx="1776046" cy="902437"/>
          </a:xfrm>
          <a:prstGeom prst="rect">
            <a:avLst/>
          </a:prstGeom>
        </p:spPr>
      </p:pic>
      <p:pic>
        <p:nvPicPr>
          <p:cNvPr id="8" name="Picture 7" descr="A gold lion with a crown and a star on a black background&#10;&#10;AI-generated content may be incorrect.">
            <a:extLst>
              <a:ext uri="{FF2B5EF4-FFF2-40B4-BE49-F238E27FC236}">
                <a16:creationId xmlns:a16="http://schemas.microsoft.com/office/drawing/2014/main" id="{E18AFF75-A2BA-355D-4727-C2EADE7B0C63}"/>
              </a:ext>
            </a:extLst>
          </p:cNvPr>
          <p:cNvPicPr>
            <a:picLocks noChangeAspect="1"/>
          </p:cNvPicPr>
          <p:nvPr/>
        </p:nvPicPr>
        <p:blipFill>
          <a:blip r:embed="rId10"/>
          <a:stretch>
            <a:fillRect/>
          </a:stretch>
        </p:blipFill>
        <p:spPr>
          <a:xfrm>
            <a:off x="11236209" y="5861642"/>
            <a:ext cx="937846" cy="937846"/>
          </a:xfrm>
          <a:prstGeom prst="rect">
            <a:avLst/>
          </a:prstGeom>
        </p:spPr>
      </p:pic>
      <p:sp>
        <p:nvSpPr>
          <p:cNvPr id="10" name="ZoneTexte 10">
            <a:extLst>
              <a:ext uri="{FF2B5EF4-FFF2-40B4-BE49-F238E27FC236}">
                <a16:creationId xmlns:a16="http://schemas.microsoft.com/office/drawing/2014/main" id="{583BFE54-CEB2-590E-D1B2-63205F9C8D71}"/>
              </a:ext>
            </a:extLst>
          </p:cNvPr>
          <p:cNvSpPr txBox="1"/>
          <p:nvPr/>
        </p:nvSpPr>
        <p:spPr>
          <a:xfrm>
            <a:off x="955790" y="207104"/>
            <a:ext cx="10280419" cy="338554"/>
          </a:xfrm>
          <a:prstGeom prst="rect">
            <a:avLst/>
          </a:prstGeom>
          <a:noFill/>
        </p:spPr>
        <p:txBody>
          <a:bodyPr wrap="square" rtlCol="0">
            <a:spAutoFit/>
          </a:bodyPr>
          <a:lstStyle/>
          <a:p>
            <a:pPr algn="ctr"/>
            <a:r>
              <a:rPr lang="en-US" sz="1600" b="1" spc="300" dirty="0">
                <a:solidFill>
                  <a:srgbClr val="17279E"/>
                </a:solidFill>
                <a:latin typeface="Myriad Pro" panose="020B0503030403020204" pitchFamily="34" charset="0"/>
              </a:rPr>
              <a:t>Under the High Patronage of His Majesty King Mohammed VI</a:t>
            </a:r>
            <a:endParaRPr lang="fr-MA" sz="1600" b="1" spc="300" dirty="0">
              <a:solidFill>
                <a:srgbClr val="17279E"/>
              </a:solidFill>
              <a:latin typeface="Myriad Pro" panose="020B0503030403020204" pitchFamily="34" charset="0"/>
            </a:endParaRPr>
          </a:p>
        </p:txBody>
      </p:sp>
      <p:pic>
        <p:nvPicPr>
          <p:cNvPr id="11" name="Picture 10">
            <a:extLst>
              <a:ext uri="{FF2B5EF4-FFF2-40B4-BE49-F238E27FC236}">
                <a16:creationId xmlns:a16="http://schemas.microsoft.com/office/drawing/2014/main" id="{19C94AFB-3E84-226D-4520-DC67349E7D51}"/>
              </a:ext>
            </a:extLst>
          </p:cNvPr>
          <p:cNvPicPr>
            <a:picLocks noChangeAspect="1"/>
          </p:cNvPicPr>
          <p:nvPr/>
        </p:nvPicPr>
        <p:blipFill>
          <a:blip r:embed="rId11"/>
          <a:stretch>
            <a:fillRect/>
          </a:stretch>
        </p:blipFill>
        <p:spPr>
          <a:xfrm>
            <a:off x="8145612" y="6128041"/>
            <a:ext cx="3151367" cy="640543"/>
          </a:xfrm>
          <a:prstGeom prst="rect">
            <a:avLst/>
          </a:prstGeom>
        </p:spPr>
      </p:pic>
      <p:pic>
        <p:nvPicPr>
          <p:cNvPr id="13" name="Picture 12" descr="A close-up of a logo&#10;&#10;AI-generated content may be incorrect.">
            <a:extLst>
              <a:ext uri="{FF2B5EF4-FFF2-40B4-BE49-F238E27FC236}">
                <a16:creationId xmlns:a16="http://schemas.microsoft.com/office/drawing/2014/main" id="{1087595E-ED50-E936-5DDF-0CCE0ABD003C}"/>
              </a:ext>
            </a:extLst>
          </p:cNvPr>
          <p:cNvPicPr>
            <a:picLocks noChangeAspect="1"/>
          </p:cNvPicPr>
          <p:nvPr/>
        </p:nvPicPr>
        <p:blipFill>
          <a:blip r:embed="rId12"/>
          <a:stretch>
            <a:fillRect/>
          </a:stretch>
        </p:blipFill>
        <p:spPr>
          <a:xfrm>
            <a:off x="2057349" y="5861642"/>
            <a:ext cx="1369693" cy="902436"/>
          </a:xfrm>
          <a:prstGeom prst="rect">
            <a:avLst/>
          </a:prstGeom>
        </p:spPr>
      </p:pic>
    </p:spTree>
    <p:extLst>
      <p:ext uri="{BB962C8B-B14F-4D97-AF65-F5344CB8AC3E}">
        <p14:creationId xmlns:p14="http://schemas.microsoft.com/office/powerpoint/2010/main" val="2090739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C0DA46-7263-7BFB-8C27-AC754C5821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553A80-135F-8F2C-0749-848F23018F28}"/>
              </a:ext>
            </a:extLst>
          </p:cNvPr>
          <p:cNvSpPr>
            <a:spLocks noGrp="1"/>
          </p:cNvSpPr>
          <p:nvPr>
            <p:ph type="title"/>
          </p:nvPr>
        </p:nvSpPr>
        <p:spPr>
          <a:xfrm>
            <a:off x="509712" y="504671"/>
            <a:ext cx="9458548" cy="880015"/>
          </a:xfrm>
        </p:spPr>
        <p:txBody>
          <a:bodyPr>
            <a:normAutofit fontScale="90000"/>
          </a:bodyPr>
          <a:lstStyle/>
          <a:p>
            <a:r>
              <a:rPr lang="en-US" sz="4000" b="1" dirty="0">
                <a:solidFill>
                  <a:srgbClr val="906036"/>
                </a:solidFill>
                <a:latin typeface="Myriad Pro" panose="020B0503030403020204" pitchFamily="34" charset="0"/>
                <a:cs typeface="Arial" panose="020B0604020202020204" pitchFamily="34" charset="0"/>
              </a:rPr>
              <a:t>Myanmar: Demographics &amp; Food Systems</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6BA81F34-0234-F486-C49F-306B81765E6E}"/>
              </a:ext>
            </a:extLst>
          </p:cNvPr>
          <p:cNvPicPr>
            <a:picLocks noGrp="1" noChangeAspect="1"/>
          </p:cNvPicPr>
          <p:nvPr>
            <p:ph idx="1"/>
          </p:nvPr>
        </p:nvPicPr>
        <p:blipFill>
          <a:blip r:embed="rId3"/>
          <a:srcRect l="87113"/>
          <a:stretch>
            <a:fillRect/>
          </a:stretch>
        </p:blipFill>
        <p:spPr>
          <a:xfrm rot="16200000">
            <a:off x="5799689" y="504593"/>
            <a:ext cx="573172" cy="12211455"/>
          </a:xfrm>
        </p:spPr>
      </p:pic>
      <p:sp>
        <p:nvSpPr>
          <p:cNvPr id="13" name="TextBox 12">
            <a:extLst>
              <a:ext uri="{FF2B5EF4-FFF2-40B4-BE49-F238E27FC236}">
                <a16:creationId xmlns:a16="http://schemas.microsoft.com/office/drawing/2014/main" id="{8110BB4B-7247-3F60-84BC-7194687CA77D}"/>
              </a:ext>
            </a:extLst>
          </p:cNvPr>
          <p:cNvSpPr txBox="1"/>
          <p:nvPr/>
        </p:nvSpPr>
        <p:spPr>
          <a:xfrm>
            <a:off x="566836" y="1602700"/>
            <a:ext cx="1104977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Population: + </a:t>
            </a:r>
            <a:r>
              <a:rPr lang="en-US" b="1" dirty="0"/>
              <a:t>50 million inhabitants </a:t>
            </a:r>
            <a:r>
              <a:rPr lang="en-US" dirty="0"/>
              <a:t>(50% to 70%) relying on agriculture for their livelihoods </a:t>
            </a:r>
            <a:r>
              <a:rPr lang="en-US" sz="1400" dirty="0"/>
              <a:t>(World Bank, 2024)</a:t>
            </a:r>
            <a:r>
              <a:rPr lang="en-US" dirty="0"/>
              <a:t>.</a:t>
            </a:r>
          </a:p>
          <a:p>
            <a:pPr marL="285750" indent="-285750">
              <a:buFont typeface="Arial" panose="020B0604020202020204" pitchFamily="34" charset="0"/>
              <a:buChar char="•"/>
            </a:pPr>
            <a:r>
              <a:rPr lang="en-US" dirty="0"/>
              <a:t>Agriculture: Highly vulnerable to </a:t>
            </a:r>
            <a:r>
              <a:rPr lang="en-US" b="1" dirty="0"/>
              <a:t>climate shocks and water scarcity</a:t>
            </a:r>
            <a:r>
              <a:rPr lang="en-US" dirty="0"/>
              <a:t>. </a:t>
            </a:r>
          </a:p>
          <a:p>
            <a:pPr marL="285750" indent="-285750">
              <a:buFont typeface="Arial" panose="020B0604020202020204" pitchFamily="34" charset="0"/>
              <a:buChar char="•"/>
            </a:pPr>
            <a:r>
              <a:rPr lang="en-US" dirty="0"/>
              <a:t>Monoculture systems are low-resilient, less productive, and water-intensive, jeopardizing the livelihoods of millions of smallholder farmers, leading to </a:t>
            </a:r>
            <a:r>
              <a:rPr lang="en-US" b="1" dirty="0"/>
              <a:t>widespread food insecurity and hunger </a:t>
            </a:r>
            <a:r>
              <a:rPr lang="en-US" dirty="0"/>
              <a:t>in both rural and urban areas ​</a:t>
            </a:r>
            <a:r>
              <a:rPr lang="en-US" sz="1400" dirty="0"/>
              <a:t>(IFPRI Myanmar, 2024)​</a:t>
            </a:r>
            <a:r>
              <a:rPr lang="en-US" dirty="0"/>
              <a:t>.</a:t>
            </a:r>
          </a:p>
        </p:txBody>
      </p:sp>
      <p:pic>
        <p:nvPicPr>
          <p:cNvPr id="17" name="Picture 16" descr="A logo with a drop of water&#10;&#10;AI-generated content may be incorrect.">
            <a:extLst>
              <a:ext uri="{FF2B5EF4-FFF2-40B4-BE49-F238E27FC236}">
                <a16:creationId xmlns:a16="http://schemas.microsoft.com/office/drawing/2014/main" id="{BB45E8C5-2D03-2575-8D5E-91EE92526852}"/>
              </a:ext>
            </a:extLst>
          </p:cNvPr>
          <p:cNvPicPr>
            <a:picLocks noChangeAspect="1"/>
          </p:cNvPicPr>
          <p:nvPr/>
        </p:nvPicPr>
        <p:blipFill>
          <a:blip r:embed="rId4"/>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F78BA0F0-514C-B657-E16B-E471B8F703AB}"/>
              </a:ext>
            </a:extLst>
          </p:cNvPr>
          <p:cNvPicPr>
            <a:picLocks noChangeAspect="1"/>
          </p:cNvPicPr>
          <p:nvPr/>
        </p:nvPicPr>
        <p:blipFill>
          <a:blip r:embed="rId5"/>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BCE5F616-7F61-7F13-C287-420802542DC1}"/>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AD8654B1-86E0-DDCE-3616-520BDF951E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pic>
        <p:nvPicPr>
          <p:cNvPr id="6" name="Picture 5">
            <a:extLst>
              <a:ext uri="{FF2B5EF4-FFF2-40B4-BE49-F238E27FC236}">
                <a16:creationId xmlns:a16="http://schemas.microsoft.com/office/drawing/2014/main" id="{DACCA504-98FB-5D10-29E8-3861A93DB50E}"/>
              </a:ext>
            </a:extLst>
          </p:cNvPr>
          <p:cNvPicPr>
            <a:picLocks noChangeAspect="1"/>
          </p:cNvPicPr>
          <p:nvPr/>
        </p:nvPicPr>
        <p:blipFill>
          <a:blip r:embed="rId7"/>
          <a:stretch>
            <a:fillRect/>
          </a:stretch>
        </p:blipFill>
        <p:spPr>
          <a:xfrm>
            <a:off x="2662499" y="3415045"/>
            <a:ext cx="3643116" cy="2732337"/>
          </a:xfrm>
          <a:prstGeom prst="rect">
            <a:avLst/>
          </a:prstGeom>
        </p:spPr>
      </p:pic>
      <p:pic>
        <p:nvPicPr>
          <p:cNvPr id="7" name="Picture 6">
            <a:extLst>
              <a:ext uri="{FF2B5EF4-FFF2-40B4-BE49-F238E27FC236}">
                <a16:creationId xmlns:a16="http://schemas.microsoft.com/office/drawing/2014/main" id="{59E79C39-2FFF-8B1E-141C-DEC529C251E1}"/>
              </a:ext>
            </a:extLst>
          </p:cNvPr>
          <p:cNvPicPr>
            <a:picLocks noChangeAspect="1"/>
          </p:cNvPicPr>
          <p:nvPr/>
        </p:nvPicPr>
        <p:blipFill>
          <a:blip r:embed="rId8"/>
          <a:stretch>
            <a:fillRect/>
          </a:stretch>
        </p:blipFill>
        <p:spPr>
          <a:xfrm>
            <a:off x="665318" y="3415045"/>
            <a:ext cx="1691428" cy="2748570"/>
          </a:xfrm>
          <a:prstGeom prst="rect">
            <a:avLst/>
          </a:prstGeom>
        </p:spPr>
      </p:pic>
      <p:pic>
        <p:nvPicPr>
          <p:cNvPr id="8" name="Picture 7">
            <a:extLst>
              <a:ext uri="{FF2B5EF4-FFF2-40B4-BE49-F238E27FC236}">
                <a16:creationId xmlns:a16="http://schemas.microsoft.com/office/drawing/2014/main" id="{451AFC4B-851F-593D-9005-BBE388447805}"/>
              </a:ext>
            </a:extLst>
          </p:cNvPr>
          <p:cNvPicPr>
            <a:picLocks noChangeAspect="1"/>
          </p:cNvPicPr>
          <p:nvPr/>
        </p:nvPicPr>
        <p:blipFill>
          <a:blip r:embed="rId9"/>
          <a:stretch>
            <a:fillRect/>
          </a:stretch>
        </p:blipFill>
        <p:spPr>
          <a:xfrm>
            <a:off x="6626892" y="3415045"/>
            <a:ext cx="3643116" cy="2732337"/>
          </a:xfrm>
          <a:prstGeom prst="rect">
            <a:avLst/>
          </a:prstGeom>
        </p:spPr>
      </p:pic>
      <p:pic>
        <p:nvPicPr>
          <p:cNvPr id="10" name="Picture 9" descr="A close-up of a logo&#10;&#10;AI-generated content may be incorrect.">
            <a:extLst>
              <a:ext uri="{FF2B5EF4-FFF2-40B4-BE49-F238E27FC236}">
                <a16:creationId xmlns:a16="http://schemas.microsoft.com/office/drawing/2014/main" id="{1EF53E45-6B1C-7FA8-2702-E038BDD937DF}"/>
              </a:ext>
            </a:extLst>
          </p:cNvPr>
          <p:cNvPicPr>
            <a:picLocks noChangeAspect="1"/>
          </p:cNvPicPr>
          <p:nvPr/>
        </p:nvPicPr>
        <p:blipFill>
          <a:blip r:embed="rId10"/>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1929025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EEE154-A38A-3A5A-C4D8-DCAB5B7BD4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4B6C19-6474-8C09-297F-68CDAE171754}"/>
              </a:ext>
            </a:extLst>
          </p:cNvPr>
          <p:cNvSpPr>
            <a:spLocks noGrp="1"/>
          </p:cNvSpPr>
          <p:nvPr>
            <p:ph type="title"/>
          </p:nvPr>
        </p:nvSpPr>
        <p:spPr>
          <a:xfrm>
            <a:off x="509711" y="539367"/>
            <a:ext cx="10066049" cy="880015"/>
          </a:xfrm>
        </p:spPr>
        <p:txBody>
          <a:bodyPr>
            <a:normAutofit fontScale="90000"/>
          </a:bodyPr>
          <a:lstStyle/>
          <a:p>
            <a:r>
              <a:rPr lang="en-US" sz="4000" b="1" dirty="0">
                <a:solidFill>
                  <a:srgbClr val="906036"/>
                </a:solidFill>
                <a:latin typeface="Myriad Pro" panose="020B0503030403020204" pitchFamily="34" charset="0"/>
                <a:cs typeface="Arial" panose="020B0604020202020204" pitchFamily="34" charset="0"/>
              </a:rPr>
              <a:t>Integrated Food Systems</a:t>
            </a:r>
            <a:r>
              <a:rPr lang="en-US" sz="4000" dirty="0">
                <a:solidFill>
                  <a:srgbClr val="906036"/>
                </a:solidFill>
                <a:latin typeface="Myriad Pro" panose="020B0503030403020204" pitchFamily="34" charset="0"/>
                <a:cs typeface="Arial" panose="020B0604020202020204" pitchFamily="34" charset="0"/>
              </a:rPr>
              <a:t>:</a:t>
            </a:r>
            <a:r>
              <a:rPr lang="en-US" sz="4000" b="1" dirty="0">
                <a:solidFill>
                  <a:srgbClr val="906036"/>
                </a:solidFill>
                <a:latin typeface="Myriad Pro" panose="020B0503030403020204" pitchFamily="34" charset="0"/>
                <a:cs typeface="Arial" panose="020B0604020202020204" pitchFamily="34" charset="0"/>
              </a:rPr>
              <a:t> </a:t>
            </a:r>
            <a:r>
              <a:rPr lang="en-US" sz="4000" dirty="0">
                <a:solidFill>
                  <a:srgbClr val="906036"/>
                </a:solidFill>
                <a:latin typeface="Myriad Pro" panose="020B0503030403020204" pitchFamily="34" charset="0"/>
                <a:cs typeface="Arial" panose="020B0604020202020204" pitchFamily="34" charset="0"/>
              </a:rPr>
              <a:t>Potential pathway</a:t>
            </a:r>
            <a:endParaRPr lang="en-GB" sz="4000"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92BFE1C3-F99B-B28B-3C90-8BA41850502B}"/>
              </a:ext>
            </a:extLst>
          </p:cNvPr>
          <p:cNvPicPr>
            <a:picLocks noGrp="1" noChangeAspect="1"/>
          </p:cNvPicPr>
          <p:nvPr>
            <p:ph idx="1"/>
          </p:nvPr>
        </p:nvPicPr>
        <p:blipFill>
          <a:blip r:embed="rId3"/>
          <a:srcRect l="87113"/>
          <a:stretch>
            <a:fillRect/>
          </a:stretch>
        </p:blipFill>
        <p:spPr>
          <a:xfrm rot="16200000">
            <a:off x="5799689" y="504593"/>
            <a:ext cx="573172" cy="12211455"/>
          </a:xfrm>
        </p:spPr>
      </p:pic>
      <p:sp>
        <p:nvSpPr>
          <p:cNvPr id="13" name="TextBox 12">
            <a:extLst>
              <a:ext uri="{FF2B5EF4-FFF2-40B4-BE49-F238E27FC236}">
                <a16:creationId xmlns:a16="http://schemas.microsoft.com/office/drawing/2014/main" id="{0E00D990-82F1-5FCF-F1BF-E709D4BD3D61}"/>
              </a:ext>
            </a:extLst>
          </p:cNvPr>
          <p:cNvSpPr txBox="1"/>
          <p:nvPr/>
        </p:nvSpPr>
        <p:spPr>
          <a:xfrm>
            <a:off x="629249" y="1522784"/>
            <a:ext cx="11208524" cy="2031325"/>
          </a:xfrm>
          <a:prstGeom prst="rect">
            <a:avLst/>
          </a:prstGeom>
          <a:noFill/>
        </p:spPr>
        <p:txBody>
          <a:bodyPr wrap="square" rtlCol="0">
            <a:spAutoFit/>
          </a:bodyPr>
          <a:lstStyle/>
          <a:p>
            <a:r>
              <a:rPr lang="en-US" b="1" dirty="0"/>
              <a:t>Crop and Aquaculture Farming (CAF): </a:t>
            </a:r>
            <a:r>
              <a:rPr lang="en-US" dirty="0"/>
              <a:t>A synergetic environment where crops and aquaculture can thrive.</a:t>
            </a:r>
          </a:p>
          <a:p>
            <a:pPr marL="742950" lvl="1" indent="-285750">
              <a:buFont typeface="Arial" panose="020B0604020202020204" pitchFamily="34" charset="0"/>
              <a:buChar char="•"/>
            </a:pPr>
            <a:r>
              <a:rPr lang="en-US" dirty="0"/>
              <a:t>Increase </a:t>
            </a:r>
            <a:r>
              <a:rPr lang="en-US" b="1" dirty="0"/>
              <a:t>agricultural productivity</a:t>
            </a:r>
            <a:r>
              <a:rPr lang="en-US" dirty="0"/>
              <a:t> (yield) &amp; Efficient use of resources (water and land) while bridging seasonal food gaps during dry seasons when crop harvests are critically low ​</a:t>
            </a:r>
            <a:r>
              <a:rPr lang="en-US" sz="1400" dirty="0"/>
              <a:t>(Wang et al., 2023; Myo et al., 2024)​</a:t>
            </a:r>
            <a:r>
              <a:rPr lang="en-US" dirty="0"/>
              <a:t>.</a:t>
            </a:r>
          </a:p>
          <a:p>
            <a:pPr marL="742950" lvl="1" indent="-285750">
              <a:buFont typeface="Arial" panose="020B0604020202020204" pitchFamily="34" charset="0"/>
              <a:buChar char="•"/>
            </a:pPr>
            <a:r>
              <a:rPr lang="en-US" dirty="0"/>
              <a:t>Increase </a:t>
            </a:r>
            <a:r>
              <a:rPr lang="en-US" b="1" dirty="0"/>
              <a:t>incomes</a:t>
            </a:r>
            <a:r>
              <a:rPr lang="en-US" dirty="0"/>
              <a:t> (additional products, i.e., fish, seaweed, shrimps, or crustaceans) while serving as a vital source of protein and micronutrients for HH </a:t>
            </a:r>
            <a:r>
              <a:rPr lang="en-US" b="1" dirty="0"/>
              <a:t>food consumption </a:t>
            </a:r>
            <a:r>
              <a:rPr lang="en-US" dirty="0"/>
              <a:t>​</a:t>
            </a:r>
            <a:r>
              <a:rPr lang="en-US" sz="1400" dirty="0"/>
              <a:t>(Mekonnen </a:t>
            </a:r>
            <a:r>
              <a:rPr lang="en-US" sz="1400" i="1" dirty="0"/>
              <a:t>et al.</a:t>
            </a:r>
            <a:r>
              <a:rPr lang="en-US" sz="1400" dirty="0"/>
              <a:t>, 2019; Dubey </a:t>
            </a:r>
            <a:r>
              <a:rPr lang="en-US" sz="1400" i="1" dirty="0"/>
              <a:t>et al.</a:t>
            </a:r>
            <a:r>
              <a:rPr lang="en-US" sz="1400" dirty="0"/>
              <a:t>, 2024).</a:t>
            </a:r>
          </a:p>
          <a:p>
            <a:pPr marL="742950" lvl="1" indent="-285750">
              <a:buFont typeface="Arial" panose="020B0604020202020204" pitchFamily="34" charset="0"/>
              <a:buChar char="•"/>
            </a:pPr>
            <a:r>
              <a:rPr lang="en-US" dirty="0"/>
              <a:t>Increase </a:t>
            </a:r>
            <a:r>
              <a:rPr lang="en-US" b="1" dirty="0"/>
              <a:t>resilience against climate variability</a:t>
            </a:r>
            <a:r>
              <a:rPr lang="en-US" dirty="0"/>
              <a:t>, ultimately strengthening the livelihoods of farming HH, especially in rural areas where poverty rates are often the highest </a:t>
            </a:r>
            <a:r>
              <a:rPr lang="en-US" sz="1400" dirty="0"/>
              <a:t>​(Wang </a:t>
            </a:r>
            <a:r>
              <a:rPr lang="en-US" sz="1400" i="1" dirty="0"/>
              <a:t>et al.</a:t>
            </a:r>
            <a:r>
              <a:rPr lang="en-US" sz="1400" dirty="0"/>
              <a:t>, 2024).</a:t>
            </a:r>
          </a:p>
        </p:txBody>
      </p:sp>
      <p:pic>
        <p:nvPicPr>
          <p:cNvPr id="17" name="Picture 16" descr="A logo with a drop of water&#10;&#10;AI-generated content may be incorrect.">
            <a:extLst>
              <a:ext uri="{FF2B5EF4-FFF2-40B4-BE49-F238E27FC236}">
                <a16:creationId xmlns:a16="http://schemas.microsoft.com/office/drawing/2014/main" id="{4581AC5B-95D6-06AA-2D07-2B3B3661067B}"/>
              </a:ext>
            </a:extLst>
          </p:cNvPr>
          <p:cNvPicPr>
            <a:picLocks noChangeAspect="1"/>
          </p:cNvPicPr>
          <p:nvPr/>
        </p:nvPicPr>
        <p:blipFill>
          <a:blip r:embed="rId4"/>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91656C0C-DB03-4815-58B1-7F004C8331EB}"/>
              </a:ext>
            </a:extLst>
          </p:cNvPr>
          <p:cNvPicPr>
            <a:picLocks noChangeAspect="1"/>
          </p:cNvPicPr>
          <p:nvPr/>
        </p:nvPicPr>
        <p:blipFill>
          <a:blip r:embed="rId5"/>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353A8D00-24C6-9A1A-471D-59FE88BE471B}"/>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pic>
        <p:nvPicPr>
          <p:cNvPr id="7" name="Picture 6">
            <a:extLst>
              <a:ext uri="{FF2B5EF4-FFF2-40B4-BE49-F238E27FC236}">
                <a16:creationId xmlns:a16="http://schemas.microsoft.com/office/drawing/2014/main" id="{89EEAC54-9586-95BA-E1C1-DEBEB88BC56F}"/>
              </a:ext>
            </a:extLst>
          </p:cNvPr>
          <p:cNvPicPr>
            <a:picLocks noChangeAspect="1"/>
          </p:cNvPicPr>
          <p:nvPr/>
        </p:nvPicPr>
        <p:blipFill>
          <a:blip r:embed="rId7"/>
          <a:stretch>
            <a:fillRect/>
          </a:stretch>
        </p:blipFill>
        <p:spPr>
          <a:xfrm>
            <a:off x="904143" y="3714228"/>
            <a:ext cx="3844381" cy="2586948"/>
          </a:xfrm>
          <a:prstGeom prst="rect">
            <a:avLst/>
          </a:prstGeom>
        </p:spPr>
      </p:pic>
      <p:pic>
        <p:nvPicPr>
          <p:cNvPr id="8" name="Picture 7">
            <a:extLst>
              <a:ext uri="{FF2B5EF4-FFF2-40B4-BE49-F238E27FC236}">
                <a16:creationId xmlns:a16="http://schemas.microsoft.com/office/drawing/2014/main" id="{4CB55CDC-DCDC-4BAE-884E-20D9A94B7CD2}"/>
              </a:ext>
            </a:extLst>
          </p:cNvPr>
          <p:cNvPicPr>
            <a:picLocks noChangeAspect="1"/>
          </p:cNvPicPr>
          <p:nvPr/>
        </p:nvPicPr>
        <p:blipFill>
          <a:blip r:embed="rId8"/>
          <a:stretch>
            <a:fillRect/>
          </a:stretch>
        </p:blipFill>
        <p:spPr>
          <a:xfrm>
            <a:off x="5141167" y="3725535"/>
            <a:ext cx="5186195" cy="2593098"/>
          </a:xfrm>
          <a:prstGeom prst="rect">
            <a:avLst/>
          </a:prstGeom>
        </p:spPr>
      </p:pic>
      <p:pic>
        <p:nvPicPr>
          <p:cNvPr id="6" name="Picture 5" descr="A close-up of a logo&#10;&#10;AI-generated content may be incorrect.">
            <a:extLst>
              <a:ext uri="{FF2B5EF4-FFF2-40B4-BE49-F238E27FC236}">
                <a16:creationId xmlns:a16="http://schemas.microsoft.com/office/drawing/2014/main" id="{E7ADCD5D-25C4-175D-E6B8-4B988AC8DFCF}"/>
              </a:ext>
            </a:extLst>
          </p:cNvPr>
          <p:cNvPicPr>
            <a:picLocks noChangeAspect="1"/>
          </p:cNvPicPr>
          <p:nvPr/>
        </p:nvPicPr>
        <p:blipFill>
          <a:blip r:embed="rId9"/>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249098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9D8DC-9DCB-A485-4696-6906EB5A17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0A9447-4B1A-B6B4-26B3-B2EC41EFA803}"/>
              </a:ext>
            </a:extLst>
          </p:cNvPr>
          <p:cNvSpPr>
            <a:spLocks noGrp="1"/>
          </p:cNvSpPr>
          <p:nvPr>
            <p:ph type="title"/>
          </p:nvPr>
        </p:nvSpPr>
        <p:spPr>
          <a:xfrm>
            <a:off x="509712" y="561482"/>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CAF: Policy Gap &amp; Research Questions </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D52E735A-C79A-9F69-4CBB-15490E242CA6}"/>
              </a:ext>
            </a:extLst>
          </p:cNvPr>
          <p:cNvPicPr>
            <a:picLocks noGrp="1" noChangeAspect="1"/>
          </p:cNvPicPr>
          <p:nvPr>
            <p:ph idx="1"/>
          </p:nvPr>
        </p:nvPicPr>
        <p:blipFill>
          <a:blip r:embed="rId2"/>
          <a:srcRect l="87113"/>
          <a:stretch>
            <a:fillRect/>
          </a:stretch>
        </p:blipFill>
        <p:spPr>
          <a:xfrm rot="16200000">
            <a:off x="5799689" y="504593"/>
            <a:ext cx="573172" cy="12211455"/>
          </a:xfrm>
        </p:spPr>
      </p:pic>
      <p:sp>
        <p:nvSpPr>
          <p:cNvPr id="13" name="TextBox 12">
            <a:extLst>
              <a:ext uri="{FF2B5EF4-FFF2-40B4-BE49-F238E27FC236}">
                <a16:creationId xmlns:a16="http://schemas.microsoft.com/office/drawing/2014/main" id="{E6115238-B022-5C03-373A-91937CFC3F16}"/>
              </a:ext>
            </a:extLst>
          </p:cNvPr>
          <p:cNvSpPr txBox="1"/>
          <p:nvPr/>
        </p:nvSpPr>
        <p:spPr>
          <a:xfrm>
            <a:off x="661088" y="1884218"/>
            <a:ext cx="6858997" cy="3139321"/>
          </a:xfrm>
          <a:prstGeom prst="rect">
            <a:avLst/>
          </a:prstGeom>
          <a:noFill/>
        </p:spPr>
        <p:txBody>
          <a:bodyPr wrap="square" rtlCol="0">
            <a:spAutoFit/>
          </a:bodyPr>
          <a:lstStyle/>
          <a:p>
            <a:r>
              <a:rPr lang="en-US" dirty="0"/>
              <a:t>Policymakers lack rigorous, causal evidence on which sustainable practices truly work. </a:t>
            </a:r>
          </a:p>
          <a:p>
            <a:endParaRPr lang="en-US" dirty="0"/>
          </a:p>
          <a:p>
            <a:pPr marL="285750" indent="-285750">
              <a:buFont typeface="Wingdings" panose="05000000000000000000" pitchFamily="2" charset="2"/>
              <a:buChar char="Ø"/>
            </a:pPr>
            <a:r>
              <a:rPr lang="en-US" b="1" dirty="0"/>
              <a:t>RQ1</a:t>
            </a:r>
            <a:r>
              <a:rPr lang="en-US" dirty="0"/>
              <a:t>: Could CAF adoption contribute to lowering food security?</a:t>
            </a:r>
          </a:p>
          <a:p>
            <a:pPr marL="285750" indent="-285750">
              <a:buFont typeface="Arial" panose="020B0604020202020204" pitchFamily="34" charset="0"/>
              <a:buChar char="•"/>
            </a:pPr>
            <a:endParaRPr lang="en-US" dirty="0"/>
          </a:p>
          <a:p>
            <a:pPr marL="285750" indent="-285750">
              <a:buFont typeface="Wingdings" panose="05000000000000000000" pitchFamily="2" charset="2"/>
              <a:buChar char="Ø"/>
            </a:pPr>
            <a:r>
              <a:rPr lang="en-US" b="1" dirty="0"/>
              <a:t>RQ2</a:t>
            </a:r>
            <a:r>
              <a:rPr lang="en-US" dirty="0"/>
              <a:t>: What are the primary factors that influence households' decision to adopt a CAF system? </a:t>
            </a:r>
          </a:p>
          <a:p>
            <a:pPr marL="285750" indent="-285750">
              <a:buFont typeface="Arial" panose="020B0604020202020204" pitchFamily="34" charset="0"/>
              <a:buChar char="•"/>
            </a:pPr>
            <a:endParaRPr lang="en-US" dirty="0"/>
          </a:p>
          <a:p>
            <a:pPr marL="285750" indent="-285750">
              <a:buFont typeface="Wingdings" panose="05000000000000000000" pitchFamily="2" charset="2"/>
              <a:buChar char="Ø"/>
            </a:pPr>
            <a:r>
              <a:rPr lang="en-US" b="1" dirty="0"/>
              <a:t>RQ3</a:t>
            </a:r>
            <a:r>
              <a:rPr lang="en-US" dirty="0"/>
              <a:t>: To what extent does the CAF adoption, causally, improve the livelihoods and food security of farming households in Myanmar?</a:t>
            </a:r>
          </a:p>
        </p:txBody>
      </p:sp>
      <p:pic>
        <p:nvPicPr>
          <p:cNvPr id="17" name="Picture 16" descr="A logo with a drop of water&#10;&#10;AI-generated content may be incorrect.">
            <a:extLst>
              <a:ext uri="{FF2B5EF4-FFF2-40B4-BE49-F238E27FC236}">
                <a16:creationId xmlns:a16="http://schemas.microsoft.com/office/drawing/2014/main" id="{791B9630-67EB-4A38-6ACA-0DC2D75FBCDF}"/>
              </a:ext>
            </a:extLst>
          </p:cNvPr>
          <p:cNvPicPr>
            <a:picLocks noChangeAspect="1"/>
          </p:cNvPicPr>
          <p:nvPr/>
        </p:nvPicPr>
        <p:blipFill>
          <a:blip r:embed="rId3"/>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B8909B85-FB68-AA16-E1E6-BC0AE45C56C4}"/>
              </a:ext>
            </a:extLst>
          </p:cNvPr>
          <p:cNvPicPr>
            <a:picLocks noChangeAspect="1"/>
          </p:cNvPicPr>
          <p:nvPr/>
        </p:nvPicPr>
        <p:blipFill>
          <a:blip r:embed="rId4"/>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DDBA17CE-5AF5-6CA7-A2D7-24F4E0E6D45C}"/>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3E4B842B-8358-9597-0FF1-122AFA0AFC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pic>
        <p:nvPicPr>
          <p:cNvPr id="7" name="Picture 6">
            <a:extLst>
              <a:ext uri="{FF2B5EF4-FFF2-40B4-BE49-F238E27FC236}">
                <a16:creationId xmlns:a16="http://schemas.microsoft.com/office/drawing/2014/main" id="{62126440-DA71-4090-ED74-0111E872DF62}"/>
              </a:ext>
            </a:extLst>
          </p:cNvPr>
          <p:cNvPicPr>
            <a:picLocks noChangeAspect="1"/>
          </p:cNvPicPr>
          <p:nvPr/>
        </p:nvPicPr>
        <p:blipFill>
          <a:blip r:embed="rId6"/>
          <a:stretch>
            <a:fillRect/>
          </a:stretch>
        </p:blipFill>
        <p:spPr>
          <a:xfrm>
            <a:off x="7520086" y="3207203"/>
            <a:ext cx="4415976" cy="1867327"/>
          </a:xfrm>
          <a:prstGeom prst="rect">
            <a:avLst/>
          </a:prstGeom>
        </p:spPr>
      </p:pic>
      <p:pic>
        <p:nvPicPr>
          <p:cNvPr id="8" name="Picture 7" descr="A close-up of a logo&#10;&#10;AI-generated content may be incorrect.">
            <a:extLst>
              <a:ext uri="{FF2B5EF4-FFF2-40B4-BE49-F238E27FC236}">
                <a16:creationId xmlns:a16="http://schemas.microsoft.com/office/drawing/2014/main" id="{52D3F942-A1E3-4792-1AA9-5587E76B9AF1}"/>
              </a:ext>
            </a:extLst>
          </p:cNvPr>
          <p:cNvPicPr>
            <a:picLocks noChangeAspect="1"/>
          </p:cNvPicPr>
          <p:nvPr/>
        </p:nvPicPr>
        <p:blipFill>
          <a:blip r:embed="rId7"/>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3617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DF396C-0D42-012E-42F2-9D00C52DA2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404532-CF01-EC18-F79A-E17F456B9801}"/>
              </a:ext>
            </a:extLst>
          </p:cNvPr>
          <p:cNvSpPr>
            <a:spLocks noGrp="1"/>
          </p:cNvSpPr>
          <p:nvPr>
            <p:ph type="title"/>
          </p:nvPr>
        </p:nvSpPr>
        <p:spPr>
          <a:xfrm>
            <a:off x="509712" y="445100"/>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Data &amp; Methods</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7A26D6A6-656E-E435-081D-E40A2C0638B8}"/>
              </a:ext>
            </a:extLst>
          </p:cNvPr>
          <p:cNvPicPr>
            <a:picLocks noGrp="1" noChangeAspect="1"/>
          </p:cNvPicPr>
          <p:nvPr>
            <p:ph idx="1"/>
          </p:nvPr>
        </p:nvPicPr>
        <p:blipFill>
          <a:blip r:embed="rId2"/>
          <a:srcRect l="87113"/>
          <a:stretch>
            <a:fillRect/>
          </a:stretch>
        </p:blipFill>
        <p:spPr>
          <a:xfrm rot="16200000">
            <a:off x="5799689" y="504593"/>
            <a:ext cx="573172" cy="12211455"/>
          </a:xfrm>
        </p:spPr>
      </p:pic>
      <p:sp>
        <p:nvSpPr>
          <p:cNvPr id="13" name="TextBox 12">
            <a:extLst>
              <a:ext uri="{FF2B5EF4-FFF2-40B4-BE49-F238E27FC236}">
                <a16:creationId xmlns:a16="http://schemas.microsoft.com/office/drawing/2014/main" id="{718CAE83-04E7-DC5C-2259-01F097A49F04}"/>
              </a:ext>
            </a:extLst>
          </p:cNvPr>
          <p:cNvSpPr txBox="1"/>
          <p:nvPr/>
        </p:nvSpPr>
        <p:spPr>
          <a:xfrm>
            <a:off x="610995" y="1458994"/>
            <a:ext cx="6608405" cy="369332"/>
          </a:xfrm>
          <a:prstGeom prst="rect">
            <a:avLst/>
          </a:prstGeom>
          <a:noFill/>
        </p:spPr>
        <p:txBody>
          <a:bodyPr wrap="square" rtlCol="0">
            <a:spAutoFit/>
          </a:bodyPr>
          <a:lstStyle/>
          <a:p>
            <a:r>
              <a:rPr lang="en-US" b="1" dirty="0"/>
              <a:t>Two data sources: </a:t>
            </a:r>
          </a:p>
        </p:txBody>
      </p:sp>
      <p:pic>
        <p:nvPicPr>
          <p:cNvPr id="17" name="Picture 16" descr="A logo with a drop of water&#10;&#10;AI-generated content may be incorrect.">
            <a:extLst>
              <a:ext uri="{FF2B5EF4-FFF2-40B4-BE49-F238E27FC236}">
                <a16:creationId xmlns:a16="http://schemas.microsoft.com/office/drawing/2014/main" id="{9EE981FF-768C-0974-6290-B20CF6CE69D1}"/>
              </a:ext>
            </a:extLst>
          </p:cNvPr>
          <p:cNvPicPr>
            <a:picLocks noChangeAspect="1"/>
          </p:cNvPicPr>
          <p:nvPr/>
        </p:nvPicPr>
        <p:blipFill>
          <a:blip r:embed="rId3"/>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7915D8AC-7CB2-00BF-6ED2-D68E5BE76470}"/>
              </a:ext>
            </a:extLst>
          </p:cNvPr>
          <p:cNvPicPr>
            <a:picLocks noChangeAspect="1"/>
          </p:cNvPicPr>
          <p:nvPr/>
        </p:nvPicPr>
        <p:blipFill>
          <a:blip r:embed="rId4"/>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FC1A2A63-1B89-2EA4-40E9-BD64A281B1E6}"/>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AB7342DE-093F-718F-2122-8A01EEE02B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pic>
        <p:nvPicPr>
          <p:cNvPr id="7" name="Picture 6" descr="A screenshot of a graph&#10;&#10;AI-generated content may be incorrect.">
            <a:extLst>
              <a:ext uri="{FF2B5EF4-FFF2-40B4-BE49-F238E27FC236}">
                <a16:creationId xmlns:a16="http://schemas.microsoft.com/office/drawing/2014/main" id="{BCEA1062-CB7A-FDD1-AF68-3ACF0EB927D0}"/>
              </a:ext>
            </a:extLst>
          </p:cNvPr>
          <p:cNvPicPr>
            <a:picLocks noChangeAspect="1"/>
          </p:cNvPicPr>
          <p:nvPr/>
        </p:nvPicPr>
        <p:blipFill>
          <a:blip r:embed="rId6"/>
          <a:stretch>
            <a:fillRect/>
          </a:stretch>
        </p:blipFill>
        <p:spPr>
          <a:xfrm>
            <a:off x="6506939" y="4038758"/>
            <a:ext cx="4134137" cy="2256092"/>
          </a:xfrm>
          <a:prstGeom prst="rect">
            <a:avLst/>
          </a:prstGeom>
        </p:spPr>
      </p:pic>
      <p:sp>
        <p:nvSpPr>
          <p:cNvPr id="8" name="TextBox 7">
            <a:extLst>
              <a:ext uri="{FF2B5EF4-FFF2-40B4-BE49-F238E27FC236}">
                <a16:creationId xmlns:a16="http://schemas.microsoft.com/office/drawing/2014/main" id="{393AA6EC-D22B-E0AF-9A54-E4D155E39FCE}"/>
              </a:ext>
            </a:extLst>
          </p:cNvPr>
          <p:cNvSpPr txBox="1"/>
          <p:nvPr/>
        </p:nvSpPr>
        <p:spPr>
          <a:xfrm>
            <a:off x="6469456" y="2414751"/>
            <a:ext cx="4306124" cy="1569660"/>
          </a:xfrm>
          <a:prstGeom prst="rect">
            <a:avLst/>
          </a:prstGeom>
          <a:noFill/>
        </p:spPr>
        <p:txBody>
          <a:bodyPr wrap="square" rtlCol="0">
            <a:spAutoFit/>
          </a:bodyPr>
          <a:lstStyle/>
          <a:p>
            <a:r>
              <a:rPr lang="en-US" sz="1200" b="1" dirty="0"/>
              <a:t>The Aquaculture Development Support Tool (Aqua-DST)</a:t>
            </a:r>
            <a:r>
              <a:rPr lang="en-US" sz="1200" dirty="0"/>
              <a:t>​: </a:t>
            </a:r>
          </a:p>
          <a:p>
            <a:r>
              <a:rPr lang="en-US" sz="1200" dirty="0"/>
              <a:t>Tool with information on climate hazards, aquaculture systems, biophysical conditions, and socioeconomic factors </a:t>
            </a:r>
            <a:r>
              <a:rPr lang="en-US" sz="1050" dirty="0"/>
              <a:t>(Win S. et al., 2024)​</a:t>
            </a:r>
            <a:r>
              <a:rPr lang="en-US" sz="1200" dirty="0"/>
              <a:t>.</a:t>
            </a:r>
          </a:p>
          <a:p>
            <a:endParaRPr lang="en-US" sz="1200" dirty="0"/>
          </a:p>
          <a:p>
            <a:r>
              <a:rPr lang="en-US" sz="1200" b="1" dirty="0"/>
              <a:t>Upper Ayeyarwady River Basin</a:t>
            </a:r>
            <a:r>
              <a:rPr lang="en-US" sz="1200" dirty="0"/>
              <a:t>, and limited to regions such as Kachin, Magway, Mandalay, </a:t>
            </a:r>
            <a:r>
              <a:rPr lang="en-US" sz="1200" dirty="0" err="1"/>
              <a:t>Sagaing</a:t>
            </a:r>
            <a:r>
              <a:rPr lang="en-US" sz="1200" dirty="0"/>
              <a:t>, and Southern and Eastern Shan states </a:t>
            </a:r>
          </a:p>
        </p:txBody>
      </p:sp>
      <p:sp>
        <p:nvSpPr>
          <p:cNvPr id="11" name="TextBox 10">
            <a:extLst>
              <a:ext uri="{FF2B5EF4-FFF2-40B4-BE49-F238E27FC236}">
                <a16:creationId xmlns:a16="http://schemas.microsoft.com/office/drawing/2014/main" id="{336AD654-F3AF-26F9-4F10-682CFA9CAE20}"/>
              </a:ext>
            </a:extLst>
          </p:cNvPr>
          <p:cNvSpPr txBox="1"/>
          <p:nvPr/>
        </p:nvSpPr>
        <p:spPr>
          <a:xfrm>
            <a:off x="2521027" y="2426609"/>
            <a:ext cx="3955737" cy="1754326"/>
          </a:xfrm>
          <a:prstGeom prst="rect">
            <a:avLst/>
          </a:prstGeom>
          <a:noFill/>
        </p:spPr>
        <p:txBody>
          <a:bodyPr wrap="square" rtlCol="0">
            <a:spAutoFit/>
          </a:bodyPr>
          <a:lstStyle/>
          <a:p>
            <a:r>
              <a:rPr lang="en-US" sz="1200" b="1" dirty="0"/>
              <a:t>Myanmar Household Welfare Survey (MHWS) Round 6 </a:t>
            </a:r>
            <a:r>
              <a:rPr lang="en-US" sz="1200" dirty="0"/>
              <a:t>​:</a:t>
            </a:r>
          </a:p>
          <a:p>
            <a:r>
              <a:rPr lang="en-US" sz="1200" dirty="0"/>
              <a:t>A nationally and regionally representative dataset with information on household characteristics, welfare, food security, and farming practices, including CAF, and shocks </a:t>
            </a:r>
            <a:r>
              <a:rPr lang="en-US" sz="1050" dirty="0"/>
              <a:t>(IFPRI Myanmar, 2024).</a:t>
            </a:r>
          </a:p>
          <a:p>
            <a:endParaRPr lang="en-US" sz="1200" dirty="0"/>
          </a:p>
          <a:p>
            <a:r>
              <a:rPr lang="en-US" sz="1200" b="1" dirty="0"/>
              <a:t>Sample size </a:t>
            </a:r>
            <a:r>
              <a:rPr lang="en-US" sz="1200" dirty="0"/>
              <a:t>of 12,898 households.</a:t>
            </a:r>
          </a:p>
          <a:p>
            <a:endParaRPr lang="en-US" sz="1200" dirty="0"/>
          </a:p>
          <a:p>
            <a:r>
              <a:rPr lang="en-US" sz="1200" dirty="0"/>
              <a:t> August and November 2023.</a:t>
            </a:r>
          </a:p>
        </p:txBody>
      </p:sp>
      <p:pic>
        <p:nvPicPr>
          <p:cNvPr id="12" name="Picture 11">
            <a:extLst>
              <a:ext uri="{FF2B5EF4-FFF2-40B4-BE49-F238E27FC236}">
                <a16:creationId xmlns:a16="http://schemas.microsoft.com/office/drawing/2014/main" id="{B97ABB80-02BE-A725-79E0-F9667D2F1CBF}"/>
              </a:ext>
            </a:extLst>
          </p:cNvPr>
          <p:cNvPicPr>
            <a:picLocks noChangeAspect="1"/>
          </p:cNvPicPr>
          <p:nvPr/>
        </p:nvPicPr>
        <p:blipFill>
          <a:blip r:embed="rId7"/>
          <a:stretch>
            <a:fillRect/>
          </a:stretch>
        </p:blipFill>
        <p:spPr>
          <a:xfrm>
            <a:off x="610995" y="2314282"/>
            <a:ext cx="1879858" cy="3718401"/>
          </a:xfrm>
          <a:prstGeom prst="rect">
            <a:avLst/>
          </a:prstGeom>
        </p:spPr>
      </p:pic>
      <p:pic>
        <p:nvPicPr>
          <p:cNvPr id="6" name="Picture 5" descr="A close-up of a logo&#10;&#10;AI-generated content may be incorrect.">
            <a:extLst>
              <a:ext uri="{FF2B5EF4-FFF2-40B4-BE49-F238E27FC236}">
                <a16:creationId xmlns:a16="http://schemas.microsoft.com/office/drawing/2014/main" id="{46FC619B-F71A-C1EF-8974-DC8C6FDF072F}"/>
              </a:ext>
            </a:extLst>
          </p:cNvPr>
          <p:cNvPicPr>
            <a:picLocks noChangeAspect="1"/>
          </p:cNvPicPr>
          <p:nvPr/>
        </p:nvPicPr>
        <p:blipFill>
          <a:blip r:embed="rId8"/>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286567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239935-B4AD-D9AC-066C-98CF485A4C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5CFBC9-2038-5CFC-345D-4C51E3B4AB73}"/>
              </a:ext>
            </a:extLst>
          </p:cNvPr>
          <p:cNvSpPr>
            <a:spLocks noGrp="1"/>
          </p:cNvSpPr>
          <p:nvPr>
            <p:ph type="title"/>
          </p:nvPr>
        </p:nvSpPr>
        <p:spPr>
          <a:xfrm>
            <a:off x="509712" y="476798"/>
            <a:ext cx="9458548" cy="880015"/>
          </a:xfrm>
        </p:spPr>
        <p:txBody>
          <a:bodyPr>
            <a:normAutofit/>
          </a:bodyPr>
          <a:lstStyle/>
          <a:p>
            <a:r>
              <a:rPr lang="en-US" b="1" dirty="0">
                <a:solidFill>
                  <a:srgbClr val="906036"/>
                </a:solidFill>
                <a:latin typeface="Myriad Pro" panose="020B0503030403020204" pitchFamily="34" charset="0"/>
                <a:cs typeface="Arial" panose="020B0604020202020204" pitchFamily="34" charset="0"/>
              </a:rPr>
              <a:t>Data &amp; Methods</a:t>
            </a:r>
            <a:endParaRPr lang="en-GB"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090D4E0F-24B2-EBD7-740F-8D6B92021D9E}"/>
              </a:ext>
            </a:extLst>
          </p:cNvPr>
          <p:cNvPicPr>
            <a:picLocks noGrp="1" noChangeAspect="1"/>
          </p:cNvPicPr>
          <p:nvPr>
            <p:ph idx="1"/>
          </p:nvPr>
        </p:nvPicPr>
        <p:blipFill>
          <a:blip r:embed="rId3"/>
          <a:srcRect l="87113"/>
          <a:stretch>
            <a:fillRect/>
          </a:stretch>
        </p:blipFill>
        <p:spPr>
          <a:xfrm rot="16200000">
            <a:off x="5799689" y="504593"/>
            <a:ext cx="573172" cy="12211455"/>
          </a:xfrm>
        </p:spPr>
      </p:pic>
      <p:sp>
        <p:nvSpPr>
          <p:cNvPr id="13" name="TextBox 12">
            <a:extLst>
              <a:ext uri="{FF2B5EF4-FFF2-40B4-BE49-F238E27FC236}">
                <a16:creationId xmlns:a16="http://schemas.microsoft.com/office/drawing/2014/main" id="{FDCAE7E5-3FB5-6AD6-74A3-15CD3BB13F18}"/>
              </a:ext>
            </a:extLst>
          </p:cNvPr>
          <p:cNvSpPr txBox="1"/>
          <p:nvPr/>
        </p:nvSpPr>
        <p:spPr>
          <a:xfrm>
            <a:off x="566837" y="1510814"/>
            <a:ext cx="11012454" cy="1092607"/>
          </a:xfrm>
          <a:prstGeom prst="rect">
            <a:avLst/>
          </a:prstGeom>
          <a:noFill/>
        </p:spPr>
        <p:txBody>
          <a:bodyPr wrap="square" rtlCol="0">
            <a:spAutoFit/>
          </a:bodyPr>
          <a:lstStyle/>
          <a:p>
            <a:r>
              <a:rPr lang="en-US" dirty="0"/>
              <a:t>Key variables of interest:</a:t>
            </a:r>
          </a:p>
          <a:p>
            <a:endParaRPr lang="en-US" sz="1000" dirty="0"/>
          </a:p>
          <a:p>
            <a:pPr marL="285750" indent="-285750">
              <a:buFont typeface="Arial" panose="020B0604020202020204" pitchFamily="34" charset="0"/>
              <a:buChar char="•"/>
            </a:pPr>
            <a:r>
              <a:rPr lang="en-US" b="1" dirty="0"/>
              <a:t>Treatment variable CAF Adoption</a:t>
            </a:r>
            <a:r>
              <a:rPr lang="en-US" dirty="0"/>
              <a:t> dummy variable (1, 0): practice both crop and aquaculture.</a:t>
            </a:r>
          </a:p>
          <a:p>
            <a:pPr marL="285750" indent="-285750">
              <a:buFont typeface="Arial" panose="020B0604020202020204" pitchFamily="34" charset="0"/>
              <a:buChar char="•"/>
            </a:pPr>
            <a:r>
              <a:rPr lang="en-US" b="1" dirty="0"/>
              <a:t>Outcome variable FI</a:t>
            </a:r>
            <a:r>
              <a:rPr lang="en-US" dirty="0"/>
              <a:t> dummy variable (1, 0) derived from the Household Hunger Scale/HFIAS tools.</a:t>
            </a:r>
          </a:p>
        </p:txBody>
      </p:sp>
      <p:pic>
        <p:nvPicPr>
          <p:cNvPr id="17" name="Picture 16" descr="A logo with a drop of water&#10;&#10;AI-generated content may be incorrect.">
            <a:extLst>
              <a:ext uri="{FF2B5EF4-FFF2-40B4-BE49-F238E27FC236}">
                <a16:creationId xmlns:a16="http://schemas.microsoft.com/office/drawing/2014/main" id="{773A786F-478D-D5C2-9351-A25508E300C1}"/>
              </a:ext>
            </a:extLst>
          </p:cNvPr>
          <p:cNvPicPr>
            <a:picLocks noChangeAspect="1"/>
          </p:cNvPicPr>
          <p:nvPr/>
        </p:nvPicPr>
        <p:blipFill>
          <a:blip r:embed="rId4"/>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96625576-2A8D-A57B-71D1-AC1B16BCE205}"/>
              </a:ext>
            </a:extLst>
          </p:cNvPr>
          <p:cNvPicPr>
            <a:picLocks noChangeAspect="1"/>
          </p:cNvPicPr>
          <p:nvPr/>
        </p:nvPicPr>
        <p:blipFill>
          <a:blip r:embed="rId5"/>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7DF7A599-6C93-9CB5-30A0-4793D3FB46AA}"/>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28705807-EB3A-FA09-E785-3103DB95AF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grpSp>
        <p:nvGrpSpPr>
          <p:cNvPr id="6" name="Group 5">
            <a:extLst>
              <a:ext uri="{FF2B5EF4-FFF2-40B4-BE49-F238E27FC236}">
                <a16:creationId xmlns:a16="http://schemas.microsoft.com/office/drawing/2014/main" id="{64334B42-9274-28A5-36A0-A093FB3395AF}"/>
              </a:ext>
            </a:extLst>
          </p:cNvPr>
          <p:cNvGrpSpPr/>
          <p:nvPr/>
        </p:nvGrpSpPr>
        <p:grpSpPr>
          <a:xfrm>
            <a:off x="729342" y="2921228"/>
            <a:ext cx="8545286" cy="795809"/>
            <a:chOff x="-37885" y="48003"/>
            <a:chExt cx="5533810" cy="1103621"/>
          </a:xfrm>
        </p:grpSpPr>
        <p:sp>
          <p:nvSpPr>
            <p:cNvPr id="7" name="Text Box 33">
              <a:extLst>
                <a:ext uri="{FF2B5EF4-FFF2-40B4-BE49-F238E27FC236}">
                  <a16:creationId xmlns:a16="http://schemas.microsoft.com/office/drawing/2014/main" id="{CBC458FF-9991-E3DC-4C52-2F66FA10B1E7}"/>
                </a:ext>
              </a:extLst>
            </p:cNvPr>
            <p:cNvSpPr txBox="1"/>
            <p:nvPr/>
          </p:nvSpPr>
          <p:spPr>
            <a:xfrm>
              <a:off x="-37885" y="48003"/>
              <a:ext cx="1606791" cy="29527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Aft>
                  <a:spcPts val="800"/>
                </a:spcAft>
                <a:buNone/>
              </a:pPr>
              <a:r>
                <a:rPr lang="en-US" sz="1200" b="1" kern="100" dirty="0">
                  <a:effectLst/>
                  <a:latin typeface="Times New Roman" panose="02020603050405020304" pitchFamily="18" charset="0"/>
                  <a:ea typeface="Aptos" panose="020B0004020202020204" pitchFamily="34" charset="0"/>
                  <a:cs typeface="Times New Roman" panose="02020603050405020304" pitchFamily="18" charset="0"/>
                </a:rPr>
                <a:t>Food Secure (0)</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8" name="Text Box 33">
              <a:extLst>
                <a:ext uri="{FF2B5EF4-FFF2-40B4-BE49-F238E27FC236}">
                  <a16:creationId xmlns:a16="http://schemas.microsoft.com/office/drawing/2014/main" id="{64094465-785F-A9A1-58BD-C0FBF2CAD346}"/>
                </a:ext>
              </a:extLst>
            </p:cNvPr>
            <p:cNvSpPr txBox="1"/>
            <p:nvPr/>
          </p:nvSpPr>
          <p:spPr>
            <a:xfrm>
              <a:off x="2266950" y="63487"/>
              <a:ext cx="1051524" cy="29527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Aft>
                  <a:spcPts val="800"/>
                </a:spcAft>
                <a:buNone/>
              </a:pPr>
              <a:r>
                <a:rPr lang="en-US" sz="1200" b="1" kern="100">
                  <a:effectLst/>
                  <a:latin typeface="Times New Roman" panose="02020603050405020304" pitchFamily="18" charset="0"/>
                  <a:ea typeface="Aptos" panose="020B0004020202020204" pitchFamily="34" charset="0"/>
                  <a:cs typeface="Times New Roman" panose="02020603050405020304" pitchFamily="18" charset="0"/>
                </a:rPr>
                <a:t>Mild (1-2)</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9" name="Text Box 33">
              <a:extLst>
                <a:ext uri="{FF2B5EF4-FFF2-40B4-BE49-F238E27FC236}">
                  <a16:creationId xmlns:a16="http://schemas.microsoft.com/office/drawing/2014/main" id="{A20C477C-5D64-3C4D-6D91-6AF8D48ED308}"/>
                </a:ext>
              </a:extLst>
            </p:cNvPr>
            <p:cNvSpPr txBox="1"/>
            <p:nvPr/>
          </p:nvSpPr>
          <p:spPr>
            <a:xfrm>
              <a:off x="4069648" y="77917"/>
              <a:ext cx="1188155" cy="29527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Aft>
                  <a:spcPts val="800"/>
                </a:spcAft>
                <a:buNone/>
              </a:pPr>
              <a:r>
                <a:rPr lang="en-US" sz="1200" b="1" kern="100">
                  <a:effectLst/>
                  <a:latin typeface="Times New Roman" panose="02020603050405020304" pitchFamily="18" charset="0"/>
                  <a:ea typeface="Aptos" panose="020B0004020202020204" pitchFamily="34" charset="0"/>
                  <a:cs typeface="Times New Roman" panose="02020603050405020304" pitchFamily="18" charset="0"/>
                </a:rPr>
                <a:t>Moderate (3-4)</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10" name="Text Box 33">
              <a:extLst>
                <a:ext uri="{FF2B5EF4-FFF2-40B4-BE49-F238E27FC236}">
                  <a16:creationId xmlns:a16="http://schemas.microsoft.com/office/drawing/2014/main" id="{CA46B852-12A2-4A19-803E-428E53183A72}"/>
                </a:ext>
              </a:extLst>
            </p:cNvPr>
            <p:cNvSpPr txBox="1"/>
            <p:nvPr/>
          </p:nvSpPr>
          <p:spPr>
            <a:xfrm>
              <a:off x="-37877" y="627185"/>
              <a:ext cx="1949164" cy="47624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Aft>
                  <a:spcPts val="800"/>
                </a:spcAft>
                <a:buNone/>
              </a:pPr>
              <a:r>
                <a:rPr lang="en-US" sz="1200" kern="100" dirty="0">
                  <a:effectLst/>
                  <a:latin typeface="Times New Roman" panose="02020603050405020304" pitchFamily="18" charset="0"/>
                  <a:ea typeface="Aptos" panose="020B0004020202020204" pitchFamily="34" charset="0"/>
                  <a:cs typeface="Times New Roman" panose="02020603050405020304" pitchFamily="18" charset="0"/>
                </a:rPr>
                <a:t>Report no food access disruption.</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1" name="Text Box 33">
              <a:extLst>
                <a:ext uri="{FF2B5EF4-FFF2-40B4-BE49-F238E27FC236}">
                  <a16:creationId xmlns:a16="http://schemas.microsoft.com/office/drawing/2014/main" id="{B2B95790-8998-E162-4C6F-F7BBA8F11FC5}"/>
                </a:ext>
              </a:extLst>
            </p:cNvPr>
            <p:cNvSpPr txBox="1"/>
            <p:nvPr/>
          </p:nvSpPr>
          <p:spPr>
            <a:xfrm>
              <a:off x="2057400" y="637274"/>
              <a:ext cx="1333500" cy="51435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Aft>
                  <a:spcPts val="800"/>
                </a:spcAft>
                <a:buNone/>
              </a:pPr>
              <a:r>
                <a:rPr lang="en-US" sz="1200" kern="100">
                  <a:effectLst/>
                  <a:latin typeface="Times New Roman" panose="02020603050405020304" pitchFamily="18" charset="0"/>
                  <a:ea typeface="Aptos" panose="020B0004020202020204" pitchFamily="34" charset="0"/>
                  <a:cs typeface="Times New Roman" panose="02020603050405020304" pitchFamily="18" charset="0"/>
                </a:rPr>
                <a:t>Worry about food. Go to bed hungry.</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12" name="Text Box 33">
              <a:extLst>
                <a:ext uri="{FF2B5EF4-FFF2-40B4-BE49-F238E27FC236}">
                  <a16:creationId xmlns:a16="http://schemas.microsoft.com/office/drawing/2014/main" id="{B0AF0A81-F45C-5B18-A7CC-7A78FA2B3EB2}"/>
                </a:ext>
              </a:extLst>
            </p:cNvPr>
            <p:cNvSpPr txBox="1"/>
            <p:nvPr/>
          </p:nvSpPr>
          <p:spPr>
            <a:xfrm>
              <a:off x="3936529" y="656277"/>
              <a:ext cx="1530823" cy="466726"/>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Aft>
                  <a:spcPts val="800"/>
                </a:spcAft>
                <a:buNone/>
              </a:pPr>
              <a:r>
                <a:rPr lang="en-US" sz="1200" kern="100">
                  <a:effectLst/>
                  <a:latin typeface="Times New Roman" panose="02020603050405020304" pitchFamily="18" charset="0"/>
                  <a:ea typeface="Aptos" panose="020B0004020202020204" pitchFamily="34" charset="0"/>
                  <a:cs typeface="Times New Roman" panose="02020603050405020304" pitchFamily="18" charset="0"/>
                </a:rPr>
                <a:t>Spend an entire day and night without food.</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15" name="Arrow: Right 14">
              <a:extLst>
                <a:ext uri="{FF2B5EF4-FFF2-40B4-BE49-F238E27FC236}">
                  <a16:creationId xmlns:a16="http://schemas.microsoft.com/office/drawing/2014/main" id="{03596AF6-C610-7140-2114-4EA0B378E4D1}"/>
                </a:ext>
              </a:extLst>
            </p:cNvPr>
            <p:cNvSpPr/>
            <p:nvPr/>
          </p:nvSpPr>
          <p:spPr>
            <a:xfrm>
              <a:off x="0" y="381000"/>
              <a:ext cx="5495925" cy="266700"/>
            </a:xfrm>
            <a:prstGeom prst="rightArrow">
              <a:avLst/>
            </a:prstGeom>
            <a:gradFill flip="none" rotWithShape="1">
              <a:gsLst>
                <a:gs pos="42500">
                  <a:srgbClr val="FADCCC"/>
                </a:gs>
                <a:gs pos="32000">
                  <a:schemeClr val="accent2">
                    <a:lumMod val="5000"/>
                    <a:lumOff val="95000"/>
                  </a:schemeClr>
                </a:gs>
                <a:gs pos="80000">
                  <a:schemeClr val="accent2">
                    <a:lumMod val="45000"/>
                    <a:lumOff val="55000"/>
                  </a:schemeClr>
                </a:gs>
                <a:gs pos="99000">
                  <a:schemeClr val="accent2">
                    <a:lumMod val="60000"/>
                    <a:lumOff val="40000"/>
                  </a:schemeClr>
                </a:gs>
              </a:gsLst>
              <a:lin ang="0" scaled="0"/>
              <a:tileRect/>
            </a:gradFill>
            <a:ln>
              <a:solidFill>
                <a:schemeClr val="bg2"/>
              </a:solidFill>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200"/>
            </a:p>
          </p:txBody>
        </p:sp>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A5E8A72-AD76-A452-A843-23C000E71582}"/>
                  </a:ext>
                </a:extLst>
              </p:cNvPr>
              <p:cNvSpPr txBox="1"/>
              <p:nvPr/>
            </p:nvSpPr>
            <p:spPr>
              <a:xfrm>
                <a:off x="566837" y="3998259"/>
                <a:ext cx="10786964" cy="2308324"/>
              </a:xfrm>
              <a:prstGeom prst="rect">
                <a:avLst/>
              </a:prstGeom>
              <a:noFill/>
            </p:spPr>
            <p:txBody>
              <a:bodyPr wrap="square" rtlCol="0">
                <a:spAutoFit/>
              </a:bodyPr>
              <a:lstStyle/>
              <a:p>
                <a:r>
                  <a:rPr lang="en-US" b="1" dirty="0"/>
                  <a:t>Propensity Scores Matching (PSM</a:t>
                </a:r>
                <a:r>
                  <a:rPr lang="en-US" dirty="0"/>
                  <a:t>):</a:t>
                </a:r>
              </a:p>
              <a:p>
                <a:pPr marL="285750" indent="-285750">
                  <a:buFont typeface="Arial" panose="020B0604020202020204" pitchFamily="34" charset="0"/>
                  <a:buChar char="•"/>
                </a:pPr>
                <a:r>
                  <a:rPr lang="en-US" dirty="0"/>
                  <a:t>Selection bias in CAF adoption impact assessments, where participation depends on biophysical and socioeconomic factors specific to each household rather than on random assignment.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Create a </a:t>
                </a:r>
                <a:r>
                  <a:rPr lang="en-US" b="1" dirty="0"/>
                  <a:t>control group</a:t>
                </a:r>
                <a:r>
                  <a:rPr lang="en-US" dirty="0"/>
                  <a:t>, statistically similar to the CAF adopters, using a set of observable covariates,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oMath>
                </a14:m>
                <a:r>
                  <a:rPr lang="en-US" dirty="0"/>
                  <a:t> such as HH wealth index (PCA), farm size, access to irrigation, education level, gender of the household head, climate shocks (drought, flood), and biophysical and value chain data from the Aqua-DST.</a:t>
                </a:r>
              </a:p>
              <a:p>
                <a:pPr marL="285750" indent="-285750">
                  <a:buFont typeface="Arial" panose="020B0604020202020204" pitchFamily="34" charset="0"/>
                  <a:buChar char="•"/>
                </a:pPr>
                <a:endParaRPr lang="en-US" dirty="0"/>
              </a:p>
            </p:txBody>
          </p:sp>
        </mc:Choice>
        <mc:Fallback xmlns="">
          <p:sp>
            <p:nvSpPr>
              <p:cNvPr id="16" name="TextBox 15">
                <a:extLst>
                  <a:ext uri="{FF2B5EF4-FFF2-40B4-BE49-F238E27FC236}">
                    <a16:creationId xmlns:a16="http://schemas.microsoft.com/office/drawing/2014/main" id="{9A5E8A72-AD76-A452-A843-23C000E71582}"/>
                  </a:ext>
                </a:extLst>
              </p:cNvPr>
              <p:cNvSpPr txBox="1">
                <a:spLocks noRot="1" noChangeAspect="1" noMove="1" noResize="1" noEditPoints="1" noAdjustHandles="1" noChangeArrowheads="1" noChangeShapeType="1" noTextEdit="1"/>
              </p:cNvSpPr>
              <p:nvPr/>
            </p:nvSpPr>
            <p:spPr>
              <a:xfrm>
                <a:off x="566837" y="3998259"/>
                <a:ext cx="10786964" cy="2308324"/>
              </a:xfrm>
              <a:prstGeom prst="rect">
                <a:avLst/>
              </a:prstGeom>
              <a:blipFill>
                <a:blip r:embed="rId7"/>
                <a:stretch>
                  <a:fillRect l="-508" t="-1319"/>
                </a:stretch>
              </a:blipFill>
            </p:spPr>
            <p:txBody>
              <a:bodyPr/>
              <a:lstStyle/>
              <a:p>
                <a:r>
                  <a:rPr lang="en-US">
                    <a:noFill/>
                  </a:rPr>
                  <a:t> </a:t>
                </a:r>
              </a:p>
            </p:txBody>
          </p:sp>
        </mc:Fallback>
      </mc:AlternateContent>
      <p:pic>
        <p:nvPicPr>
          <p:cNvPr id="18" name="Picture 17" descr="A close-up of a logo&#10;&#10;AI-generated content may be incorrect.">
            <a:extLst>
              <a:ext uri="{FF2B5EF4-FFF2-40B4-BE49-F238E27FC236}">
                <a16:creationId xmlns:a16="http://schemas.microsoft.com/office/drawing/2014/main" id="{A254F16D-A0BB-25EC-B323-60F389D9DA85}"/>
              </a:ext>
            </a:extLst>
          </p:cNvPr>
          <p:cNvPicPr>
            <a:picLocks noChangeAspect="1"/>
          </p:cNvPicPr>
          <p:nvPr/>
        </p:nvPicPr>
        <p:blipFill>
          <a:blip r:embed="rId8"/>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168901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A70C42-63B8-0080-AF73-56A3932050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CF95F6-E135-5C23-9E25-B874DA171B32}"/>
              </a:ext>
            </a:extLst>
          </p:cNvPr>
          <p:cNvSpPr>
            <a:spLocks noGrp="1"/>
          </p:cNvSpPr>
          <p:nvPr>
            <p:ph type="title"/>
          </p:nvPr>
        </p:nvSpPr>
        <p:spPr>
          <a:xfrm>
            <a:off x="566836" y="707750"/>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Data &amp; Methods</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2EEE8006-7DD6-F938-2CC3-D32619FAF9A6}"/>
              </a:ext>
            </a:extLst>
          </p:cNvPr>
          <p:cNvPicPr>
            <a:picLocks noGrp="1" noChangeAspect="1"/>
          </p:cNvPicPr>
          <p:nvPr>
            <p:ph idx="1"/>
          </p:nvPr>
        </p:nvPicPr>
        <p:blipFill>
          <a:blip r:embed="rId3"/>
          <a:srcRect l="87113"/>
          <a:stretch>
            <a:fillRect/>
          </a:stretch>
        </p:blipFill>
        <p:spPr>
          <a:xfrm rot="16200000">
            <a:off x="5799689" y="504593"/>
            <a:ext cx="573172" cy="12211455"/>
          </a:xfrm>
        </p:spPr>
      </p:pic>
      <p:pic>
        <p:nvPicPr>
          <p:cNvPr id="17" name="Picture 16" descr="A logo with a drop of water&#10;&#10;AI-generated content may be incorrect.">
            <a:extLst>
              <a:ext uri="{FF2B5EF4-FFF2-40B4-BE49-F238E27FC236}">
                <a16:creationId xmlns:a16="http://schemas.microsoft.com/office/drawing/2014/main" id="{69346BC3-8F19-158E-5EB5-E488D2B95FB2}"/>
              </a:ext>
            </a:extLst>
          </p:cNvPr>
          <p:cNvPicPr>
            <a:picLocks noChangeAspect="1"/>
          </p:cNvPicPr>
          <p:nvPr/>
        </p:nvPicPr>
        <p:blipFill>
          <a:blip r:embed="rId4"/>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0B544DCF-F63D-00F0-F68E-51377AEF19C5}"/>
              </a:ext>
            </a:extLst>
          </p:cNvPr>
          <p:cNvPicPr>
            <a:picLocks noChangeAspect="1"/>
          </p:cNvPicPr>
          <p:nvPr/>
        </p:nvPicPr>
        <p:blipFill>
          <a:blip r:embed="rId5"/>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4D5B5D64-16D8-0381-F76D-B9CEF5CD24BC}"/>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101AD8DB-4C7B-2924-C0DE-BF008FC377F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EAE5D13-CB05-BDE2-3688-E10C0D2C08D6}"/>
                  </a:ext>
                </a:extLst>
              </p:cNvPr>
              <p:cNvSpPr txBox="1"/>
              <p:nvPr/>
            </p:nvSpPr>
            <p:spPr>
              <a:xfrm>
                <a:off x="742171" y="1810829"/>
                <a:ext cx="9710057" cy="2862322"/>
              </a:xfrm>
              <a:prstGeom prst="rect">
                <a:avLst/>
              </a:prstGeom>
              <a:noFill/>
            </p:spPr>
            <p:txBody>
              <a:bodyPr wrap="square" rtlCol="0">
                <a:spAutoFit/>
              </a:bodyPr>
              <a:lstStyle/>
              <a:p>
                <a:r>
                  <a:rPr lang="en-US" b="1" dirty="0"/>
                  <a:t>Propensity Scores Matching (PSM</a:t>
                </a:r>
                <a:r>
                  <a:rPr lang="en-US" dirty="0"/>
                  <a:t>):</a:t>
                </a:r>
              </a:p>
              <a:p>
                <a:pPr marL="285750" indent="-285750">
                  <a:buFont typeface="Arial" panose="020B0604020202020204" pitchFamily="34" charset="0"/>
                  <a:buChar char="•"/>
                </a:pPr>
                <a:r>
                  <a:rPr lang="en-US" dirty="0"/>
                  <a:t>Propensity score </a:t>
                </a:r>
                <a14:m>
                  <m:oMath xmlns:m="http://schemas.openxmlformats.org/officeDocument/2006/math">
                    <m:r>
                      <a:rPr lang="en-US" i="1">
                        <a:latin typeface="Cambria Math" panose="02040503050406030204" pitchFamily="18" charset="0"/>
                      </a:rPr>
                      <m:t>𝑃</m:t>
                    </m:r>
                    <m:r>
                      <a:rPr lang="en-US" i="1">
                        <a:latin typeface="Cambria Math" panose="02040503050406030204" pitchFamily="18" charset="0"/>
                      </a:rPr>
                      <m:t>(</m:t>
                    </m:r>
                    <m:r>
                      <a:rPr lang="en-US" i="1">
                        <a:latin typeface="Cambria Math" panose="02040503050406030204" pitchFamily="18" charset="0"/>
                      </a:rPr>
                      <m:t>𝑋</m:t>
                    </m:r>
                    <m:r>
                      <a:rPr lang="en-US" i="1">
                        <a:latin typeface="Cambria Math" panose="02040503050406030204" pitchFamily="18" charset="0"/>
                      </a:rPr>
                      <m:t>)</m:t>
                    </m:r>
                  </m:oMath>
                </a14:m>
                <a:r>
                  <a:rPr lang="en-US" dirty="0"/>
                  <a:t>: Probability of adoption, given a set of pre-treatments observable covariates </a:t>
                </a:r>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oMath>
                </a14:m>
                <a:r>
                  <a:rPr lang="en-US" dirty="0"/>
                  <a:t> using a logit regression model.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Nearest Neighbor Matching (NNM)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 Average treatment effect (ATT): difference in the outcome, the likelihood of FI of the matched groups</a:t>
                </a:r>
              </a:p>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𝑨𝑻𝑻</m:t>
                      </m:r>
                      <m:r>
                        <a:rPr lang="en-US" b="1" i="1">
                          <a:latin typeface="Cambria Math" panose="02040503050406030204" pitchFamily="18" charset="0"/>
                        </a:rPr>
                        <m:t>=</m:t>
                      </m:r>
                      <m:r>
                        <a:rPr lang="en-US" b="1" i="1">
                          <a:latin typeface="Cambria Math" panose="02040503050406030204" pitchFamily="18" charset="0"/>
                        </a:rPr>
                        <m:t>𝑬</m:t>
                      </m:r>
                      <m:d>
                        <m:dPr>
                          <m:ctrlPr>
                            <a:rPr lang="en-US" b="1" i="1">
                              <a:latin typeface="Cambria Math" panose="02040503050406030204" pitchFamily="18" charset="0"/>
                            </a:rPr>
                          </m:ctrlPr>
                        </m:dPr>
                        <m:e>
                          <m:sSub>
                            <m:sSubPr>
                              <m:ctrlPr>
                                <a:rPr lang="en-US" b="1" i="1">
                                  <a:latin typeface="Cambria Math" panose="02040503050406030204" pitchFamily="18" charset="0"/>
                                </a:rPr>
                              </m:ctrlPr>
                            </m:sSubPr>
                            <m:e>
                              <m:r>
                                <a:rPr lang="en-US" b="1" i="1">
                                  <a:latin typeface="Cambria Math" panose="02040503050406030204" pitchFamily="18" charset="0"/>
                                </a:rPr>
                                <m:t>𝒀</m:t>
                              </m:r>
                            </m:e>
                            <m:sub>
                              <m:r>
                                <a:rPr lang="en-US" b="1" i="1">
                                  <a:latin typeface="Cambria Math" panose="02040503050406030204" pitchFamily="18" charset="0"/>
                                </a:rPr>
                                <m:t>𝟏</m:t>
                              </m:r>
                            </m:sub>
                          </m:sSub>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𝒀</m:t>
                              </m:r>
                            </m:e>
                            <m:sub>
                              <m:r>
                                <a:rPr lang="en-US" b="1" i="1">
                                  <a:latin typeface="Cambria Math" panose="02040503050406030204" pitchFamily="18" charset="0"/>
                                </a:rPr>
                                <m:t>𝟎</m:t>
                              </m:r>
                            </m:sub>
                          </m:sSub>
                        </m:e>
                        <m:e>
                          <m:r>
                            <a:rPr lang="en-US" b="1" i="1">
                              <a:latin typeface="Cambria Math" panose="02040503050406030204" pitchFamily="18" charset="0"/>
                            </a:rPr>
                            <m:t>𝑫</m:t>
                          </m:r>
                          <m:r>
                            <a:rPr lang="en-US" b="1" i="1">
                              <a:latin typeface="Cambria Math" panose="02040503050406030204" pitchFamily="18" charset="0"/>
                            </a:rPr>
                            <m:t>=</m:t>
                          </m:r>
                          <m:r>
                            <a:rPr lang="en-US" b="1" i="1">
                              <a:latin typeface="Cambria Math" panose="02040503050406030204" pitchFamily="18" charset="0"/>
                            </a:rPr>
                            <m:t>𝟏</m:t>
                          </m:r>
                        </m:e>
                      </m:d>
                    </m:oMath>
                  </m:oMathPara>
                </a14:m>
                <a:endParaRPr lang="en-US" b="1" dirty="0"/>
              </a:p>
              <a:p>
                <a:pPr marL="285750" indent="-285750">
                  <a:buFont typeface="Arial" panose="020B0604020202020204" pitchFamily="34" charset="0"/>
                  <a:buChar char="•"/>
                </a:pPr>
                <a:endParaRPr lang="en-US" dirty="0"/>
              </a:p>
            </p:txBody>
          </p:sp>
        </mc:Choice>
        <mc:Fallback xmlns="">
          <p:sp>
            <p:nvSpPr>
              <p:cNvPr id="16" name="TextBox 15">
                <a:extLst>
                  <a:ext uri="{FF2B5EF4-FFF2-40B4-BE49-F238E27FC236}">
                    <a16:creationId xmlns:a16="http://schemas.microsoft.com/office/drawing/2014/main" id="{9EAE5D13-CB05-BDE2-3688-E10C0D2C08D6}"/>
                  </a:ext>
                </a:extLst>
              </p:cNvPr>
              <p:cNvSpPr txBox="1">
                <a:spLocks noRot="1" noChangeAspect="1" noMove="1" noResize="1" noEditPoints="1" noAdjustHandles="1" noChangeArrowheads="1" noChangeShapeType="1" noTextEdit="1"/>
              </p:cNvSpPr>
              <p:nvPr/>
            </p:nvSpPr>
            <p:spPr>
              <a:xfrm>
                <a:off x="742171" y="1810829"/>
                <a:ext cx="9710057" cy="2862322"/>
              </a:xfrm>
              <a:prstGeom prst="rect">
                <a:avLst/>
              </a:prstGeom>
              <a:blipFill>
                <a:blip r:embed="rId7"/>
                <a:stretch>
                  <a:fillRect l="-565" t="-851"/>
                </a:stretch>
              </a:blipFill>
            </p:spPr>
            <p:txBody>
              <a:bodyPr/>
              <a:lstStyle/>
              <a:p>
                <a:r>
                  <a:rPr lang="en-US">
                    <a:noFill/>
                  </a:rPr>
                  <a:t> </a:t>
                </a:r>
              </a:p>
            </p:txBody>
          </p:sp>
        </mc:Fallback>
      </mc:AlternateContent>
      <p:pic>
        <p:nvPicPr>
          <p:cNvPr id="19" name="Picture 18" descr="A close-up of a logo&#10;&#10;AI-generated content may be incorrect.">
            <a:extLst>
              <a:ext uri="{FF2B5EF4-FFF2-40B4-BE49-F238E27FC236}">
                <a16:creationId xmlns:a16="http://schemas.microsoft.com/office/drawing/2014/main" id="{1098CBB2-8FDA-1FDE-6625-27F8E60B828C}"/>
              </a:ext>
            </a:extLst>
          </p:cNvPr>
          <p:cNvPicPr>
            <a:picLocks noChangeAspect="1"/>
          </p:cNvPicPr>
          <p:nvPr/>
        </p:nvPicPr>
        <p:blipFill>
          <a:blip r:embed="rId8"/>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3305170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2D2CA-03EB-8542-F05F-5A8500B2BC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16FE4C-1923-14CA-49A9-15EF6F22DE91}"/>
              </a:ext>
            </a:extLst>
          </p:cNvPr>
          <p:cNvSpPr>
            <a:spLocks noGrp="1"/>
          </p:cNvSpPr>
          <p:nvPr>
            <p:ph type="title"/>
          </p:nvPr>
        </p:nvSpPr>
        <p:spPr>
          <a:xfrm>
            <a:off x="566836" y="476798"/>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Key Findings</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53A90084-3C51-03B8-4F18-E1C5B50E47C7}"/>
              </a:ext>
            </a:extLst>
          </p:cNvPr>
          <p:cNvPicPr>
            <a:picLocks noGrp="1" noChangeAspect="1"/>
          </p:cNvPicPr>
          <p:nvPr>
            <p:ph idx="1"/>
          </p:nvPr>
        </p:nvPicPr>
        <p:blipFill>
          <a:blip r:embed="rId3"/>
          <a:srcRect l="87113"/>
          <a:stretch>
            <a:fillRect/>
          </a:stretch>
        </p:blipFill>
        <p:spPr>
          <a:xfrm rot="16200000">
            <a:off x="5799689" y="504593"/>
            <a:ext cx="573172" cy="12211455"/>
          </a:xfrm>
        </p:spPr>
      </p:pic>
      <p:sp>
        <p:nvSpPr>
          <p:cNvPr id="13" name="TextBox 12">
            <a:extLst>
              <a:ext uri="{FF2B5EF4-FFF2-40B4-BE49-F238E27FC236}">
                <a16:creationId xmlns:a16="http://schemas.microsoft.com/office/drawing/2014/main" id="{51160E79-AACC-3C4D-9064-B81071AC76DD}"/>
              </a:ext>
            </a:extLst>
          </p:cNvPr>
          <p:cNvSpPr txBox="1"/>
          <p:nvPr/>
        </p:nvSpPr>
        <p:spPr>
          <a:xfrm>
            <a:off x="629249" y="1335509"/>
            <a:ext cx="10933502" cy="646331"/>
          </a:xfrm>
          <a:prstGeom prst="rect">
            <a:avLst/>
          </a:prstGeom>
          <a:noFill/>
        </p:spPr>
        <p:txBody>
          <a:bodyPr wrap="square" rtlCol="0">
            <a:spAutoFit/>
          </a:bodyPr>
          <a:lstStyle/>
          <a:p>
            <a:r>
              <a:rPr lang="en-US" b="1" dirty="0"/>
              <a:t>Table 1: Summary Statistics: Treated Group vs. Untreated Group</a:t>
            </a:r>
          </a:p>
          <a:p>
            <a:endParaRPr lang="en-US" dirty="0"/>
          </a:p>
        </p:txBody>
      </p:sp>
      <p:pic>
        <p:nvPicPr>
          <p:cNvPr id="17" name="Picture 16" descr="A logo with a drop of water&#10;&#10;AI-generated content may be incorrect.">
            <a:extLst>
              <a:ext uri="{FF2B5EF4-FFF2-40B4-BE49-F238E27FC236}">
                <a16:creationId xmlns:a16="http://schemas.microsoft.com/office/drawing/2014/main" id="{D3016A8A-E44F-4E60-4578-4DD8E6767C2C}"/>
              </a:ext>
            </a:extLst>
          </p:cNvPr>
          <p:cNvPicPr>
            <a:picLocks noChangeAspect="1"/>
          </p:cNvPicPr>
          <p:nvPr/>
        </p:nvPicPr>
        <p:blipFill>
          <a:blip r:embed="rId4"/>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9A27B05C-D6DD-6ADA-FB20-320D5BD323DE}"/>
              </a:ext>
            </a:extLst>
          </p:cNvPr>
          <p:cNvPicPr>
            <a:picLocks noChangeAspect="1"/>
          </p:cNvPicPr>
          <p:nvPr/>
        </p:nvPicPr>
        <p:blipFill>
          <a:blip r:embed="rId5"/>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9CF66C05-7815-8B42-2542-FF663A298992}"/>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86025D18-4F81-EB5B-77F9-006BD1E5AC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graphicFrame>
        <p:nvGraphicFramePr>
          <p:cNvPr id="10" name="Table 9">
            <a:extLst>
              <a:ext uri="{FF2B5EF4-FFF2-40B4-BE49-F238E27FC236}">
                <a16:creationId xmlns:a16="http://schemas.microsoft.com/office/drawing/2014/main" id="{18526BD0-BE59-308D-DFBD-F84AF4A764C8}"/>
              </a:ext>
            </a:extLst>
          </p:cNvPr>
          <p:cNvGraphicFramePr>
            <a:graphicFrameLocks noGrp="1"/>
          </p:cNvGraphicFramePr>
          <p:nvPr>
            <p:extLst>
              <p:ext uri="{D42A27DB-BD31-4B8C-83A1-F6EECF244321}">
                <p14:modId xmlns:p14="http://schemas.microsoft.com/office/powerpoint/2010/main" val="588250205"/>
              </p:ext>
            </p:extLst>
          </p:nvPr>
        </p:nvGraphicFramePr>
        <p:xfrm>
          <a:off x="455340" y="1787837"/>
          <a:ext cx="10027862" cy="4197145"/>
        </p:xfrm>
        <a:graphic>
          <a:graphicData uri="http://schemas.openxmlformats.org/drawingml/2006/table">
            <a:tbl>
              <a:tblPr firstRow="1" firstCol="1" bandRow="1">
                <a:tableStyleId>{68D230F3-CF80-4859-8CE7-A43EE81993B5}</a:tableStyleId>
              </a:tblPr>
              <a:tblGrid>
                <a:gridCol w="3336262">
                  <a:extLst>
                    <a:ext uri="{9D8B030D-6E8A-4147-A177-3AD203B41FA5}">
                      <a16:colId xmlns:a16="http://schemas.microsoft.com/office/drawing/2014/main" val="376185661"/>
                    </a:ext>
                  </a:extLst>
                </a:gridCol>
                <a:gridCol w="4272071">
                  <a:extLst>
                    <a:ext uri="{9D8B030D-6E8A-4147-A177-3AD203B41FA5}">
                      <a16:colId xmlns:a16="http://schemas.microsoft.com/office/drawing/2014/main" val="3601556072"/>
                    </a:ext>
                  </a:extLst>
                </a:gridCol>
                <a:gridCol w="2419529">
                  <a:extLst>
                    <a:ext uri="{9D8B030D-6E8A-4147-A177-3AD203B41FA5}">
                      <a16:colId xmlns:a16="http://schemas.microsoft.com/office/drawing/2014/main" val="3354008614"/>
                    </a:ext>
                  </a:extLst>
                </a:gridCol>
              </a:tblGrid>
              <a:tr h="414910">
                <a:tc>
                  <a:txBody>
                    <a:bodyPr/>
                    <a:lstStyle/>
                    <a:p>
                      <a:pPr marL="0" marR="0" algn="just">
                        <a:lnSpc>
                          <a:spcPct val="100000"/>
                        </a:lnSpc>
                        <a:spcAft>
                          <a:spcPts val="800"/>
                        </a:spcAft>
                        <a:buNone/>
                      </a:pPr>
                      <a:r>
                        <a:rPr lang="en-US" sz="1800" kern="100" dirty="0">
                          <a:effectLst/>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solidFill>
                      <a:schemeClr val="accent3">
                        <a:lumMod val="20000"/>
                        <a:lumOff val="80000"/>
                      </a:schemeClr>
                    </a:solidFill>
                  </a:tcPr>
                </a:tc>
                <a:tc>
                  <a:txBody>
                    <a:bodyPr/>
                    <a:lstStyle/>
                    <a:p>
                      <a:pPr marL="0" marR="0" algn="just">
                        <a:lnSpc>
                          <a:spcPct val="100000"/>
                        </a:lnSpc>
                        <a:spcAft>
                          <a:spcPts val="800"/>
                        </a:spcAft>
                        <a:buNone/>
                      </a:pPr>
                      <a:r>
                        <a:rPr lang="en-US" sz="1800" kern="100" dirty="0">
                          <a:effectLst/>
                        </a:rPr>
                        <a:t>CAF Households (</a:t>
                      </a:r>
                      <a:r>
                        <a:rPr lang="en-US" sz="1800" kern="100" dirty="0">
                          <a:solidFill>
                            <a:srgbClr val="FF0000"/>
                          </a:solidFill>
                          <a:effectLst/>
                        </a:rPr>
                        <a:t>N = 211</a:t>
                      </a:r>
                      <a:r>
                        <a:rPr lang="en-US" sz="1800" kern="100" dirty="0">
                          <a:effectLst/>
                        </a:rPr>
                        <a:t>/ 12,898)</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solidFill>
                      <a:schemeClr val="accent3">
                        <a:lumMod val="20000"/>
                        <a:lumOff val="80000"/>
                      </a:schemeClr>
                    </a:solidFill>
                  </a:tcPr>
                </a:tc>
                <a:tc>
                  <a:txBody>
                    <a:bodyPr/>
                    <a:lstStyle/>
                    <a:p>
                      <a:pPr marL="0" marR="0" algn="just">
                        <a:lnSpc>
                          <a:spcPct val="100000"/>
                        </a:lnSpc>
                        <a:spcAft>
                          <a:spcPts val="800"/>
                        </a:spcAft>
                        <a:buNone/>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Non-CAF HH (5,502)</a:t>
                      </a:r>
                    </a:p>
                  </a:txBody>
                  <a:tcPr marL="0" marR="0" marT="0" marB="0">
                    <a:solidFill>
                      <a:schemeClr val="accent3">
                        <a:lumMod val="20000"/>
                        <a:lumOff val="80000"/>
                      </a:schemeClr>
                    </a:solidFill>
                  </a:tcPr>
                </a:tc>
                <a:extLst>
                  <a:ext uri="{0D108BD9-81ED-4DB2-BD59-A6C34878D82A}">
                    <a16:rowId xmlns:a16="http://schemas.microsoft.com/office/drawing/2014/main" val="2325728959"/>
                  </a:ext>
                </a:extLst>
              </a:tr>
              <a:tr h="342520">
                <a:tc>
                  <a:txBody>
                    <a:bodyPr/>
                    <a:lstStyle/>
                    <a:p>
                      <a:pPr marL="0" marR="0" algn="just">
                        <a:lnSpc>
                          <a:spcPct val="115000"/>
                        </a:lnSpc>
                        <a:spcAft>
                          <a:spcPts val="800"/>
                        </a:spcAft>
                        <a:buNone/>
                      </a:pPr>
                      <a:r>
                        <a:rPr lang="en-US" sz="1800" b="0" kern="100" dirty="0">
                          <a:effectLst/>
                        </a:rPr>
                        <a:t>Household head gender (male)</a:t>
                      </a:r>
                      <a:endParaRPr lang="en-US" sz="18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b="1" kern="100" dirty="0">
                          <a:effectLst/>
                        </a:rPr>
                        <a:t>63.03%</a:t>
                      </a:r>
                      <a:endParaRPr lang="en-US" sz="18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55.13% </a:t>
                      </a:r>
                    </a:p>
                  </a:txBody>
                  <a:tcPr marL="0" marR="0" marT="0" marB="0"/>
                </a:tc>
                <a:extLst>
                  <a:ext uri="{0D108BD9-81ED-4DB2-BD59-A6C34878D82A}">
                    <a16:rowId xmlns:a16="http://schemas.microsoft.com/office/drawing/2014/main" val="2889199347"/>
                  </a:ext>
                </a:extLst>
              </a:tr>
              <a:tr h="294898">
                <a:tc>
                  <a:txBody>
                    <a:bodyPr/>
                    <a:lstStyle/>
                    <a:p>
                      <a:pPr marL="0" marR="0" algn="just">
                        <a:lnSpc>
                          <a:spcPct val="115000"/>
                        </a:lnSpc>
                        <a:spcAft>
                          <a:spcPts val="800"/>
                        </a:spcAft>
                        <a:buNone/>
                      </a:pPr>
                      <a:r>
                        <a:rPr lang="en-US" sz="1800" b="0" kern="100" dirty="0">
                          <a:effectLst/>
                        </a:rPr>
                        <a:t>Marital Status (Married)</a:t>
                      </a:r>
                      <a:endParaRPr lang="en-US" sz="18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00" dirty="0">
                          <a:effectLst/>
                        </a:rPr>
                        <a:t>76.78 %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200" dirty="0">
                          <a:solidFill>
                            <a:schemeClr val="tx1"/>
                          </a:solidFill>
                          <a:effectLst/>
                          <a:latin typeface="+mn-lt"/>
                          <a:ea typeface="+mn-ea"/>
                          <a:cs typeface="+mn-cs"/>
                        </a:rPr>
                        <a:t>70.85%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3857260164"/>
                  </a:ext>
                </a:extLst>
              </a:tr>
              <a:tr h="294898">
                <a:tc>
                  <a:txBody>
                    <a:bodyPr/>
                    <a:lstStyle/>
                    <a:p>
                      <a:pPr marL="0" marR="0" algn="just">
                        <a:lnSpc>
                          <a:spcPct val="115000"/>
                        </a:lnSpc>
                        <a:spcAft>
                          <a:spcPts val="800"/>
                        </a:spcAft>
                        <a:buNone/>
                      </a:pPr>
                      <a:r>
                        <a:rPr lang="en-US" sz="1800" b="0" kern="100" dirty="0">
                          <a:effectLst/>
                        </a:rPr>
                        <a:t>Age (mean)</a:t>
                      </a:r>
                      <a:endParaRPr lang="en-US" sz="18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00" dirty="0">
                          <a:effectLst/>
                        </a:rPr>
                        <a:t>42 (12.59)</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200" dirty="0">
                          <a:solidFill>
                            <a:schemeClr val="tx1"/>
                          </a:solidFill>
                          <a:effectLst/>
                          <a:latin typeface="+mn-lt"/>
                          <a:ea typeface="+mn-ea"/>
                          <a:cs typeface="+mn-cs"/>
                        </a:rPr>
                        <a:t>40 (13.07)</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3780670140"/>
                  </a:ext>
                </a:extLst>
              </a:tr>
              <a:tr h="294898">
                <a:tc>
                  <a:txBody>
                    <a:bodyPr/>
                    <a:lstStyle/>
                    <a:p>
                      <a:pPr marL="0" marR="0">
                        <a:lnSpc>
                          <a:spcPct val="115000"/>
                        </a:lnSpc>
                        <a:spcAft>
                          <a:spcPts val="800"/>
                        </a:spcAft>
                        <a:buNone/>
                      </a:pPr>
                      <a:r>
                        <a:rPr lang="en-US" sz="1800" b="0" kern="100" dirty="0">
                          <a:effectLst/>
                        </a:rPr>
                        <a:t>Education (Below average)</a:t>
                      </a:r>
                      <a:endParaRPr lang="en-US" sz="18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00" dirty="0">
                          <a:effectLst/>
                        </a:rPr>
                        <a:t>35.07%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200" dirty="0">
                          <a:solidFill>
                            <a:schemeClr val="tx1"/>
                          </a:solidFill>
                          <a:effectLst/>
                          <a:latin typeface="+mn-lt"/>
                          <a:ea typeface="+mn-ea"/>
                          <a:cs typeface="+mn-cs"/>
                        </a:rPr>
                        <a:t>35.21%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3970425726"/>
                  </a:ext>
                </a:extLst>
              </a:tr>
              <a:tr h="294898">
                <a:tc>
                  <a:txBody>
                    <a:bodyPr/>
                    <a:lstStyle/>
                    <a:p>
                      <a:pPr marL="0" marR="0" algn="just">
                        <a:lnSpc>
                          <a:spcPct val="115000"/>
                        </a:lnSpc>
                        <a:spcAft>
                          <a:spcPts val="800"/>
                        </a:spcAft>
                        <a:buNone/>
                      </a:pPr>
                      <a:r>
                        <a:rPr lang="en-US" sz="1800" b="0" kern="100" dirty="0">
                          <a:effectLst/>
                        </a:rPr>
                        <a:t>Location: (rural)</a:t>
                      </a:r>
                      <a:endParaRPr lang="en-US" sz="18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b="1" kern="100" dirty="0">
                          <a:solidFill>
                            <a:srgbClr val="FF0000"/>
                          </a:solidFill>
                          <a:effectLst/>
                        </a:rPr>
                        <a:t>90.52% </a:t>
                      </a:r>
                      <a:endParaRPr lang="en-US"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200" dirty="0">
                          <a:solidFill>
                            <a:schemeClr val="tx1"/>
                          </a:solidFill>
                          <a:effectLst/>
                          <a:latin typeface="+mn-lt"/>
                          <a:ea typeface="+mn-ea"/>
                          <a:cs typeface="+mn-cs"/>
                        </a:rPr>
                        <a:t>91.94% </a:t>
                      </a:r>
                      <a:endParaRPr lang="en-US"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2396329543"/>
                  </a:ext>
                </a:extLst>
              </a:tr>
              <a:tr h="294898">
                <a:tc>
                  <a:txBody>
                    <a:bodyPr/>
                    <a:lstStyle/>
                    <a:p>
                      <a:pPr marL="0" marR="0" algn="just">
                        <a:lnSpc>
                          <a:spcPct val="115000"/>
                        </a:lnSpc>
                        <a:spcAft>
                          <a:spcPts val="800"/>
                        </a:spcAft>
                        <a:buNone/>
                      </a:pPr>
                      <a:r>
                        <a:rPr lang="en-US" sz="1800" b="1" kern="100" dirty="0" err="1">
                          <a:effectLst/>
                        </a:rPr>
                        <a:t>Sagaing</a:t>
                      </a:r>
                      <a:endParaRPr lang="en-US" sz="18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lvl="0" indent="0" algn="just" defTabSz="914400" rtl="0" eaLnBrk="1" fontAlgn="auto" latinLnBrk="0" hangingPunct="1">
                        <a:lnSpc>
                          <a:spcPct val="115000"/>
                        </a:lnSpc>
                        <a:spcBef>
                          <a:spcPts val="0"/>
                        </a:spcBef>
                        <a:spcAft>
                          <a:spcPts val="800"/>
                        </a:spcAft>
                        <a:buClrTx/>
                        <a:buSzTx/>
                        <a:buFontTx/>
                        <a:buNone/>
                        <a:tabLst/>
                        <a:defRPr/>
                      </a:pPr>
                      <a:r>
                        <a:rPr lang="en-US" sz="1800" kern="100" dirty="0">
                          <a:effectLst/>
                        </a:rPr>
                        <a:t>16.11% </a:t>
                      </a:r>
                    </a:p>
                  </a:txBody>
                  <a:tcPr marL="0" marR="0" marT="0" marB="0"/>
                </a:tc>
                <a:tc>
                  <a:txBody>
                    <a:bodyPr/>
                    <a:lstStyle/>
                    <a:p>
                      <a:pPr marL="0" marR="0" lvl="0" indent="0" algn="just" defTabSz="914400" rtl="0" eaLnBrk="1" fontAlgn="auto" latinLnBrk="0" hangingPunct="1">
                        <a:lnSpc>
                          <a:spcPct val="115000"/>
                        </a:lnSpc>
                        <a:spcBef>
                          <a:spcPts val="0"/>
                        </a:spcBef>
                        <a:spcAft>
                          <a:spcPts val="800"/>
                        </a:spcAft>
                        <a:buClrTx/>
                        <a:buSzTx/>
                        <a:buFontTx/>
                        <a:buNone/>
                        <a:tabLst/>
                        <a:defRPr/>
                      </a:pPr>
                      <a:r>
                        <a:rPr lang="en-US" sz="1800" kern="1200" dirty="0">
                          <a:solidFill>
                            <a:schemeClr val="tx1"/>
                          </a:solidFill>
                          <a:effectLst/>
                          <a:latin typeface="+mn-lt"/>
                          <a:ea typeface="+mn-ea"/>
                          <a:cs typeface="+mn-cs"/>
                        </a:rPr>
                        <a:t>13.67% </a:t>
                      </a:r>
                    </a:p>
                  </a:txBody>
                  <a:tcPr marL="0" marR="0" marT="0" marB="0"/>
                </a:tc>
                <a:extLst>
                  <a:ext uri="{0D108BD9-81ED-4DB2-BD59-A6C34878D82A}">
                    <a16:rowId xmlns:a16="http://schemas.microsoft.com/office/drawing/2014/main" val="1401165014"/>
                  </a:ext>
                </a:extLst>
              </a:tr>
              <a:tr h="294898">
                <a:tc>
                  <a:txBody>
                    <a:bodyPr/>
                    <a:lstStyle/>
                    <a:p>
                      <a:pPr marL="0" marR="0" algn="just">
                        <a:lnSpc>
                          <a:spcPct val="115000"/>
                        </a:lnSpc>
                        <a:spcAft>
                          <a:spcPts val="800"/>
                        </a:spcAft>
                        <a:buNone/>
                      </a:pPr>
                      <a:r>
                        <a:rPr lang="en-US" sz="1800" b="1" kern="100" dirty="0">
                          <a:effectLst/>
                        </a:rPr>
                        <a:t>Ayeyarwady</a:t>
                      </a:r>
                      <a:endParaRPr lang="en-US" sz="18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lvl="0" indent="0" algn="just" defTabSz="914400" rtl="0" eaLnBrk="1" fontAlgn="auto" latinLnBrk="0" hangingPunct="1">
                        <a:lnSpc>
                          <a:spcPct val="115000"/>
                        </a:lnSpc>
                        <a:spcBef>
                          <a:spcPts val="0"/>
                        </a:spcBef>
                        <a:spcAft>
                          <a:spcPts val="800"/>
                        </a:spcAft>
                        <a:buClrTx/>
                        <a:buSzTx/>
                        <a:buFontTx/>
                        <a:buNone/>
                        <a:tabLst/>
                        <a:defRPr/>
                      </a:pPr>
                      <a:r>
                        <a:rPr lang="en-US" sz="1800" kern="100" dirty="0">
                          <a:effectLst/>
                        </a:rPr>
                        <a:t>12.80% </a:t>
                      </a:r>
                    </a:p>
                  </a:txBody>
                  <a:tcPr marL="0" marR="0" marT="0" marB="0"/>
                </a:tc>
                <a:tc>
                  <a:txBody>
                    <a:bodyPr/>
                    <a:lstStyle/>
                    <a:p>
                      <a:pPr marL="0" marR="0" lvl="0" indent="0" algn="just" defTabSz="914400" rtl="0" eaLnBrk="1" fontAlgn="auto" latinLnBrk="0" hangingPunct="1">
                        <a:lnSpc>
                          <a:spcPct val="115000"/>
                        </a:lnSpc>
                        <a:spcBef>
                          <a:spcPts val="0"/>
                        </a:spcBef>
                        <a:spcAft>
                          <a:spcPts val="800"/>
                        </a:spcAft>
                        <a:buClrTx/>
                        <a:buSzTx/>
                        <a:buFontTx/>
                        <a:buNone/>
                        <a:tabLst/>
                        <a:defRPr/>
                      </a:pPr>
                      <a:r>
                        <a:rPr lang="en-US" sz="1800" kern="1200" dirty="0">
                          <a:solidFill>
                            <a:schemeClr val="tx1"/>
                          </a:solidFill>
                          <a:effectLst/>
                          <a:latin typeface="+mn-lt"/>
                          <a:ea typeface="+mn-ea"/>
                          <a:cs typeface="+mn-cs"/>
                        </a:rPr>
                        <a:t>12.23% </a:t>
                      </a:r>
                    </a:p>
                  </a:txBody>
                  <a:tcPr marL="0" marR="0" marT="0" marB="0"/>
                </a:tc>
                <a:extLst>
                  <a:ext uri="{0D108BD9-81ED-4DB2-BD59-A6C34878D82A}">
                    <a16:rowId xmlns:a16="http://schemas.microsoft.com/office/drawing/2014/main" val="2647239630"/>
                  </a:ext>
                </a:extLst>
              </a:tr>
              <a:tr h="294898">
                <a:tc>
                  <a:txBody>
                    <a:bodyPr/>
                    <a:lstStyle/>
                    <a:p>
                      <a:pPr marL="0" marR="0" lvl="0" indent="0" algn="just" defTabSz="914400" rtl="0" eaLnBrk="1" fontAlgn="auto" latinLnBrk="0" hangingPunct="1">
                        <a:lnSpc>
                          <a:spcPct val="115000"/>
                        </a:lnSpc>
                        <a:spcBef>
                          <a:spcPts val="0"/>
                        </a:spcBef>
                        <a:spcAft>
                          <a:spcPts val="800"/>
                        </a:spcAft>
                        <a:buClrTx/>
                        <a:buSzTx/>
                        <a:buFontTx/>
                        <a:buNone/>
                        <a:tabLst/>
                        <a:defRPr/>
                      </a:pPr>
                      <a:r>
                        <a:rPr lang="en-US" sz="1800" b="1" kern="100" dirty="0">
                          <a:effectLst/>
                        </a:rPr>
                        <a:t>Mon/Mandalay</a:t>
                      </a:r>
                      <a:endParaRPr lang="en-US" sz="18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00" dirty="0">
                          <a:effectLst/>
                        </a:rPr>
                        <a:t>12.80%</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kern="1200" dirty="0">
                          <a:solidFill>
                            <a:schemeClr val="tx1"/>
                          </a:solidFill>
                          <a:effectLst/>
                          <a:latin typeface="+mn-lt"/>
                          <a:ea typeface="+mn-ea"/>
                          <a:cs typeface="+mn-cs"/>
                        </a:rPr>
                        <a:t>11.65%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1136252991"/>
                  </a:ext>
                </a:extLst>
              </a:tr>
              <a:tr h="1009008">
                <a:tc>
                  <a:txBody>
                    <a:bodyPr/>
                    <a:lstStyle/>
                    <a:p>
                      <a:pPr marL="0" marR="0" algn="just">
                        <a:lnSpc>
                          <a:spcPct val="100000"/>
                        </a:lnSpc>
                        <a:spcAft>
                          <a:spcPts val="800"/>
                        </a:spcAft>
                        <a:buNone/>
                      </a:pPr>
                      <a:r>
                        <a:rPr lang="en-US" sz="1800" b="0" kern="100" dirty="0">
                          <a:effectLst/>
                        </a:rPr>
                        <a:t>Drought (Yes)</a:t>
                      </a:r>
                    </a:p>
                    <a:p>
                      <a:pPr marL="0" marR="0" algn="just">
                        <a:lnSpc>
                          <a:spcPct val="100000"/>
                        </a:lnSpc>
                        <a:spcAft>
                          <a:spcPts val="800"/>
                        </a:spcAft>
                        <a:buNone/>
                      </a:pPr>
                      <a:r>
                        <a:rPr lang="en-US" sz="1800" b="0" kern="100" dirty="0">
                          <a:effectLst/>
                        </a:rPr>
                        <a:t>Flooding (Yes)</a:t>
                      </a:r>
                    </a:p>
                    <a:p>
                      <a:pPr marL="0" marR="0" algn="just">
                        <a:lnSpc>
                          <a:spcPct val="100000"/>
                        </a:lnSpc>
                        <a:spcAft>
                          <a:spcPts val="800"/>
                        </a:spcAft>
                        <a:buNone/>
                      </a:pPr>
                      <a:r>
                        <a:rPr lang="en-US" sz="1800" b="0" kern="100" dirty="0">
                          <a:effectLst/>
                        </a:rPr>
                        <a:t>H. Temperature (Yes)</a:t>
                      </a:r>
                      <a:endParaRPr lang="en-US" sz="18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00000"/>
                        </a:lnSpc>
                        <a:spcAft>
                          <a:spcPts val="800"/>
                        </a:spcAft>
                        <a:buNone/>
                      </a:pPr>
                      <a:r>
                        <a:rPr lang="en-US" sz="1800" kern="100" dirty="0">
                          <a:effectLst/>
                        </a:rPr>
                        <a:t>2.84%</a:t>
                      </a:r>
                    </a:p>
                    <a:p>
                      <a:pPr marL="0" marR="0" algn="just">
                        <a:lnSpc>
                          <a:spcPct val="100000"/>
                        </a:lnSpc>
                        <a:spcAft>
                          <a:spcPts val="800"/>
                        </a:spcAft>
                        <a:buNone/>
                      </a:pPr>
                      <a:r>
                        <a:rPr lang="en-US" sz="1800" b="1" kern="100" dirty="0">
                          <a:solidFill>
                            <a:srgbClr val="FF0000"/>
                          </a:solidFill>
                          <a:effectLst/>
                        </a:rPr>
                        <a:t>14.69%</a:t>
                      </a:r>
                    </a:p>
                    <a:p>
                      <a:pPr marL="0" marR="0" algn="just">
                        <a:lnSpc>
                          <a:spcPct val="100000"/>
                        </a:lnSpc>
                        <a:spcAft>
                          <a:spcPts val="800"/>
                        </a:spcAft>
                        <a:buNone/>
                      </a:pPr>
                      <a:r>
                        <a:rPr lang="en-US" sz="1800" kern="100" dirty="0">
                          <a:effectLst/>
                        </a:rPr>
                        <a:t>1.4%</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lvl="0" indent="0" algn="just" defTabSz="914400" rtl="0" eaLnBrk="1" fontAlgn="auto" latinLnBrk="0" hangingPunct="1">
                        <a:lnSpc>
                          <a:spcPct val="100000"/>
                        </a:lnSpc>
                        <a:spcBef>
                          <a:spcPts val="0"/>
                        </a:spcBef>
                        <a:spcAft>
                          <a:spcPts val="800"/>
                        </a:spcAft>
                        <a:buClrTx/>
                        <a:buSzTx/>
                        <a:buFontTx/>
                        <a:buNone/>
                        <a:tabLst/>
                        <a:defRPr/>
                      </a:pPr>
                      <a:r>
                        <a:rPr lang="en-US" sz="1800" kern="1200" dirty="0">
                          <a:solidFill>
                            <a:schemeClr val="tx1"/>
                          </a:solidFill>
                          <a:effectLst/>
                          <a:latin typeface="+mn-lt"/>
                          <a:ea typeface="+mn-ea"/>
                          <a:cs typeface="+mn-cs"/>
                        </a:rPr>
                        <a:t>3.24% </a:t>
                      </a:r>
                    </a:p>
                    <a:p>
                      <a:pPr marL="0" marR="0" lvl="0" indent="0" algn="just" defTabSz="914400" rtl="0" eaLnBrk="1" fontAlgn="auto" latinLnBrk="0" hangingPunct="1">
                        <a:lnSpc>
                          <a:spcPct val="100000"/>
                        </a:lnSpc>
                        <a:spcBef>
                          <a:spcPts val="0"/>
                        </a:spcBef>
                        <a:spcAft>
                          <a:spcPts val="800"/>
                        </a:spcAft>
                        <a:buClrTx/>
                        <a:buSzTx/>
                        <a:buFontTx/>
                        <a:buNone/>
                        <a:tabLst/>
                        <a:defRPr/>
                      </a:pPr>
                      <a:r>
                        <a:rPr lang="en-US" sz="1800" kern="1200" dirty="0">
                          <a:solidFill>
                            <a:schemeClr val="tx1"/>
                          </a:solidFill>
                          <a:effectLst/>
                          <a:latin typeface="+mn-lt"/>
                          <a:ea typeface="+mn-ea"/>
                          <a:cs typeface="+mn-cs"/>
                        </a:rPr>
                        <a:t>11.60% </a:t>
                      </a:r>
                    </a:p>
                    <a:p>
                      <a:pPr marL="0" marR="0" algn="just">
                        <a:lnSpc>
                          <a:spcPct val="100000"/>
                        </a:lnSpc>
                        <a:spcAft>
                          <a:spcPts val="800"/>
                        </a:spcAft>
                        <a:buNone/>
                      </a:pPr>
                      <a:r>
                        <a:rPr lang="en-US" sz="1800" kern="1200" dirty="0">
                          <a:solidFill>
                            <a:schemeClr val="tx1"/>
                          </a:solidFill>
                          <a:effectLst/>
                          <a:latin typeface="+mn-lt"/>
                          <a:ea typeface="+mn-ea"/>
                          <a:cs typeface="+mn-cs"/>
                        </a:rPr>
                        <a:t>1.56%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3959407773"/>
                  </a:ext>
                </a:extLst>
              </a:tr>
              <a:tr h="314178">
                <a:tc>
                  <a:txBody>
                    <a:bodyPr/>
                    <a:lstStyle/>
                    <a:p>
                      <a:pPr marL="0" marR="0" algn="just">
                        <a:lnSpc>
                          <a:spcPct val="100000"/>
                        </a:lnSpc>
                        <a:spcAft>
                          <a:spcPts val="800"/>
                        </a:spcAft>
                        <a:buNone/>
                      </a:pPr>
                      <a:r>
                        <a:rPr lang="en-US" sz="1800" b="0" kern="100" dirty="0">
                          <a:effectLst/>
                        </a:rPr>
                        <a:t>Food Insecurity (FI = 1)</a:t>
                      </a:r>
                      <a:endParaRPr lang="en-US" sz="18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b="1" kern="100" dirty="0">
                          <a:solidFill>
                            <a:srgbClr val="FF0000"/>
                          </a:solidFill>
                          <a:effectLst/>
                        </a:rPr>
                        <a:t>18.96%</a:t>
                      </a:r>
                      <a:endParaRPr lang="en-US"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tc>
                  <a:txBody>
                    <a:bodyPr/>
                    <a:lstStyle/>
                    <a:p>
                      <a:pPr marL="0" marR="0" algn="just">
                        <a:lnSpc>
                          <a:spcPct val="115000"/>
                        </a:lnSpc>
                        <a:spcAft>
                          <a:spcPts val="800"/>
                        </a:spcAft>
                        <a:buNone/>
                      </a:pPr>
                      <a:r>
                        <a:rPr lang="en-US" sz="1800" b="1" kern="1200" dirty="0">
                          <a:solidFill>
                            <a:schemeClr val="tx1"/>
                          </a:solidFill>
                          <a:effectLst/>
                          <a:latin typeface="+mn-lt"/>
                          <a:ea typeface="+mn-ea"/>
                          <a:cs typeface="+mn-cs"/>
                        </a:rPr>
                        <a:t>24.72% </a:t>
                      </a:r>
                      <a:endParaRPr lang="en-US"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689587148"/>
                  </a:ext>
                </a:extLst>
              </a:tr>
            </a:tbl>
          </a:graphicData>
        </a:graphic>
      </p:graphicFrame>
      <p:sp>
        <p:nvSpPr>
          <p:cNvPr id="11" name="Rectangle 10">
            <a:extLst>
              <a:ext uri="{FF2B5EF4-FFF2-40B4-BE49-F238E27FC236}">
                <a16:creationId xmlns:a16="http://schemas.microsoft.com/office/drawing/2014/main" id="{426F934A-BEA1-4CE4-D7E9-2285F262810C}"/>
              </a:ext>
            </a:extLst>
          </p:cNvPr>
          <p:cNvSpPr/>
          <p:nvPr/>
        </p:nvSpPr>
        <p:spPr>
          <a:xfrm>
            <a:off x="455337" y="3446929"/>
            <a:ext cx="10027865" cy="282029"/>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3542B2F-93C8-A41E-06F3-66EDC00C7987}"/>
              </a:ext>
            </a:extLst>
          </p:cNvPr>
          <p:cNvSpPr/>
          <p:nvPr/>
        </p:nvSpPr>
        <p:spPr>
          <a:xfrm>
            <a:off x="455337" y="4977878"/>
            <a:ext cx="10038752" cy="31753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83903FB-42D0-369A-E9D2-35B0FA853F0A}"/>
              </a:ext>
            </a:extLst>
          </p:cNvPr>
          <p:cNvSpPr/>
          <p:nvPr/>
        </p:nvSpPr>
        <p:spPr>
          <a:xfrm>
            <a:off x="444450" y="5645046"/>
            <a:ext cx="10038752" cy="350822"/>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A close-up of a logo&#10;&#10;AI-generated content may be incorrect.">
            <a:extLst>
              <a:ext uri="{FF2B5EF4-FFF2-40B4-BE49-F238E27FC236}">
                <a16:creationId xmlns:a16="http://schemas.microsoft.com/office/drawing/2014/main" id="{F724F9E2-139B-9CF5-BA7C-CC79CC7550BB}"/>
              </a:ext>
            </a:extLst>
          </p:cNvPr>
          <p:cNvPicPr>
            <a:picLocks noChangeAspect="1"/>
          </p:cNvPicPr>
          <p:nvPr/>
        </p:nvPicPr>
        <p:blipFill>
          <a:blip r:embed="rId7"/>
          <a:stretch>
            <a:fillRect/>
          </a:stretch>
        </p:blipFill>
        <p:spPr>
          <a:xfrm>
            <a:off x="1472660" y="6390104"/>
            <a:ext cx="710160" cy="467896"/>
          </a:xfrm>
          <a:prstGeom prst="rect">
            <a:avLst/>
          </a:prstGeom>
        </p:spPr>
      </p:pic>
      <p:sp>
        <p:nvSpPr>
          <p:cNvPr id="19" name="Rectangle 18">
            <a:extLst>
              <a:ext uri="{FF2B5EF4-FFF2-40B4-BE49-F238E27FC236}">
                <a16:creationId xmlns:a16="http://schemas.microsoft.com/office/drawing/2014/main" id="{3F72865B-4A62-8D60-EF6E-8F321F1FC3AB}"/>
              </a:ext>
            </a:extLst>
          </p:cNvPr>
          <p:cNvSpPr/>
          <p:nvPr/>
        </p:nvSpPr>
        <p:spPr>
          <a:xfrm>
            <a:off x="455338" y="2208167"/>
            <a:ext cx="10027865" cy="327283"/>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9078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CB8CC-ACE5-47AF-C798-7349223372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5D8615-F453-2C5A-1F6B-B789759DBFF1}"/>
              </a:ext>
            </a:extLst>
          </p:cNvPr>
          <p:cNvSpPr>
            <a:spLocks noGrp="1"/>
          </p:cNvSpPr>
          <p:nvPr>
            <p:ph type="title"/>
          </p:nvPr>
        </p:nvSpPr>
        <p:spPr>
          <a:xfrm>
            <a:off x="509712" y="364014"/>
            <a:ext cx="9458548" cy="880015"/>
          </a:xfrm>
        </p:spPr>
        <p:txBody>
          <a:bodyPr>
            <a:normAutofit/>
          </a:bodyPr>
          <a:lstStyle/>
          <a:p>
            <a:r>
              <a:rPr lang="en-US" sz="4000" b="1" dirty="0">
                <a:solidFill>
                  <a:srgbClr val="906036"/>
                </a:solidFill>
                <a:latin typeface="Myriad Pro" panose="020B0503030403020204" pitchFamily="34" charset="0"/>
                <a:cs typeface="Arial" panose="020B0604020202020204" pitchFamily="34" charset="0"/>
              </a:rPr>
              <a:t>RQ1: Key Findings</a:t>
            </a:r>
            <a:endParaRPr lang="en-GB" sz="4000" b="1" dirty="0">
              <a:solidFill>
                <a:srgbClr val="906036"/>
              </a:solidFill>
              <a:latin typeface="Myriad Pro" panose="020B0503030403020204" pitchFamily="34" charset="0"/>
              <a:cs typeface="Arial" panose="020B0604020202020204" pitchFamily="34" charset="0"/>
            </a:endParaRPr>
          </a:p>
        </p:txBody>
      </p:sp>
      <p:pic>
        <p:nvPicPr>
          <p:cNvPr id="5" name="Content Placeholder 4" descr="A blue and white background with white and blue patterns&#10;&#10;AI-generated content may be incorrect.">
            <a:extLst>
              <a:ext uri="{FF2B5EF4-FFF2-40B4-BE49-F238E27FC236}">
                <a16:creationId xmlns:a16="http://schemas.microsoft.com/office/drawing/2014/main" id="{128A35F1-836A-0B07-9DEF-020C686DAFBE}"/>
              </a:ext>
            </a:extLst>
          </p:cNvPr>
          <p:cNvPicPr>
            <a:picLocks noGrp="1" noChangeAspect="1"/>
          </p:cNvPicPr>
          <p:nvPr>
            <p:ph idx="1"/>
          </p:nvPr>
        </p:nvPicPr>
        <p:blipFill>
          <a:blip r:embed="rId3"/>
          <a:srcRect l="87113"/>
          <a:stretch>
            <a:fillRect/>
          </a:stretch>
        </p:blipFill>
        <p:spPr>
          <a:xfrm rot="16200000">
            <a:off x="5799689" y="504593"/>
            <a:ext cx="573172" cy="12211455"/>
          </a:xfr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3AA6B31-372E-AECB-5B8C-BB6581DA1FDD}"/>
                  </a:ext>
                </a:extLst>
              </p:cNvPr>
              <p:cNvSpPr txBox="1"/>
              <p:nvPr/>
            </p:nvSpPr>
            <p:spPr>
              <a:xfrm>
                <a:off x="509712" y="1347733"/>
                <a:ext cx="10933502" cy="369332"/>
              </a:xfrm>
              <a:prstGeom prst="rect">
                <a:avLst/>
              </a:prstGeom>
              <a:noFill/>
            </p:spPr>
            <p:txBody>
              <a:bodyPr wrap="square" rtlCol="0">
                <a:spAutoFit/>
              </a:bodyPr>
              <a:lstStyle/>
              <a:p>
                <a:r>
                  <a:rPr lang="en-US" b="1" dirty="0"/>
                  <a:t>Table 2: Association between household FI status and CAF adoption: </a:t>
                </a:r>
                <a14:m>
                  <m:oMath xmlns:m="http://schemas.openxmlformats.org/officeDocument/2006/math">
                    <m:r>
                      <a:rPr lang="en-US" b="1" i="1">
                        <a:latin typeface="Cambria Math" panose="02040503050406030204" pitchFamily="18" charset="0"/>
                      </a:rPr>
                      <m:t>𝑭𝑰</m:t>
                    </m:r>
                    <m:r>
                      <a:rPr lang="en-US" b="1" i="1">
                        <a:latin typeface="Cambria Math" panose="02040503050406030204" pitchFamily="18" charset="0"/>
                      </a:rPr>
                      <m:t>=</m:t>
                    </m:r>
                    <m:r>
                      <a:rPr lang="en-US" b="1" i="1">
                        <a:latin typeface="Cambria Math" panose="02040503050406030204" pitchFamily="18" charset="0"/>
                      </a:rPr>
                      <m:t>𝒇</m:t>
                    </m:r>
                    <m:r>
                      <a:rPr lang="en-US" b="1"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 </m:t>
                    </m:r>
                    <m:r>
                      <a:rPr lang="en-US" i="1">
                        <a:latin typeface="Cambria Math" panose="02040503050406030204" pitchFamily="18" charset="0"/>
                      </a:rPr>
                      <m:t>𝐶𝐴𝐹</m:t>
                    </m:r>
                    <m:r>
                      <a:rPr lang="en-US" i="1">
                        <a:latin typeface="Cambria Math" panose="02040503050406030204" pitchFamily="18" charset="0"/>
                      </a:rPr>
                      <m:t>)</m:t>
                    </m:r>
                  </m:oMath>
                </a14:m>
                <a:endParaRPr lang="en-US" dirty="0"/>
              </a:p>
            </p:txBody>
          </p:sp>
        </mc:Choice>
        <mc:Fallback xmlns="">
          <p:sp>
            <p:nvSpPr>
              <p:cNvPr id="13" name="TextBox 12">
                <a:extLst>
                  <a:ext uri="{FF2B5EF4-FFF2-40B4-BE49-F238E27FC236}">
                    <a16:creationId xmlns:a16="http://schemas.microsoft.com/office/drawing/2014/main" id="{83AA6B31-372E-AECB-5B8C-BB6581DA1FDD}"/>
                  </a:ext>
                </a:extLst>
              </p:cNvPr>
              <p:cNvSpPr txBox="1">
                <a:spLocks noRot="1" noChangeAspect="1" noMove="1" noResize="1" noEditPoints="1" noAdjustHandles="1" noChangeArrowheads="1" noChangeShapeType="1" noTextEdit="1"/>
              </p:cNvSpPr>
              <p:nvPr/>
            </p:nvSpPr>
            <p:spPr>
              <a:xfrm>
                <a:off x="509712" y="1347733"/>
                <a:ext cx="10933502" cy="369332"/>
              </a:xfrm>
              <a:prstGeom prst="rect">
                <a:avLst/>
              </a:prstGeom>
              <a:blipFill>
                <a:blip r:embed="rId4"/>
                <a:stretch>
                  <a:fillRect l="-502" t="-6557" b="-26230"/>
                </a:stretch>
              </a:blipFill>
            </p:spPr>
            <p:txBody>
              <a:bodyPr/>
              <a:lstStyle/>
              <a:p>
                <a:r>
                  <a:rPr lang="en-US">
                    <a:noFill/>
                  </a:rPr>
                  <a:t> </a:t>
                </a:r>
              </a:p>
            </p:txBody>
          </p:sp>
        </mc:Fallback>
      </mc:AlternateContent>
      <p:pic>
        <p:nvPicPr>
          <p:cNvPr id="17" name="Picture 16" descr="A logo with a drop of water&#10;&#10;AI-generated content may be incorrect.">
            <a:extLst>
              <a:ext uri="{FF2B5EF4-FFF2-40B4-BE49-F238E27FC236}">
                <a16:creationId xmlns:a16="http://schemas.microsoft.com/office/drawing/2014/main" id="{58A4D5C8-7B59-3D8E-021F-F6ACB0541E2C}"/>
              </a:ext>
            </a:extLst>
          </p:cNvPr>
          <p:cNvPicPr>
            <a:picLocks noChangeAspect="1"/>
          </p:cNvPicPr>
          <p:nvPr/>
        </p:nvPicPr>
        <p:blipFill>
          <a:blip r:embed="rId5"/>
          <a:srcRect l="7961" t="17794" r="9217" b="26941"/>
          <a:stretch>
            <a:fillRect/>
          </a:stretch>
        </p:blipFill>
        <p:spPr>
          <a:xfrm>
            <a:off x="10025384" y="251231"/>
            <a:ext cx="1656904" cy="1105582"/>
          </a:xfrm>
          <a:prstGeom prst="rect">
            <a:avLst/>
          </a:prstGeom>
        </p:spPr>
      </p:pic>
      <p:pic>
        <p:nvPicPr>
          <p:cNvPr id="14" name="Picture 13" descr="A circular pattern with water symbols&#10;&#10;AI-generated content may be incorrect.">
            <a:extLst>
              <a:ext uri="{FF2B5EF4-FFF2-40B4-BE49-F238E27FC236}">
                <a16:creationId xmlns:a16="http://schemas.microsoft.com/office/drawing/2014/main" id="{59959CE4-90F1-433E-CAE0-4756BD699AEF}"/>
              </a:ext>
            </a:extLst>
          </p:cNvPr>
          <p:cNvPicPr>
            <a:picLocks noChangeAspect="1"/>
          </p:cNvPicPr>
          <p:nvPr/>
        </p:nvPicPr>
        <p:blipFill>
          <a:blip r:embed="rId6"/>
          <a:stretch>
            <a:fillRect/>
          </a:stretch>
        </p:blipFill>
        <p:spPr>
          <a:xfrm>
            <a:off x="10575761" y="5127168"/>
            <a:ext cx="1492710" cy="1867327"/>
          </a:xfrm>
          <a:prstGeom prst="rect">
            <a:avLst/>
          </a:prstGeom>
        </p:spPr>
      </p:pic>
      <p:sp>
        <p:nvSpPr>
          <p:cNvPr id="4" name="TextBox 3">
            <a:extLst>
              <a:ext uri="{FF2B5EF4-FFF2-40B4-BE49-F238E27FC236}">
                <a16:creationId xmlns:a16="http://schemas.microsoft.com/office/drawing/2014/main" id="{B7DE77DF-5616-97A9-79FE-9F50B6C5E6B8}"/>
              </a:ext>
            </a:extLst>
          </p:cNvPr>
          <p:cNvSpPr txBox="1"/>
          <p:nvPr/>
        </p:nvSpPr>
        <p:spPr>
          <a:xfrm>
            <a:off x="1051772" y="6429011"/>
            <a:ext cx="10088457" cy="307777"/>
          </a:xfrm>
          <a:prstGeom prst="rect">
            <a:avLst/>
          </a:prstGeom>
          <a:noFill/>
        </p:spPr>
        <p:txBody>
          <a:bodyPr wrap="square" rtlCol="0">
            <a:spAutoFit/>
          </a:bodyPr>
          <a:lstStyle/>
          <a:p>
            <a:pPr algn="ctr"/>
            <a:r>
              <a:rPr lang="en-GB" sz="1400" b="1" dirty="0">
                <a:solidFill>
                  <a:srgbClr val="17279E"/>
                </a:solidFill>
                <a:latin typeface="Baskerville" panose="02020502070401020303" pitchFamily="18" charset="0"/>
                <a:ea typeface="Baskerville" panose="02020502070401020303" pitchFamily="18" charset="0"/>
              </a:rPr>
              <a:t>XIX World Water Congress</a:t>
            </a:r>
            <a:r>
              <a:rPr lang="en-GB" sz="1400" b="1" dirty="0">
                <a:solidFill>
                  <a:srgbClr val="17279E"/>
                </a:solidFill>
                <a:latin typeface="Baskerville" panose="02020502070401020303" pitchFamily="18" charset="0"/>
                <a:ea typeface="Baskerville" panose="02020502070401020303" pitchFamily="18" charset="0"/>
                <a:cs typeface="Arial" panose="020B0604020202020204" pitchFamily="34" charset="0"/>
              </a:rPr>
              <a:t> </a:t>
            </a:r>
            <a:r>
              <a:rPr lang="en-GB" sz="1400" dirty="0">
                <a:solidFill>
                  <a:srgbClr val="17279E"/>
                </a:solidFill>
                <a:latin typeface="Baskerville" panose="02020502070401020303" pitchFamily="18" charset="0"/>
                <a:ea typeface="Baskerville" panose="02020502070401020303" pitchFamily="18" charset="0"/>
                <a:cs typeface="Arial" panose="020B0604020202020204" pitchFamily="34" charset="0"/>
              </a:rPr>
              <a:t>| Marrakech, Morocco | 1-5 December 2025 | www.worldwatercongress.org</a:t>
            </a:r>
          </a:p>
        </p:txBody>
      </p:sp>
      <p:pic>
        <p:nvPicPr>
          <p:cNvPr id="3" name="Image 2">
            <a:extLst>
              <a:ext uri="{FF2B5EF4-FFF2-40B4-BE49-F238E27FC236}">
                <a16:creationId xmlns:a16="http://schemas.microsoft.com/office/drawing/2014/main" id="{9EB605F7-79DB-4A82-330E-AB00549A4E8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5339" y="6368851"/>
            <a:ext cx="897609" cy="459804"/>
          </a:xfrm>
          <a:prstGeom prst="rect">
            <a:avLst/>
          </a:prstGeom>
        </p:spPr>
      </p:pic>
      <p:graphicFrame>
        <p:nvGraphicFramePr>
          <p:cNvPr id="6" name="Table 5">
            <a:extLst>
              <a:ext uri="{FF2B5EF4-FFF2-40B4-BE49-F238E27FC236}">
                <a16:creationId xmlns:a16="http://schemas.microsoft.com/office/drawing/2014/main" id="{36202DF0-DA51-BB74-B1CD-B08BBDA6E15B}"/>
              </a:ext>
            </a:extLst>
          </p:cNvPr>
          <p:cNvGraphicFramePr>
            <a:graphicFrameLocks noGrp="1"/>
          </p:cNvGraphicFramePr>
          <p:nvPr>
            <p:extLst>
              <p:ext uri="{D42A27DB-BD31-4B8C-83A1-F6EECF244321}">
                <p14:modId xmlns:p14="http://schemas.microsoft.com/office/powerpoint/2010/main" val="2649529968"/>
              </p:ext>
            </p:extLst>
          </p:nvPr>
        </p:nvGraphicFramePr>
        <p:xfrm>
          <a:off x="663717" y="1904041"/>
          <a:ext cx="9645055" cy="4288016"/>
        </p:xfrm>
        <a:graphic>
          <a:graphicData uri="http://schemas.openxmlformats.org/drawingml/2006/table">
            <a:tbl>
              <a:tblPr firstRow="1" firstCol="1" bandRow="1">
                <a:tableStyleId>{C083E6E3-FA7D-4D7B-A595-EF9225AFEA82}</a:tableStyleId>
              </a:tblPr>
              <a:tblGrid>
                <a:gridCol w="2473978">
                  <a:extLst>
                    <a:ext uri="{9D8B030D-6E8A-4147-A177-3AD203B41FA5}">
                      <a16:colId xmlns:a16="http://schemas.microsoft.com/office/drawing/2014/main" val="1281975864"/>
                    </a:ext>
                  </a:extLst>
                </a:gridCol>
                <a:gridCol w="1412877">
                  <a:extLst>
                    <a:ext uri="{9D8B030D-6E8A-4147-A177-3AD203B41FA5}">
                      <a16:colId xmlns:a16="http://schemas.microsoft.com/office/drawing/2014/main" val="2580186019"/>
                    </a:ext>
                  </a:extLst>
                </a:gridCol>
                <a:gridCol w="1926531">
                  <a:extLst>
                    <a:ext uri="{9D8B030D-6E8A-4147-A177-3AD203B41FA5}">
                      <a16:colId xmlns:a16="http://schemas.microsoft.com/office/drawing/2014/main" val="1414216233"/>
                    </a:ext>
                  </a:extLst>
                </a:gridCol>
                <a:gridCol w="1723496">
                  <a:extLst>
                    <a:ext uri="{9D8B030D-6E8A-4147-A177-3AD203B41FA5}">
                      <a16:colId xmlns:a16="http://schemas.microsoft.com/office/drawing/2014/main" val="1556289750"/>
                    </a:ext>
                  </a:extLst>
                </a:gridCol>
                <a:gridCol w="2108173">
                  <a:extLst>
                    <a:ext uri="{9D8B030D-6E8A-4147-A177-3AD203B41FA5}">
                      <a16:colId xmlns:a16="http://schemas.microsoft.com/office/drawing/2014/main" val="2225686008"/>
                    </a:ext>
                  </a:extLst>
                </a:gridCol>
              </a:tblGrid>
              <a:tr h="322180">
                <a:tc>
                  <a:txBody>
                    <a:bodyPr/>
                    <a:lstStyle/>
                    <a:p>
                      <a:pPr marL="0" marR="0" algn="just">
                        <a:lnSpc>
                          <a:spcPct val="115000"/>
                        </a:lnSpc>
                        <a:spcAft>
                          <a:spcPts val="800"/>
                        </a:spcAft>
                        <a:buNone/>
                      </a:pPr>
                      <a:r>
                        <a:rPr lang="en-US" sz="1700" kern="100" dirty="0">
                          <a:effectLst/>
                        </a:rPr>
                        <a:t>Variables</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gridSpan="2">
                  <a:txBody>
                    <a:bodyPr/>
                    <a:lstStyle/>
                    <a:p>
                      <a:pPr marL="0" marR="0" algn="just">
                        <a:lnSpc>
                          <a:spcPct val="115000"/>
                        </a:lnSpc>
                        <a:spcAft>
                          <a:spcPts val="800"/>
                        </a:spcAft>
                        <a:buNone/>
                      </a:pPr>
                      <a:r>
                        <a:rPr lang="en-US" sz="1700" kern="100" dirty="0">
                          <a:effectLst/>
                        </a:rPr>
                        <a:t>CAF Households </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just">
                        <a:lnSpc>
                          <a:spcPct val="115000"/>
                        </a:lnSpc>
                        <a:spcAft>
                          <a:spcPts val="800"/>
                        </a:spcAft>
                        <a:buNone/>
                      </a:pPr>
                      <a:r>
                        <a:rPr lang="en-US" sz="1700" kern="100" dirty="0">
                          <a:effectLst/>
                        </a:rPr>
                        <a:t>All Sample</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1061126901"/>
                  </a:ext>
                </a:extLst>
              </a:tr>
              <a:tr h="272429">
                <a:tc>
                  <a:txBody>
                    <a:bodyPr/>
                    <a:lstStyle/>
                    <a:p>
                      <a:pPr marL="0" marR="0" algn="just">
                        <a:lnSpc>
                          <a:spcPct val="115000"/>
                        </a:lnSpc>
                        <a:spcAft>
                          <a:spcPts val="800"/>
                        </a:spcAft>
                        <a:buNone/>
                      </a:pPr>
                      <a:r>
                        <a:rPr lang="en-US" sz="1700" b="0" kern="100" dirty="0">
                          <a:effectLst/>
                        </a:rPr>
                        <a:t> </a:t>
                      </a:r>
                      <a:endParaRPr lang="en-US" sz="17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Coeff.</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Std. Error</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Coeff.</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Std. Error</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26860150"/>
                  </a:ext>
                </a:extLst>
              </a:tr>
              <a:tr h="272429">
                <a:tc gridSpan="5">
                  <a:txBody>
                    <a:bodyPr/>
                    <a:lstStyle/>
                    <a:p>
                      <a:pPr marL="0" marR="0" algn="just">
                        <a:lnSpc>
                          <a:spcPct val="115000"/>
                        </a:lnSpc>
                        <a:spcAft>
                          <a:spcPts val="800"/>
                        </a:spcAft>
                        <a:buNone/>
                      </a:pPr>
                      <a:r>
                        <a:rPr lang="en-US" sz="1700" b="1" kern="100" dirty="0">
                          <a:effectLst/>
                        </a:rPr>
                        <a:t>Demographics and socioeconomics</a:t>
                      </a:r>
                      <a:endParaRPr lang="en-US" sz="17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hMerge="1">
                  <a:txBody>
                    <a:bodyPr/>
                    <a:lstStyle/>
                    <a:p>
                      <a:endParaRPr lang="en-US" dirty="0"/>
                    </a:p>
                  </a:txBody>
                  <a:tcPr marL="68580" marR="68580" marT="0" marB="0"/>
                </a:tc>
                <a:tc hMerge="1">
                  <a:txBody>
                    <a:bodyPr/>
                    <a:lstStyle/>
                    <a:p>
                      <a:endParaRPr lang="en-US" dirty="0"/>
                    </a:p>
                  </a:txBody>
                  <a:tcPr marL="68580" marR="68580" marT="0" marB="0"/>
                </a:tc>
                <a:tc hMerge="1">
                  <a:txBody>
                    <a:bodyPr/>
                    <a:lstStyle/>
                    <a:p>
                      <a:endParaRPr lang="en-US" dirty="0"/>
                    </a:p>
                  </a:txBody>
                  <a:tcPr marL="68580" marR="68580" marT="0" marB="0"/>
                </a:tc>
                <a:tc hMerge="1">
                  <a:txBody>
                    <a:bodyPr/>
                    <a:lstStyle/>
                    <a:p>
                      <a:endParaRPr lang="en-US" dirty="0"/>
                    </a:p>
                  </a:txBody>
                  <a:tcPr marL="68580" marR="68580" marT="0" marB="0"/>
                </a:tc>
                <a:extLst>
                  <a:ext uri="{0D108BD9-81ED-4DB2-BD59-A6C34878D82A}">
                    <a16:rowId xmlns:a16="http://schemas.microsoft.com/office/drawing/2014/main" val="3080104891"/>
                  </a:ext>
                </a:extLst>
              </a:tr>
              <a:tr h="272429">
                <a:tc>
                  <a:txBody>
                    <a:bodyPr/>
                    <a:lstStyle/>
                    <a:p>
                      <a:pPr marL="0" marR="0" algn="just">
                        <a:lnSpc>
                          <a:spcPct val="115000"/>
                        </a:lnSpc>
                        <a:spcAft>
                          <a:spcPts val="800"/>
                        </a:spcAft>
                        <a:buNone/>
                      </a:pPr>
                      <a:r>
                        <a:rPr lang="en-US" sz="1700" b="0" kern="100">
                          <a:effectLst/>
                        </a:rPr>
                        <a:t>Gender (Female)</a:t>
                      </a:r>
                      <a:endParaRPr lang="en-US" sz="1700" b="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0.550</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(0.445)</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b="1" kern="100" dirty="0">
                          <a:solidFill>
                            <a:srgbClr val="FF0000"/>
                          </a:solidFill>
                          <a:effectLst/>
                        </a:rPr>
                        <a:t>0.207***</a:t>
                      </a:r>
                      <a:endParaRPr lang="en-US" sz="17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(0.040)</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324658"/>
                  </a:ext>
                </a:extLst>
              </a:tr>
              <a:tr h="272429">
                <a:tc>
                  <a:txBody>
                    <a:bodyPr/>
                    <a:lstStyle/>
                    <a:p>
                      <a:pPr marL="0" marR="0" algn="just">
                        <a:lnSpc>
                          <a:spcPct val="115000"/>
                        </a:lnSpc>
                        <a:spcAft>
                          <a:spcPts val="800"/>
                        </a:spcAft>
                        <a:buNone/>
                      </a:pPr>
                      <a:r>
                        <a:rPr lang="en-US" sz="1700" b="0" kern="100" dirty="0">
                          <a:effectLst/>
                        </a:rPr>
                        <a:t>Age</a:t>
                      </a:r>
                      <a:endParaRPr lang="en-US" sz="17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-0.006</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(0.018)</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0.005***   </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(0.002)</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47878789"/>
                  </a:ext>
                </a:extLst>
              </a:tr>
              <a:tr h="272429">
                <a:tc>
                  <a:txBody>
                    <a:bodyPr/>
                    <a:lstStyle/>
                    <a:p>
                      <a:pPr marL="0" marR="0" algn="just">
                        <a:lnSpc>
                          <a:spcPct val="115000"/>
                        </a:lnSpc>
                        <a:spcAft>
                          <a:spcPts val="800"/>
                        </a:spcAft>
                        <a:buNone/>
                      </a:pPr>
                      <a:r>
                        <a:rPr lang="en-US" sz="1700" b="0" kern="100">
                          <a:effectLst/>
                        </a:rPr>
                        <a:t>Urban Areas</a:t>
                      </a:r>
                      <a:endParaRPr lang="en-US" sz="1700" b="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1.13*</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(0.64)</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 </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 </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95479788"/>
                  </a:ext>
                </a:extLst>
              </a:tr>
              <a:tr h="277126">
                <a:tc>
                  <a:txBody>
                    <a:bodyPr/>
                    <a:lstStyle/>
                    <a:p>
                      <a:pPr marL="0" marR="0" algn="just">
                        <a:lnSpc>
                          <a:spcPct val="115000"/>
                        </a:lnSpc>
                        <a:spcAft>
                          <a:spcPts val="800"/>
                        </a:spcAft>
                        <a:buNone/>
                      </a:pPr>
                      <a:r>
                        <a:rPr lang="en-US" sz="1700" b="0" kern="100" dirty="0">
                          <a:effectLst/>
                        </a:rPr>
                        <a:t>High Education</a:t>
                      </a:r>
                      <a:endParaRPr lang="en-US" sz="17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-0.27</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0.484)</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 </a:t>
                      </a:r>
                      <a:r>
                        <a:rPr lang="en-US" sz="1700" b="1" kern="100" dirty="0">
                          <a:solidFill>
                            <a:srgbClr val="FF0000"/>
                          </a:solidFill>
                          <a:effectLst/>
                        </a:rPr>
                        <a:t>-0.35***  </a:t>
                      </a:r>
                      <a:endParaRPr lang="en-US" sz="17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(0.044)</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0405501"/>
                  </a:ext>
                </a:extLst>
              </a:tr>
              <a:tr h="272429">
                <a:tc gridSpan="5">
                  <a:txBody>
                    <a:bodyPr/>
                    <a:lstStyle/>
                    <a:p>
                      <a:pPr marL="0" marR="0" algn="just">
                        <a:lnSpc>
                          <a:spcPct val="115000"/>
                        </a:lnSpc>
                        <a:spcAft>
                          <a:spcPts val="800"/>
                        </a:spcAft>
                        <a:buNone/>
                      </a:pPr>
                      <a:r>
                        <a:rPr lang="en-US" sz="1700" b="1" kern="100" dirty="0">
                          <a:effectLst/>
                        </a:rPr>
                        <a:t>Agricultural and climatic conditions</a:t>
                      </a:r>
                      <a:endParaRPr lang="en-US" sz="17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hMerge="1">
                  <a:txBody>
                    <a:bodyPr/>
                    <a:lstStyle/>
                    <a:p>
                      <a:endParaRPr lang="en-US" dirty="0"/>
                    </a:p>
                  </a:txBody>
                  <a:tcPr marL="68580" marR="68580" marT="0" marB="0"/>
                </a:tc>
                <a:tc hMerge="1">
                  <a:txBody>
                    <a:bodyPr/>
                    <a:lstStyle/>
                    <a:p>
                      <a:endParaRPr lang="en-US" dirty="0"/>
                    </a:p>
                  </a:txBody>
                  <a:tcPr marL="68580" marR="68580" marT="0" marB="0"/>
                </a:tc>
                <a:tc hMerge="1">
                  <a:txBody>
                    <a:bodyPr/>
                    <a:lstStyle/>
                    <a:p>
                      <a:endParaRPr lang="en-US" dirty="0"/>
                    </a:p>
                  </a:txBody>
                  <a:tcPr marL="68580" marR="68580" marT="0" marB="0"/>
                </a:tc>
                <a:tc hMerge="1">
                  <a:txBody>
                    <a:bodyPr/>
                    <a:lstStyle/>
                    <a:p>
                      <a:endParaRPr lang="en-US" dirty="0"/>
                    </a:p>
                  </a:txBody>
                  <a:tcPr marL="68580" marR="68580" marT="0" marB="0"/>
                </a:tc>
                <a:extLst>
                  <a:ext uri="{0D108BD9-81ED-4DB2-BD59-A6C34878D82A}">
                    <a16:rowId xmlns:a16="http://schemas.microsoft.com/office/drawing/2014/main" val="3404733409"/>
                  </a:ext>
                </a:extLst>
              </a:tr>
              <a:tr h="272429">
                <a:tc>
                  <a:txBody>
                    <a:bodyPr/>
                    <a:lstStyle/>
                    <a:p>
                      <a:pPr marL="0" marR="0" algn="just">
                        <a:lnSpc>
                          <a:spcPct val="115000"/>
                        </a:lnSpc>
                        <a:spcAft>
                          <a:spcPts val="800"/>
                        </a:spcAft>
                        <a:buNone/>
                      </a:pPr>
                      <a:r>
                        <a:rPr lang="en-US" sz="1700" b="0" kern="100">
                          <a:effectLst/>
                        </a:rPr>
                        <a:t>Land tenure: No</a:t>
                      </a:r>
                      <a:endParaRPr lang="en-US" sz="1700" b="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0.731***</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(0.046)</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5673090"/>
                  </a:ext>
                </a:extLst>
              </a:tr>
              <a:tr h="272429">
                <a:tc>
                  <a:txBody>
                    <a:bodyPr/>
                    <a:lstStyle/>
                    <a:p>
                      <a:pPr marL="0" marR="0" algn="just">
                        <a:lnSpc>
                          <a:spcPct val="115000"/>
                        </a:lnSpc>
                        <a:spcAft>
                          <a:spcPts val="800"/>
                        </a:spcAft>
                        <a:buNone/>
                      </a:pPr>
                      <a:r>
                        <a:rPr lang="en-US" sz="1700" b="1" kern="100" dirty="0">
                          <a:effectLst/>
                        </a:rPr>
                        <a:t>CAF (Yes)</a:t>
                      </a:r>
                      <a:endParaRPr lang="en-US" sz="17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b="1" kern="100" dirty="0">
                          <a:solidFill>
                            <a:srgbClr val="FF0000"/>
                          </a:solidFill>
                          <a:effectLst/>
                        </a:rPr>
                        <a:t>-0.38**</a:t>
                      </a:r>
                      <a:endParaRPr lang="en-US" sz="17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(0.182)</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8921272"/>
                  </a:ext>
                </a:extLst>
              </a:tr>
              <a:tr h="272429">
                <a:tc>
                  <a:txBody>
                    <a:bodyPr/>
                    <a:lstStyle/>
                    <a:p>
                      <a:pPr marL="0" marR="0" algn="just">
                        <a:lnSpc>
                          <a:spcPct val="115000"/>
                        </a:lnSpc>
                        <a:spcAft>
                          <a:spcPts val="800"/>
                        </a:spcAft>
                        <a:buNone/>
                      </a:pPr>
                      <a:r>
                        <a:rPr lang="en-US" sz="1700" b="1" kern="100">
                          <a:solidFill>
                            <a:schemeClr val="tx1"/>
                          </a:solidFill>
                          <a:effectLst/>
                        </a:rPr>
                        <a:t>Drought</a:t>
                      </a:r>
                      <a:endParaRPr lang="en-US" sz="1700" b="1" kern="10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0.078</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(1.22)</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0.409***</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(0.149)</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03092982"/>
                  </a:ext>
                </a:extLst>
              </a:tr>
              <a:tr h="272429">
                <a:tc>
                  <a:txBody>
                    <a:bodyPr/>
                    <a:lstStyle/>
                    <a:p>
                      <a:pPr marL="0" marR="0" algn="just">
                        <a:lnSpc>
                          <a:spcPct val="115000"/>
                        </a:lnSpc>
                        <a:spcAft>
                          <a:spcPts val="800"/>
                        </a:spcAft>
                        <a:buNone/>
                      </a:pPr>
                      <a:r>
                        <a:rPr lang="en-US" sz="1700" b="1" kern="100" dirty="0">
                          <a:solidFill>
                            <a:schemeClr val="tx1"/>
                          </a:solidFill>
                          <a:effectLst/>
                        </a:rPr>
                        <a:t>Flood</a:t>
                      </a:r>
                      <a:endParaRPr lang="en-US" sz="17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1.235**</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(0.546)</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0.679***</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(0.063) </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87556593"/>
                  </a:ext>
                </a:extLst>
              </a:tr>
              <a:tr h="272429">
                <a:tc>
                  <a:txBody>
                    <a:bodyPr/>
                    <a:lstStyle/>
                    <a:p>
                      <a:pPr marL="0" marR="0" algn="just">
                        <a:lnSpc>
                          <a:spcPct val="115000"/>
                        </a:lnSpc>
                        <a:spcAft>
                          <a:spcPts val="800"/>
                        </a:spcAft>
                        <a:buNone/>
                      </a:pPr>
                      <a:r>
                        <a:rPr lang="en-US" sz="1700" b="1" kern="100" dirty="0">
                          <a:solidFill>
                            <a:schemeClr val="tx1"/>
                          </a:solidFill>
                          <a:effectLst/>
                        </a:rPr>
                        <a:t>High Temp.</a:t>
                      </a:r>
                      <a:endParaRPr lang="en-US" sz="17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2.55</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a:effectLst/>
                        </a:rPr>
                        <a:t>(1.67)</a:t>
                      </a:r>
                      <a:endParaRPr lang="en-US" sz="17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0.608***</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(0.164)</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92216481"/>
                  </a:ext>
                </a:extLst>
              </a:tr>
              <a:tr h="272429">
                <a:tc>
                  <a:txBody>
                    <a:bodyPr/>
                    <a:lstStyle/>
                    <a:p>
                      <a:pPr marL="0" marR="0" algn="just">
                        <a:lnSpc>
                          <a:spcPct val="115000"/>
                        </a:lnSpc>
                        <a:spcAft>
                          <a:spcPts val="800"/>
                        </a:spcAft>
                        <a:buNone/>
                      </a:pPr>
                      <a:r>
                        <a:rPr lang="en-US" sz="1700" b="0" kern="100" dirty="0">
                          <a:effectLst/>
                        </a:rPr>
                        <a:t>LR Chi2</a:t>
                      </a:r>
                      <a:endParaRPr lang="en-US" sz="17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30.79**</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712.31***</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00963087"/>
                  </a:ext>
                </a:extLst>
              </a:tr>
              <a:tr h="272429">
                <a:tc>
                  <a:txBody>
                    <a:bodyPr/>
                    <a:lstStyle/>
                    <a:p>
                      <a:pPr marL="0" marR="0" algn="just">
                        <a:lnSpc>
                          <a:spcPct val="115000"/>
                        </a:lnSpc>
                        <a:spcAft>
                          <a:spcPts val="800"/>
                        </a:spcAft>
                        <a:buNone/>
                      </a:pPr>
                      <a:r>
                        <a:rPr lang="en-US" sz="1700" b="0" kern="100" dirty="0">
                          <a:effectLst/>
                        </a:rPr>
                        <a:t>Pseudo R2</a:t>
                      </a:r>
                      <a:endParaRPr lang="en-US" sz="17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0.162</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r>
                        <a:rPr lang="en-US" sz="1700" kern="100" dirty="0">
                          <a:effectLst/>
                        </a:rPr>
                        <a:t>0.045</a:t>
                      </a: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lgn="just">
                        <a:lnSpc>
                          <a:spcPct val="115000"/>
                        </a:lnSpc>
                        <a:spcAft>
                          <a:spcPts val="800"/>
                        </a:spcAft>
                        <a:buNone/>
                      </a:pPr>
                      <a:endParaRPr lang="en-US" sz="17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87724286"/>
                  </a:ext>
                </a:extLst>
              </a:tr>
            </a:tbl>
          </a:graphicData>
        </a:graphic>
      </p:graphicFrame>
      <p:sp>
        <p:nvSpPr>
          <p:cNvPr id="7" name="Rectangle 6">
            <a:extLst>
              <a:ext uri="{FF2B5EF4-FFF2-40B4-BE49-F238E27FC236}">
                <a16:creationId xmlns:a16="http://schemas.microsoft.com/office/drawing/2014/main" id="{23AE9AEF-A8AB-61E2-0FA8-ADB2782AB30E}"/>
              </a:ext>
            </a:extLst>
          </p:cNvPr>
          <p:cNvSpPr/>
          <p:nvPr/>
        </p:nvSpPr>
        <p:spPr>
          <a:xfrm>
            <a:off x="663717" y="2790460"/>
            <a:ext cx="9645054" cy="298579"/>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164A77A-C1A6-118B-3F1F-5ADD01564FFC}"/>
              </a:ext>
            </a:extLst>
          </p:cNvPr>
          <p:cNvSpPr/>
          <p:nvPr/>
        </p:nvSpPr>
        <p:spPr>
          <a:xfrm>
            <a:off x="663712" y="4478695"/>
            <a:ext cx="9645053" cy="298579"/>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EDABADA-41FB-66B8-2CC1-11FABB0B1FCB}"/>
              </a:ext>
            </a:extLst>
          </p:cNvPr>
          <p:cNvSpPr/>
          <p:nvPr/>
        </p:nvSpPr>
        <p:spPr>
          <a:xfrm>
            <a:off x="663712" y="3632888"/>
            <a:ext cx="9645053" cy="298579"/>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AAF9362-F647-91B9-2847-A6A66B06B1FA}"/>
              </a:ext>
            </a:extLst>
          </p:cNvPr>
          <p:cNvSpPr/>
          <p:nvPr/>
        </p:nvSpPr>
        <p:spPr>
          <a:xfrm>
            <a:off x="663712" y="4777274"/>
            <a:ext cx="9645053" cy="845807"/>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close-up of a logo&#10;&#10;AI-generated content may be incorrect.">
            <a:extLst>
              <a:ext uri="{FF2B5EF4-FFF2-40B4-BE49-F238E27FC236}">
                <a16:creationId xmlns:a16="http://schemas.microsoft.com/office/drawing/2014/main" id="{3AB10392-6B3F-16F3-3B5F-E3A231B51E13}"/>
              </a:ext>
            </a:extLst>
          </p:cNvPr>
          <p:cNvPicPr>
            <a:picLocks noChangeAspect="1"/>
          </p:cNvPicPr>
          <p:nvPr/>
        </p:nvPicPr>
        <p:blipFill>
          <a:blip r:embed="rId8"/>
          <a:stretch>
            <a:fillRect/>
          </a:stretch>
        </p:blipFill>
        <p:spPr>
          <a:xfrm>
            <a:off x="1472660" y="6390104"/>
            <a:ext cx="710160" cy="467896"/>
          </a:xfrm>
          <a:prstGeom prst="rect">
            <a:avLst/>
          </a:prstGeom>
        </p:spPr>
      </p:pic>
    </p:spTree>
    <p:extLst>
      <p:ext uri="{BB962C8B-B14F-4D97-AF65-F5344CB8AC3E}">
        <p14:creationId xmlns:p14="http://schemas.microsoft.com/office/powerpoint/2010/main" val="1947870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17928</TotalTime>
  <Words>2272</Words>
  <Application>Microsoft Office PowerPoint</Application>
  <PresentationFormat>Widescreen</PresentationFormat>
  <Paragraphs>381</Paragraphs>
  <Slides>17</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Aptos</vt:lpstr>
      <vt:lpstr>Aptos Display</vt:lpstr>
      <vt:lpstr>Arial</vt:lpstr>
      <vt:lpstr>Baskerville</vt:lpstr>
      <vt:lpstr>Calibri</vt:lpstr>
      <vt:lpstr>Cambria Math</vt:lpstr>
      <vt:lpstr>Myriad Pro</vt:lpstr>
      <vt:lpstr>Times New Roman</vt:lpstr>
      <vt:lpstr>Wingdings</vt:lpstr>
      <vt:lpstr>Office Theme</vt:lpstr>
      <vt:lpstr>PowerPoint Presentation</vt:lpstr>
      <vt:lpstr>Myanmar: Demographics &amp; Food Systems</vt:lpstr>
      <vt:lpstr>Integrated Food Systems: Potential pathway</vt:lpstr>
      <vt:lpstr>CAF: Policy Gap &amp; Research Questions </vt:lpstr>
      <vt:lpstr>Data &amp; Methods</vt:lpstr>
      <vt:lpstr>Data &amp; Methods</vt:lpstr>
      <vt:lpstr>Data &amp; Methods</vt:lpstr>
      <vt:lpstr>Key Findings</vt:lpstr>
      <vt:lpstr>RQ1: Key Findings</vt:lpstr>
      <vt:lpstr>RQ1: Key Findings</vt:lpstr>
      <vt:lpstr>RQ2: Key Findings</vt:lpstr>
      <vt:lpstr>RQ2: Key Findings</vt:lpstr>
      <vt:lpstr>RQ3: Key Findings</vt:lpstr>
      <vt:lpstr>Implications of the study</vt:lpstr>
      <vt:lpstr>Conclusion</vt:lpstr>
      <vt:lpstr>Acknowledgement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here</dc:title>
  <dc:creator>Eliana Harrigan</dc:creator>
  <cp:lastModifiedBy>Udumalagala, Yamuna (IWMI)</cp:lastModifiedBy>
  <cp:revision>33</cp:revision>
  <cp:lastPrinted>2025-11-27T08:01:24Z</cp:lastPrinted>
  <dcterms:created xsi:type="dcterms:W3CDTF">2025-10-30T16:45:19Z</dcterms:created>
  <dcterms:modified xsi:type="dcterms:W3CDTF">2026-01-08T04:11:46Z</dcterms:modified>
</cp:coreProperties>
</file>