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5"/>
  </p:sldMasterIdLst>
  <p:notesMasterIdLst>
    <p:notesMasterId r:id="rId141"/>
  </p:notesMasterIdLst>
  <p:handoutMasterIdLst>
    <p:handoutMasterId r:id="rId142"/>
  </p:handoutMasterIdLst>
  <p:sldIdLst>
    <p:sldId id="1109" r:id="rId6"/>
    <p:sldId id="1225" r:id="rId7"/>
    <p:sldId id="1189" r:id="rId8"/>
    <p:sldId id="1191" r:id="rId9"/>
    <p:sldId id="905" r:id="rId10"/>
    <p:sldId id="1226" r:id="rId11"/>
    <p:sldId id="1072" r:id="rId12"/>
    <p:sldId id="1032" r:id="rId13"/>
    <p:sldId id="993" r:id="rId14"/>
    <p:sldId id="1086" r:id="rId15"/>
    <p:sldId id="995" r:id="rId16"/>
    <p:sldId id="996" r:id="rId17"/>
    <p:sldId id="997" r:id="rId18"/>
    <p:sldId id="998" r:id="rId19"/>
    <p:sldId id="1042" r:id="rId20"/>
    <p:sldId id="1087" r:id="rId21"/>
    <p:sldId id="974" r:id="rId22"/>
    <p:sldId id="1088" r:id="rId23"/>
    <p:sldId id="1035" r:id="rId24"/>
    <p:sldId id="1091" r:id="rId25"/>
    <p:sldId id="1227" r:id="rId26"/>
    <p:sldId id="1089" r:id="rId27"/>
    <p:sldId id="1090" r:id="rId28"/>
    <p:sldId id="1110" r:id="rId29"/>
    <p:sldId id="1112" r:id="rId30"/>
    <p:sldId id="1153" r:id="rId31"/>
    <p:sldId id="1154" r:id="rId32"/>
    <p:sldId id="1228" r:id="rId33"/>
    <p:sldId id="1125" r:id="rId34"/>
    <p:sldId id="1155" r:id="rId35"/>
    <p:sldId id="1156" r:id="rId36"/>
    <p:sldId id="1157" r:id="rId37"/>
    <p:sldId id="1158" r:id="rId38"/>
    <p:sldId id="1159" r:id="rId39"/>
    <p:sldId id="1160" r:id="rId40"/>
    <p:sldId id="1118" r:id="rId41"/>
    <p:sldId id="1117" r:id="rId42"/>
    <p:sldId id="1161" r:id="rId43"/>
    <p:sldId id="1162" r:id="rId44"/>
    <p:sldId id="1164" r:id="rId45"/>
    <p:sldId id="1229" r:id="rId46"/>
    <p:sldId id="978" r:id="rId47"/>
    <p:sldId id="1037" r:id="rId48"/>
    <p:sldId id="1020" r:id="rId49"/>
    <p:sldId id="1093" r:id="rId50"/>
    <p:sldId id="1026" r:id="rId51"/>
    <p:sldId id="1094" r:id="rId52"/>
    <p:sldId id="1235" r:id="rId53"/>
    <p:sldId id="1097" r:id="rId54"/>
    <p:sldId id="1038" r:id="rId55"/>
    <p:sldId id="1098" r:id="rId56"/>
    <p:sldId id="1099" r:id="rId57"/>
    <p:sldId id="1230" r:id="rId58"/>
    <p:sldId id="1039" r:id="rId59"/>
    <p:sldId id="1101" r:id="rId60"/>
    <p:sldId id="1002" r:id="rId61"/>
    <p:sldId id="1017" r:id="rId62"/>
    <p:sldId id="1014" r:id="rId63"/>
    <p:sldId id="1016" r:id="rId64"/>
    <p:sldId id="1102" r:id="rId65"/>
    <p:sldId id="1095" r:id="rId66"/>
    <p:sldId id="1140" r:id="rId67"/>
    <p:sldId id="1141" r:id="rId68"/>
    <p:sldId id="1142" r:id="rId69"/>
    <p:sldId id="1104" r:id="rId70"/>
    <p:sldId id="1143" r:id="rId71"/>
    <p:sldId id="1103" r:id="rId72"/>
    <p:sldId id="1144" r:id="rId73"/>
    <p:sldId id="1108" r:id="rId74"/>
    <p:sldId id="1145" r:id="rId75"/>
    <p:sldId id="1146" r:id="rId76"/>
    <p:sldId id="1147" r:id="rId77"/>
    <p:sldId id="1148" r:id="rId78"/>
    <p:sldId id="1149" r:id="rId79"/>
    <p:sldId id="1150" r:id="rId80"/>
    <p:sldId id="1100" r:id="rId81"/>
    <p:sldId id="1163" r:id="rId82"/>
    <p:sldId id="1031" r:id="rId83"/>
    <p:sldId id="1105" r:id="rId84"/>
    <p:sldId id="1106" r:id="rId85"/>
    <p:sldId id="1107" r:id="rId86"/>
    <p:sldId id="1231" r:id="rId87"/>
    <p:sldId id="1167" r:id="rId88"/>
    <p:sldId id="1168" r:id="rId89"/>
    <p:sldId id="1232" r:id="rId90"/>
    <p:sldId id="1036" r:id="rId91"/>
    <p:sldId id="1170" r:id="rId92"/>
    <p:sldId id="1171" r:id="rId93"/>
    <p:sldId id="1190" r:id="rId94"/>
    <p:sldId id="1172" r:id="rId95"/>
    <p:sldId id="1073" r:id="rId96"/>
    <p:sldId id="1233" r:id="rId97"/>
    <p:sldId id="1137" r:id="rId98"/>
    <p:sldId id="1129" r:id="rId99"/>
    <p:sldId id="1130" r:id="rId100"/>
    <p:sldId id="1003" r:id="rId101"/>
    <p:sldId id="1131" r:id="rId102"/>
    <p:sldId id="1007" r:id="rId103"/>
    <p:sldId id="1009" r:id="rId104"/>
    <p:sldId id="1048" r:id="rId105"/>
    <p:sldId id="1011" r:id="rId106"/>
    <p:sldId id="940" r:id="rId107"/>
    <p:sldId id="1012" r:id="rId108"/>
    <p:sldId id="1013" r:id="rId109"/>
    <p:sldId id="942" r:id="rId110"/>
    <p:sldId id="1132" r:id="rId111"/>
    <p:sldId id="1015" r:id="rId112"/>
    <p:sldId id="1133" r:id="rId113"/>
    <p:sldId id="986" r:id="rId114"/>
    <p:sldId id="1134" r:id="rId115"/>
    <p:sldId id="988" r:id="rId116"/>
    <p:sldId id="1049" r:id="rId117"/>
    <p:sldId id="1061" r:id="rId118"/>
    <p:sldId id="1047" r:id="rId119"/>
    <p:sldId id="1234" r:id="rId120"/>
    <p:sldId id="1138" r:id="rId121"/>
    <p:sldId id="1033" r:id="rId122"/>
    <p:sldId id="1181" r:id="rId123"/>
    <p:sldId id="1182" r:id="rId124"/>
    <p:sldId id="1183" r:id="rId125"/>
    <p:sldId id="1184" r:id="rId126"/>
    <p:sldId id="1185" r:id="rId127"/>
    <p:sldId id="1004" r:id="rId128"/>
    <p:sldId id="1187" r:id="rId129"/>
    <p:sldId id="1188" r:id="rId130"/>
    <p:sldId id="1008" r:id="rId131"/>
    <p:sldId id="1174" r:id="rId132"/>
    <p:sldId id="1175" r:id="rId133"/>
    <p:sldId id="1176" r:id="rId134"/>
    <p:sldId id="1177" r:id="rId135"/>
    <p:sldId id="1080" r:id="rId136"/>
    <p:sldId id="1178" r:id="rId137"/>
    <p:sldId id="1179" r:id="rId138"/>
    <p:sldId id="1180" r:id="rId139"/>
    <p:sldId id="1078" r:id="rId14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1AF220-9F9E-4FF6-8FE0-AB6BD3FBC3B8}">
          <p14:sldIdLst>
            <p14:sldId id="1109"/>
            <p14:sldId id="1225"/>
            <p14:sldId id="1189"/>
            <p14:sldId id="1191"/>
            <p14:sldId id="905"/>
            <p14:sldId id="1226"/>
            <p14:sldId id="1072"/>
            <p14:sldId id="1032"/>
            <p14:sldId id="993"/>
            <p14:sldId id="1086"/>
            <p14:sldId id="995"/>
            <p14:sldId id="996"/>
            <p14:sldId id="997"/>
            <p14:sldId id="998"/>
            <p14:sldId id="1042"/>
            <p14:sldId id="1087"/>
            <p14:sldId id="974"/>
            <p14:sldId id="1088"/>
            <p14:sldId id="1035"/>
            <p14:sldId id="1091"/>
            <p14:sldId id="1227"/>
            <p14:sldId id="1089"/>
            <p14:sldId id="1090"/>
            <p14:sldId id="1110"/>
            <p14:sldId id="1112"/>
            <p14:sldId id="1153"/>
            <p14:sldId id="1154"/>
            <p14:sldId id="1228"/>
            <p14:sldId id="1125"/>
            <p14:sldId id="1155"/>
            <p14:sldId id="1156"/>
            <p14:sldId id="1157"/>
            <p14:sldId id="1158"/>
            <p14:sldId id="1159"/>
            <p14:sldId id="1160"/>
            <p14:sldId id="1118"/>
            <p14:sldId id="1117"/>
            <p14:sldId id="1161"/>
            <p14:sldId id="1162"/>
            <p14:sldId id="1164"/>
            <p14:sldId id="1229"/>
            <p14:sldId id="978"/>
            <p14:sldId id="1037"/>
            <p14:sldId id="1020"/>
            <p14:sldId id="1093"/>
            <p14:sldId id="1026"/>
            <p14:sldId id="1094"/>
            <p14:sldId id="1235"/>
            <p14:sldId id="1097"/>
            <p14:sldId id="1038"/>
            <p14:sldId id="1098"/>
            <p14:sldId id="1099"/>
            <p14:sldId id="1230"/>
            <p14:sldId id="1039"/>
            <p14:sldId id="1101"/>
            <p14:sldId id="1002"/>
            <p14:sldId id="1017"/>
            <p14:sldId id="1014"/>
            <p14:sldId id="1016"/>
            <p14:sldId id="1102"/>
            <p14:sldId id="1095"/>
            <p14:sldId id="1140"/>
            <p14:sldId id="1141"/>
            <p14:sldId id="1142"/>
            <p14:sldId id="1104"/>
            <p14:sldId id="1143"/>
            <p14:sldId id="1103"/>
            <p14:sldId id="1144"/>
            <p14:sldId id="1108"/>
            <p14:sldId id="1145"/>
            <p14:sldId id="1146"/>
            <p14:sldId id="1147"/>
            <p14:sldId id="1148"/>
            <p14:sldId id="1149"/>
            <p14:sldId id="1150"/>
            <p14:sldId id="1100"/>
            <p14:sldId id="1163"/>
            <p14:sldId id="1031"/>
            <p14:sldId id="1105"/>
            <p14:sldId id="1106"/>
            <p14:sldId id="1107"/>
            <p14:sldId id="1231"/>
            <p14:sldId id="1167"/>
            <p14:sldId id="1168"/>
            <p14:sldId id="1232"/>
            <p14:sldId id="1036"/>
            <p14:sldId id="1170"/>
            <p14:sldId id="1171"/>
            <p14:sldId id="1190"/>
            <p14:sldId id="1172"/>
            <p14:sldId id="1073"/>
            <p14:sldId id="1233"/>
            <p14:sldId id="1137"/>
            <p14:sldId id="1129"/>
            <p14:sldId id="1130"/>
            <p14:sldId id="1003"/>
            <p14:sldId id="1131"/>
            <p14:sldId id="1007"/>
            <p14:sldId id="1009"/>
            <p14:sldId id="1048"/>
            <p14:sldId id="1011"/>
            <p14:sldId id="940"/>
            <p14:sldId id="1012"/>
            <p14:sldId id="1013"/>
            <p14:sldId id="942"/>
            <p14:sldId id="1132"/>
            <p14:sldId id="1015"/>
            <p14:sldId id="1133"/>
            <p14:sldId id="986"/>
            <p14:sldId id="1134"/>
            <p14:sldId id="988"/>
            <p14:sldId id="1049"/>
            <p14:sldId id="1061"/>
            <p14:sldId id="1047"/>
            <p14:sldId id="1234"/>
            <p14:sldId id="1138"/>
            <p14:sldId id="1033"/>
            <p14:sldId id="1181"/>
            <p14:sldId id="1182"/>
            <p14:sldId id="1183"/>
            <p14:sldId id="1184"/>
            <p14:sldId id="1185"/>
            <p14:sldId id="1004"/>
            <p14:sldId id="1187"/>
            <p14:sldId id="1188"/>
            <p14:sldId id="1008"/>
            <p14:sldId id="1174"/>
            <p14:sldId id="1175"/>
            <p14:sldId id="1176"/>
            <p14:sldId id="1177"/>
            <p14:sldId id="1080"/>
            <p14:sldId id="1178"/>
            <p14:sldId id="1179"/>
            <p14:sldId id="1180"/>
            <p14:sldId id="107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haubanjar, Sanita (IWMI-Nepal)" initials="DS(" lastIdx="1" clrIdx="0"/>
  <p:cmAuthor id="2" name="sabin dangol" initials="sd"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43B"/>
    <a:srgbClr val="0000FF"/>
    <a:srgbClr val="CC99FF"/>
    <a:srgbClr val="FF3300"/>
    <a:srgbClr val="CC00CC"/>
    <a:srgbClr val="CCCCFF"/>
    <a:srgbClr val="CC000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580C57-BBEE-4B45-A386-48426B550D36}" v="1" dt="2024-07-11T10:20:49.4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47" autoAdjust="0"/>
    <p:restoredTop sz="83307" autoAdjust="0"/>
  </p:normalViewPr>
  <p:slideViewPr>
    <p:cSldViewPr snapToGrid="0">
      <p:cViewPr varScale="1">
        <p:scale>
          <a:sx n="54" d="100"/>
          <a:sy n="54" d="100"/>
        </p:scale>
        <p:origin x="1428" y="78"/>
      </p:cViewPr>
      <p:guideLst>
        <p:guide orient="horz" pos="2160"/>
        <p:guide pos="3840"/>
      </p:guideLst>
    </p:cSldViewPr>
  </p:slideViewPr>
  <p:notesTextViewPr>
    <p:cViewPr>
      <p:scale>
        <a:sx n="1" d="1"/>
        <a:sy n="1" d="1"/>
      </p:scale>
      <p:origin x="0" y="0"/>
    </p:cViewPr>
  </p:notesTextViewPr>
  <p:sorterViewPr>
    <p:cViewPr>
      <p:scale>
        <a:sx n="116" d="100"/>
        <a:sy n="116" d="100"/>
      </p:scale>
      <p:origin x="0" y="-50640"/>
    </p:cViewPr>
  </p:sorterViewPr>
  <p:notesViewPr>
    <p:cSldViewPr snapToGrid="0">
      <p:cViewPr varScale="1">
        <p:scale>
          <a:sx n="59" d="100"/>
          <a:sy n="59" d="100"/>
        </p:scale>
        <p:origin x="-3216" y="-72"/>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5" Type="http://schemas.openxmlformats.org/officeDocument/2006/relationships/slideMaster" Target="slideMasters/slideMaster1.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slide" Target="slides/slide135.xml"/><Relationship Id="rId14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notesMaster" Target="notesMasters/notesMaster1.xml"/><Relationship Id="rId146"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commentAuthors" Target="commentAuthors.xml"/><Relationship Id="rId148"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6" Type="http://schemas.openxmlformats.org/officeDocument/2006/relationships/slide" Target="slides/slide11.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91.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91.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96C0D460-139C-4655-8B43-66E6A2ECD4B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F0DD94F2-F606-41A9-B47D-BA77257FCDE1}">
      <dgm:prSet custT="1"/>
      <dgm:spPr/>
      <dgm:t>
        <a:bodyPr/>
        <a:lstStyle/>
        <a:p>
          <a:pPr>
            <a:lnSpc>
              <a:spcPct val="100000"/>
            </a:lnSpc>
          </a:pPr>
          <a:r>
            <a:rPr lang="en-US" sz="2000" b="1" u="sng" dirty="0">
              <a:latin typeface="+mn-lt"/>
            </a:rPr>
            <a:t>Training and education</a:t>
          </a:r>
          <a:r>
            <a:rPr lang="en-US" sz="2000" dirty="0">
              <a:latin typeface="+mn-lt"/>
            </a:rPr>
            <a:t>: Offering programs to individuals and institutions to develop expertise in integrated resource management. Includes WEFE Nexus principles, project management, and stakeholder engagement.</a:t>
          </a:r>
        </a:p>
      </dgm:t>
    </dgm:pt>
    <dgm:pt modelId="{16D505A8-87AA-4723-BEB8-4ED4C1EA02ED}" type="parTrans" cxnId="{2AF35904-024F-4662-9612-C6BA6CFA8BDA}">
      <dgm:prSet/>
      <dgm:spPr/>
      <dgm:t>
        <a:bodyPr/>
        <a:lstStyle/>
        <a:p>
          <a:pPr algn="l"/>
          <a:endParaRPr lang="en-US" sz="2000">
            <a:latin typeface="+mn-lt"/>
          </a:endParaRPr>
        </a:p>
      </dgm:t>
    </dgm:pt>
    <dgm:pt modelId="{B38656CE-F712-4D1D-A2B9-9432C2F0A19A}" type="sibTrans" cxnId="{2AF35904-024F-4662-9612-C6BA6CFA8BDA}">
      <dgm:prSet/>
      <dgm:spPr/>
      <dgm:t>
        <a:bodyPr/>
        <a:lstStyle/>
        <a:p>
          <a:pPr algn="l"/>
          <a:endParaRPr lang="en-US" sz="2000">
            <a:latin typeface="+mn-lt"/>
          </a:endParaRPr>
        </a:p>
      </dgm:t>
    </dgm:pt>
    <dgm:pt modelId="{3F1703AD-3339-4580-AC6F-9D08A13F934A}">
      <dgm:prSet custT="1"/>
      <dgm:spPr/>
      <dgm:t>
        <a:bodyPr/>
        <a:lstStyle/>
        <a:p>
          <a:pPr>
            <a:lnSpc>
              <a:spcPct val="100000"/>
            </a:lnSpc>
          </a:pPr>
          <a:r>
            <a:rPr lang="en-US" sz="2000" b="1" u="sng" dirty="0">
              <a:latin typeface="+mn-lt"/>
            </a:rPr>
            <a:t>Collaboration and knowledge-sharing</a:t>
          </a:r>
          <a:r>
            <a:rPr lang="en-US" sz="2000" dirty="0">
              <a:latin typeface="+mn-lt"/>
            </a:rPr>
            <a:t>: Encouraging cooperation and information exchange between sectors and institutions to leverage expertise. Establish networks for sharing best practices and lessons learned.</a:t>
          </a:r>
        </a:p>
      </dgm:t>
    </dgm:pt>
    <dgm:pt modelId="{91C9F418-3CC1-40DA-93CA-3A9BB3E7000C}" type="parTrans" cxnId="{10438942-DDF9-468E-9DEB-980EB164AEAD}">
      <dgm:prSet/>
      <dgm:spPr/>
      <dgm:t>
        <a:bodyPr/>
        <a:lstStyle/>
        <a:p>
          <a:pPr algn="l"/>
          <a:endParaRPr lang="en-US" sz="2000">
            <a:latin typeface="+mn-lt"/>
          </a:endParaRPr>
        </a:p>
      </dgm:t>
    </dgm:pt>
    <dgm:pt modelId="{335C1B14-AC78-4343-BE19-AB09EBE99B49}" type="sibTrans" cxnId="{10438942-DDF9-468E-9DEB-980EB164AEAD}">
      <dgm:prSet/>
      <dgm:spPr/>
      <dgm:t>
        <a:bodyPr/>
        <a:lstStyle/>
        <a:p>
          <a:pPr algn="l"/>
          <a:endParaRPr lang="en-US" sz="2000">
            <a:latin typeface="+mn-lt"/>
          </a:endParaRPr>
        </a:p>
      </dgm:t>
    </dgm:pt>
    <dgm:pt modelId="{7325F3B5-143A-4B89-906A-525E525E9E64}">
      <dgm:prSet custT="1"/>
      <dgm:spPr/>
      <dgm:t>
        <a:bodyPr/>
        <a:lstStyle/>
        <a:p>
          <a:pPr>
            <a:lnSpc>
              <a:spcPct val="100000"/>
            </a:lnSpc>
          </a:pPr>
          <a:r>
            <a:rPr lang="en-US" sz="2000" b="1" u="sng" dirty="0">
              <a:latin typeface="+mn-lt"/>
            </a:rPr>
            <a:t>Incentives for capacity building</a:t>
          </a:r>
          <a:r>
            <a:rPr lang="en-US" sz="2000" dirty="0">
              <a:latin typeface="+mn-lt"/>
            </a:rPr>
            <a:t>: Providing financial and non-financial incentives for investing in capacity building. This includes funding for training and career advancement opportunities.</a:t>
          </a:r>
        </a:p>
      </dgm:t>
    </dgm:pt>
    <dgm:pt modelId="{3F15E4A5-26DF-46D5-BB7E-57B23E514E70}" type="parTrans" cxnId="{91C6A8E3-02B1-40E1-A73D-ED7ECCD08EA8}">
      <dgm:prSet/>
      <dgm:spPr/>
      <dgm:t>
        <a:bodyPr/>
        <a:lstStyle/>
        <a:p>
          <a:pPr algn="l"/>
          <a:endParaRPr lang="en-US" sz="2000">
            <a:latin typeface="+mn-lt"/>
          </a:endParaRPr>
        </a:p>
      </dgm:t>
    </dgm:pt>
    <dgm:pt modelId="{3433C570-CA66-4C8D-A8E4-D08F8F7A4840}" type="sibTrans" cxnId="{91C6A8E3-02B1-40E1-A73D-ED7ECCD08EA8}">
      <dgm:prSet/>
      <dgm:spPr/>
      <dgm:t>
        <a:bodyPr/>
        <a:lstStyle/>
        <a:p>
          <a:pPr algn="l"/>
          <a:endParaRPr lang="en-US" sz="2000">
            <a:latin typeface="+mn-lt"/>
          </a:endParaRPr>
        </a:p>
      </dgm:t>
    </dgm:pt>
    <dgm:pt modelId="{0F7EE8C7-2E72-4126-8377-8F18E315F019}">
      <dgm:prSet custT="1"/>
      <dgm:spPr/>
      <dgm:t>
        <a:bodyPr/>
        <a:lstStyle/>
        <a:p>
          <a:pPr>
            <a:lnSpc>
              <a:spcPct val="100000"/>
            </a:lnSpc>
          </a:pPr>
          <a:r>
            <a:rPr lang="en-US" sz="2000" b="1" u="sng" dirty="0">
              <a:latin typeface="+mn-lt"/>
            </a:rPr>
            <a:t>Monitoring and evaluation</a:t>
          </a:r>
          <a:r>
            <a:rPr lang="en-US" sz="2000" dirty="0">
              <a:latin typeface="+mn-lt"/>
            </a:rPr>
            <a:t>: Implementing systems to assess the effectiveness and targeted impact of capacity building efforts. Track progress towards goals and assess the impact on </a:t>
          </a:r>
          <a:r>
            <a:rPr lang="en-US" sz="2000" dirty="0" err="1">
              <a:latin typeface="+mn-lt"/>
            </a:rPr>
            <a:t>WEFE</a:t>
          </a:r>
          <a:r>
            <a:rPr lang="en-US" sz="2000" dirty="0">
              <a:latin typeface="+mn-lt"/>
            </a:rPr>
            <a:t> Nexus implementation.</a:t>
          </a:r>
        </a:p>
      </dgm:t>
    </dgm:pt>
    <dgm:pt modelId="{52CE7F37-F828-4F8A-9168-4D80606BB17E}" type="parTrans" cxnId="{EB385696-49EF-48A7-9336-FAFD929576AB}">
      <dgm:prSet/>
      <dgm:spPr/>
      <dgm:t>
        <a:bodyPr/>
        <a:lstStyle/>
        <a:p>
          <a:pPr algn="l"/>
          <a:endParaRPr lang="en-US" sz="2000">
            <a:latin typeface="+mn-lt"/>
          </a:endParaRPr>
        </a:p>
      </dgm:t>
    </dgm:pt>
    <dgm:pt modelId="{F975D642-ACBA-4EF5-B88F-2119F61DC0EB}" type="sibTrans" cxnId="{EB385696-49EF-48A7-9336-FAFD929576AB}">
      <dgm:prSet/>
      <dgm:spPr/>
      <dgm:t>
        <a:bodyPr/>
        <a:lstStyle/>
        <a:p>
          <a:pPr algn="l"/>
          <a:endParaRPr lang="en-US" sz="2000">
            <a:latin typeface="+mn-lt"/>
          </a:endParaRPr>
        </a:p>
      </dgm:t>
    </dgm:pt>
    <dgm:pt modelId="{E058ABC3-8210-4B70-9C14-5B144867A5CC}" type="pres">
      <dgm:prSet presAssocID="{96C0D460-139C-4655-8B43-66E6A2ECD4BF}" presName="root" presStyleCnt="0">
        <dgm:presLayoutVars>
          <dgm:dir/>
          <dgm:resizeHandles val="exact"/>
        </dgm:presLayoutVars>
      </dgm:prSet>
      <dgm:spPr/>
    </dgm:pt>
    <dgm:pt modelId="{980FFAA7-A97D-49BC-85C2-27B229371751}" type="pres">
      <dgm:prSet presAssocID="{F0DD94F2-F606-41A9-B47D-BA77257FCDE1}" presName="compNode" presStyleCnt="0"/>
      <dgm:spPr/>
    </dgm:pt>
    <dgm:pt modelId="{5398855D-D766-4171-B505-C6AE4306E5C4}" type="pres">
      <dgm:prSet presAssocID="{F0DD94F2-F606-41A9-B47D-BA77257FCDE1}" presName="bgRect" presStyleLbl="bgShp" presStyleIdx="0" presStyleCnt="4"/>
      <dgm:spPr/>
    </dgm:pt>
    <dgm:pt modelId="{FA756D07-B632-41DD-95EB-5FFA7C7982AE}" type="pres">
      <dgm:prSet presAssocID="{F0DD94F2-F606-41A9-B47D-BA77257FCDE1}"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AFC3AE43-0EF8-4C3C-867D-1D2252950093}" type="pres">
      <dgm:prSet presAssocID="{F0DD94F2-F606-41A9-B47D-BA77257FCDE1}" presName="spaceRect" presStyleCnt="0"/>
      <dgm:spPr/>
    </dgm:pt>
    <dgm:pt modelId="{8195BC58-CE6E-4490-8ECF-855A627F42C0}" type="pres">
      <dgm:prSet presAssocID="{F0DD94F2-F606-41A9-B47D-BA77257FCDE1}" presName="parTx" presStyleLbl="revTx" presStyleIdx="0" presStyleCnt="4">
        <dgm:presLayoutVars>
          <dgm:chMax val="0"/>
          <dgm:chPref val="0"/>
        </dgm:presLayoutVars>
      </dgm:prSet>
      <dgm:spPr/>
    </dgm:pt>
    <dgm:pt modelId="{3A4C145C-19B2-4836-8C12-677D91A8A4E7}" type="pres">
      <dgm:prSet presAssocID="{B38656CE-F712-4D1D-A2B9-9432C2F0A19A}" presName="sibTrans" presStyleCnt="0"/>
      <dgm:spPr/>
    </dgm:pt>
    <dgm:pt modelId="{1003967C-F94C-41EB-84F0-5104EA57B0F0}" type="pres">
      <dgm:prSet presAssocID="{3F1703AD-3339-4580-AC6F-9D08A13F934A}" presName="compNode" presStyleCnt="0"/>
      <dgm:spPr/>
    </dgm:pt>
    <dgm:pt modelId="{07D2EC1C-BF29-4071-A7AB-63E8CCD0425B}" type="pres">
      <dgm:prSet presAssocID="{3F1703AD-3339-4580-AC6F-9D08A13F934A}" presName="bgRect" presStyleLbl="bgShp" presStyleIdx="1" presStyleCnt="4"/>
      <dgm:spPr/>
    </dgm:pt>
    <dgm:pt modelId="{DAAF43C6-8205-48F8-93E0-9D5C94B350FA}" type="pres">
      <dgm:prSet presAssocID="{3F1703AD-3339-4580-AC6F-9D08A13F934A}"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andshake"/>
        </a:ext>
      </dgm:extLst>
    </dgm:pt>
    <dgm:pt modelId="{85CDB3CF-E79B-407D-B58B-746146031428}" type="pres">
      <dgm:prSet presAssocID="{3F1703AD-3339-4580-AC6F-9D08A13F934A}" presName="spaceRect" presStyleCnt="0"/>
      <dgm:spPr/>
    </dgm:pt>
    <dgm:pt modelId="{61BD7DED-FA05-4B17-89C2-909FA148801E}" type="pres">
      <dgm:prSet presAssocID="{3F1703AD-3339-4580-AC6F-9D08A13F934A}" presName="parTx" presStyleLbl="revTx" presStyleIdx="1" presStyleCnt="4">
        <dgm:presLayoutVars>
          <dgm:chMax val="0"/>
          <dgm:chPref val="0"/>
        </dgm:presLayoutVars>
      </dgm:prSet>
      <dgm:spPr/>
    </dgm:pt>
    <dgm:pt modelId="{1647C97E-EC9D-443D-9912-F89148E892FF}" type="pres">
      <dgm:prSet presAssocID="{335C1B14-AC78-4343-BE19-AB09EBE99B49}" presName="sibTrans" presStyleCnt="0"/>
      <dgm:spPr/>
    </dgm:pt>
    <dgm:pt modelId="{45283773-822B-4CF0-9206-D319649E467D}" type="pres">
      <dgm:prSet presAssocID="{7325F3B5-143A-4B89-906A-525E525E9E64}" presName="compNode" presStyleCnt="0"/>
      <dgm:spPr/>
    </dgm:pt>
    <dgm:pt modelId="{0AA5FA9A-B229-4E4E-9017-28A8E7FA06F5}" type="pres">
      <dgm:prSet presAssocID="{7325F3B5-143A-4B89-906A-525E525E9E64}" presName="bgRect" presStyleLbl="bgShp" presStyleIdx="2" presStyleCnt="4"/>
      <dgm:spPr>
        <a:solidFill>
          <a:schemeClr val="accent1"/>
        </a:solidFill>
      </dgm:spPr>
    </dgm:pt>
    <dgm:pt modelId="{0461AE86-88FE-425F-B7FE-7D8DFA742051}" type="pres">
      <dgm:prSet presAssocID="{7325F3B5-143A-4B89-906A-525E525E9E64}"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llar"/>
        </a:ext>
      </dgm:extLst>
    </dgm:pt>
    <dgm:pt modelId="{CA6C9796-1802-42F6-9A2F-542FEC3E8D9A}" type="pres">
      <dgm:prSet presAssocID="{7325F3B5-143A-4B89-906A-525E525E9E64}" presName="spaceRect" presStyleCnt="0"/>
      <dgm:spPr/>
    </dgm:pt>
    <dgm:pt modelId="{16611FFF-160E-4BE5-A2E4-281E3F1EFBC4}" type="pres">
      <dgm:prSet presAssocID="{7325F3B5-143A-4B89-906A-525E525E9E64}" presName="parTx" presStyleLbl="revTx" presStyleIdx="2" presStyleCnt="4">
        <dgm:presLayoutVars>
          <dgm:chMax val="0"/>
          <dgm:chPref val="0"/>
        </dgm:presLayoutVars>
      </dgm:prSet>
      <dgm:spPr/>
    </dgm:pt>
    <dgm:pt modelId="{1C697849-172F-4E83-8F7F-80C91ED23FA8}" type="pres">
      <dgm:prSet presAssocID="{3433C570-CA66-4C8D-A8E4-D08F8F7A4840}" presName="sibTrans" presStyleCnt="0"/>
      <dgm:spPr/>
    </dgm:pt>
    <dgm:pt modelId="{2660B573-F5A8-47A0-96F3-9ADC077D3CA5}" type="pres">
      <dgm:prSet presAssocID="{0F7EE8C7-2E72-4126-8377-8F18E315F019}" presName="compNode" presStyleCnt="0"/>
      <dgm:spPr/>
    </dgm:pt>
    <dgm:pt modelId="{6106DBDF-0851-403E-B6D4-8CD17555D53F}" type="pres">
      <dgm:prSet presAssocID="{0F7EE8C7-2E72-4126-8377-8F18E315F019}" presName="bgRect" presStyleLbl="bgShp" presStyleIdx="3" presStyleCnt="4"/>
      <dgm:spPr/>
    </dgm:pt>
    <dgm:pt modelId="{C97B3A1F-C49D-4CD3-973C-76FDD6B15690}" type="pres">
      <dgm:prSet presAssocID="{0F7EE8C7-2E72-4126-8377-8F18E315F019}"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llseye"/>
        </a:ext>
      </dgm:extLst>
    </dgm:pt>
    <dgm:pt modelId="{52B4990F-D808-46CC-B53B-7630843F93D2}" type="pres">
      <dgm:prSet presAssocID="{0F7EE8C7-2E72-4126-8377-8F18E315F019}" presName="spaceRect" presStyleCnt="0"/>
      <dgm:spPr/>
    </dgm:pt>
    <dgm:pt modelId="{6A218052-2623-40D1-ABCB-87277C2A711F}" type="pres">
      <dgm:prSet presAssocID="{0F7EE8C7-2E72-4126-8377-8F18E315F019}" presName="parTx" presStyleLbl="revTx" presStyleIdx="3" presStyleCnt="4">
        <dgm:presLayoutVars>
          <dgm:chMax val="0"/>
          <dgm:chPref val="0"/>
        </dgm:presLayoutVars>
      </dgm:prSet>
      <dgm:spPr/>
    </dgm:pt>
  </dgm:ptLst>
  <dgm:cxnLst>
    <dgm:cxn modelId="{2AF35904-024F-4662-9612-C6BA6CFA8BDA}" srcId="{96C0D460-139C-4655-8B43-66E6A2ECD4BF}" destId="{F0DD94F2-F606-41A9-B47D-BA77257FCDE1}" srcOrd="0" destOrd="0" parTransId="{16D505A8-87AA-4723-BEB8-4ED4C1EA02ED}" sibTransId="{B38656CE-F712-4D1D-A2B9-9432C2F0A19A}"/>
    <dgm:cxn modelId="{C520910A-1815-486B-AE98-E5BD09AF1581}" type="presOf" srcId="{3F1703AD-3339-4580-AC6F-9D08A13F934A}" destId="{61BD7DED-FA05-4B17-89C2-909FA148801E}" srcOrd="0" destOrd="0" presId="urn:microsoft.com/office/officeart/2018/2/layout/IconVerticalSolidList"/>
    <dgm:cxn modelId="{BBD5EF0E-2CB3-471F-97E2-B369AE199282}" type="presOf" srcId="{0F7EE8C7-2E72-4126-8377-8F18E315F019}" destId="{6A218052-2623-40D1-ABCB-87277C2A711F}" srcOrd="0" destOrd="0" presId="urn:microsoft.com/office/officeart/2018/2/layout/IconVerticalSolidList"/>
    <dgm:cxn modelId="{10438942-DDF9-468E-9DEB-980EB164AEAD}" srcId="{96C0D460-139C-4655-8B43-66E6A2ECD4BF}" destId="{3F1703AD-3339-4580-AC6F-9D08A13F934A}" srcOrd="1" destOrd="0" parTransId="{91C9F418-3CC1-40DA-93CA-3A9BB3E7000C}" sibTransId="{335C1B14-AC78-4343-BE19-AB09EBE99B49}"/>
    <dgm:cxn modelId="{6A388753-4C92-474C-A029-3A113EF74626}" type="presOf" srcId="{F0DD94F2-F606-41A9-B47D-BA77257FCDE1}" destId="{8195BC58-CE6E-4490-8ECF-855A627F42C0}" srcOrd="0" destOrd="0" presId="urn:microsoft.com/office/officeart/2018/2/layout/IconVerticalSolidList"/>
    <dgm:cxn modelId="{478A4A76-1789-48FF-8C91-D645F6DDF790}" type="presOf" srcId="{96C0D460-139C-4655-8B43-66E6A2ECD4BF}" destId="{E058ABC3-8210-4B70-9C14-5B144867A5CC}" srcOrd="0" destOrd="0" presId="urn:microsoft.com/office/officeart/2018/2/layout/IconVerticalSolidList"/>
    <dgm:cxn modelId="{EB385696-49EF-48A7-9336-FAFD929576AB}" srcId="{96C0D460-139C-4655-8B43-66E6A2ECD4BF}" destId="{0F7EE8C7-2E72-4126-8377-8F18E315F019}" srcOrd="3" destOrd="0" parTransId="{52CE7F37-F828-4F8A-9168-4D80606BB17E}" sibTransId="{F975D642-ACBA-4EF5-B88F-2119F61DC0EB}"/>
    <dgm:cxn modelId="{AAE7B5AA-F546-4338-AE50-4D1FFA63F93E}" type="presOf" srcId="{7325F3B5-143A-4B89-906A-525E525E9E64}" destId="{16611FFF-160E-4BE5-A2E4-281E3F1EFBC4}" srcOrd="0" destOrd="0" presId="urn:microsoft.com/office/officeart/2018/2/layout/IconVerticalSolidList"/>
    <dgm:cxn modelId="{91C6A8E3-02B1-40E1-A73D-ED7ECCD08EA8}" srcId="{96C0D460-139C-4655-8B43-66E6A2ECD4BF}" destId="{7325F3B5-143A-4B89-906A-525E525E9E64}" srcOrd="2" destOrd="0" parTransId="{3F15E4A5-26DF-46D5-BB7E-57B23E514E70}" sibTransId="{3433C570-CA66-4C8D-A8E4-D08F8F7A4840}"/>
    <dgm:cxn modelId="{BE2602EC-6912-4F47-8275-4B75E5D936BA}" type="presParOf" srcId="{E058ABC3-8210-4B70-9C14-5B144867A5CC}" destId="{980FFAA7-A97D-49BC-85C2-27B229371751}" srcOrd="0" destOrd="0" presId="urn:microsoft.com/office/officeart/2018/2/layout/IconVerticalSolidList"/>
    <dgm:cxn modelId="{60116F47-D241-4B96-9A6F-4AA917BE4D48}" type="presParOf" srcId="{980FFAA7-A97D-49BC-85C2-27B229371751}" destId="{5398855D-D766-4171-B505-C6AE4306E5C4}" srcOrd="0" destOrd="0" presId="urn:microsoft.com/office/officeart/2018/2/layout/IconVerticalSolidList"/>
    <dgm:cxn modelId="{11B91181-2BF2-404F-B9DB-FDCAC44392CB}" type="presParOf" srcId="{980FFAA7-A97D-49BC-85C2-27B229371751}" destId="{FA756D07-B632-41DD-95EB-5FFA7C7982AE}" srcOrd="1" destOrd="0" presId="urn:microsoft.com/office/officeart/2018/2/layout/IconVerticalSolidList"/>
    <dgm:cxn modelId="{44074B33-21CE-4853-A05E-402C0B140400}" type="presParOf" srcId="{980FFAA7-A97D-49BC-85C2-27B229371751}" destId="{AFC3AE43-0EF8-4C3C-867D-1D2252950093}" srcOrd="2" destOrd="0" presId="urn:microsoft.com/office/officeart/2018/2/layout/IconVerticalSolidList"/>
    <dgm:cxn modelId="{BEB2FAC5-4A1C-41A5-8156-91FC9FD5B888}" type="presParOf" srcId="{980FFAA7-A97D-49BC-85C2-27B229371751}" destId="{8195BC58-CE6E-4490-8ECF-855A627F42C0}" srcOrd="3" destOrd="0" presId="urn:microsoft.com/office/officeart/2018/2/layout/IconVerticalSolidList"/>
    <dgm:cxn modelId="{0B9C4CC0-49A5-4E15-B5DA-B1BBCFE0AFCB}" type="presParOf" srcId="{E058ABC3-8210-4B70-9C14-5B144867A5CC}" destId="{3A4C145C-19B2-4836-8C12-677D91A8A4E7}" srcOrd="1" destOrd="0" presId="urn:microsoft.com/office/officeart/2018/2/layout/IconVerticalSolidList"/>
    <dgm:cxn modelId="{2650A05C-4003-4A2C-AA9A-9CC589D14275}" type="presParOf" srcId="{E058ABC3-8210-4B70-9C14-5B144867A5CC}" destId="{1003967C-F94C-41EB-84F0-5104EA57B0F0}" srcOrd="2" destOrd="0" presId="urn:microsoft.com/office/officeart/2018/2/layout/IconVerticalSolidList"/>
    <dgm:cxn modelId="{5A8ECF98-A251-450B-BF36-5BB86F73A76D}" type="presParOf" srcId="{1003967C-F94C-41EB-84F0-5104EA57B0F0}" destId="{07D2EC1C-BF29-4071-A7AB-63E8CCD0425B}" srcOrd="0" destOrd="0" presId="urn:microsoft.com/office/officeart/2018/2/layout/IconVerticalSolidList"/>
    <dgm:cxn modelId="{4CA56591-C5D8-4737-B40C-4FEACFD8E65A}" type="presParOf" srcId="{1003967C-F94C-41EB-84F0-5104EA57B0F0}" destId="{DAAF43C6-8205-48F8-93E0-9D5C94B350FA}" srcOrd="1" destOrd="0" presId="urn:microsoft.com/office/officeart/2018/2/layout/IconVerticalSolidList"/>
    <dgm:cxn modelId="{DCCA75ED-5FFB-4E1E-906F-B0C90F9E272D}" type="presParOf" srcId="{1003967C-F94C-41EB-84F0-5104EA57B0F0}" destId="{85CDB3CF-E79B-407D-B58B-746146031428}" srcOrd="2" destOrd="0" presId="urn:microsoft.com/office/officeart/2018/2/layout/IconVerticalSolidList"/>
    <dgm:cxn modelId="{5BAA8615-F7E3-4D90-A962-07C4CED08EF7}" type="presParOf" srcId="{1003967C-F94C-41EB-84F0-5104EA57B0F0}" destId="{61BD7DED-FA05-4B17-89C2-909FA148801E}" srcOrd="3" destOrd="0" presId="urn:microsoft.com/office/officeart/2018/2/layout/IconVerticalSolidList"/>
    <dgm:cxn modelId="{943DFF3B-15C3-4F83-9D46-6055445DBAE4}" type="presParOf" srcId="{E058ABC3-8210-4B70-9C14-5B144867A5CC}" destId="{1647C97E-EC9D-443D-9912-F89148E892FF}" srcOrd="3" destOrd="0" presId="urn:microsoft.com/office/officeart/2018/2/layout/IconVerticalSolidList"/>
    <dgm:cxn modelId="{A62FB00D-833E-4D72-A3C4-E1D40717E999}" type="presParOf" srcId="{E058ABC3-8210-4B70-9C14-5B144867A5CC}" destId="{45283773-822B-4CF0-9206-D319649E467D}" srcOrd="4" destOrd="0" presId="urn:microsoft.com/office/officeart/2018/2/layout/IconVerticalSolidList"/>
    <dgm:cxn modelId="{2327AB77-94FD-444B-9D2B-7F96BB0BC5BB}" type="presParOf" srcId="{45283773-822B-4CF0-9206-D319649E467D}" destId="{0AA5FA9A-B229-4E4E-9017-28A8E7FA06F5}" srcOrd="0" destOrd="0" presId="urn:microsoft.com/office/officeart/2018/2/layout/IconVerticalSolidList"/>
    <dgm:cxn modelId="{63A045B0-5FFA-4A7E-B47A-3B97A55EF44B}" type="presParOf" srcId="{45283773-822B-4CF0-9206-D319649E467D}" destId="{0461AE86-88FE-425F-B7FE-7D8DFA742051}" srcOrd="1" destOrd="0" presId="urn:microsoft.com/office/officeart/2018/2/layout/IconVerticalSolidList"/>
    <dgm:cxn modelId="{C7642706-7560-4E57-80FD-0B7AE9BF6BD8}" type="presParOf" srcId="{45283773-822B-4CF0-9206-D319649E467D}" destId="{CA6C9796-1802-42F6-9A2F-542FEC3E8D9A}" srcOrd="2" destOrd="0" presId="urn:microsoft.com/office/officeart/2018/2/layout/IconVerticalSolidList"/>
    <dgm:cxn modelId="{17C4CE31-0B78-4452-88FE-7503C7A2C19A}" type="presParOf" srcId="{45283773-822B-4CF0-9206-D319649E467D}" destId="{16611FFF-160E-4BE5-A2E4-281E3F1EFBC4}" srcOrd="3" destOrd="0" presId="urn:microsoft.com/office/officeart/2018/2/layout/IconVerticalSolidList"/>
    <dgm:cxn modelId="{CE4B4A40-FDD5-4837-B05A-19716740F227}" type="presParOf" srcId="{E058ABC3-8210-4B70-9C14-5B144867A5CC}" destId="{1C697849-172F-4E83-8F7F-80C91ED23FA8}" srcOrd="5" destOrd="0" presId="urn:microsoft.com/office/officeart/2018/2/layout/IconVerticalSolidList"/>
    <dgm:cxn modelId="{AF9D8B5F-0D3A-48A3-A963-4D11F8C06C7E}" type="presParOf" srcId="{E058ABC3-8210-4B70-9C14-5B144867A5CC}" destId="{2660B573-F5A8-47A0-96F3-9ADC077D3CA5}" srcOrd="6" destOrd="0" presId="urn:microsoft.com/office/officeart/2018/2/layout/IconVerticalSolidList"/>
    <dgm:cxn modelId="{B71723A9-61C0-446F-A9AC-35961282DA37}" type="presParOf" srcId="{2660B573-F5A8-47A0-96F3-9ADC077D3CA5}" destId="{6106DBDF-0851-403E-B6D4-8CD17555D53F}" srcOrd="0" destOrd="0" presId="urn:microsoft.com/office/officeart/2018/2/layout/IconVerticalSolidList"/>
    <dgm:cxn modelId="{E4DF1954-4D4A-4D6D-AB55-FA6C07167285}" type="presParOf" srcId="{2660B573-F5A8-47A0-96F3-9ADC077D3CA5}" destId="{C97B3A1F-C49D-4CD3-973C-76FDD6B15690}" srcOrd="1" destOrd="0" presId="urn:microsoft.com/office/officeart/2018/2/layout/IconVerticalSolidList"/>
    <dgm:cxn modelId="{709949FA-28D1-4DF8-BE72-9E4D1298C50C}" type="presParOf" srcId="{2660B573-F5A8-47A0-96F3-9ADC077D3CA5}" destId="{52B4990F-D808-46CC-B53B-7630843F93D2}" srcOrd="2" destOrd="0" presId="urn:microsoft.com/office/officeart/2018/2/layout/IconVerticalSolidList"/>
    <dgm:cxn modelId="{20F2EA46-9FCE-4FDC-BF3D-10C66BE681A9}" type="presParOf" srcId="{2660B573-F5A8-47A0-96F3-9ADC077D3CA5}" destId="{6A218052-2623-40D1-ABCB-87277C2A711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98855D-D766-4171-B505-C6AE4306E5C4}">
      <dsp:nvSpPr>
        <dsp:cNvPr id="0" name=""/>
        <dsp:cNvSpPr/>
      </dsp:nvSpPr>
      <dsp:spPr>
        <a:xfrm>
          <a:off x="0" y="4848"/>
          <a:ext cx="11054419" cy="106198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756D07-B632-41DD-95EB-5FFA7C7982AE}">
      <dsp:nvSpPr>
        <dsp:cNvPr id="0" name=""/>
        <dsp:cNvSpPr/>
      </dsp:nvSpPr>
      <dsp:spPr>
        <a:xfrm>
          <a:off x="321249" y="243794"/>
          <a:ext cx="584661" cy="58409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195BC58-CE6E-4490-8ECF-855A627F42C0}">
      <dsp:nvSpPr>
        <dsp:cNvPr id="0" name=""/>
        <dsp:cNvSpPr/>
      </dsp:nvSpPr>
      <dsp:spPr>
        <a:xfrm>
          <a:off x="1227160" y="4848"/>
          <a:ext cx="9790088" cy="1128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418" tIns="119418" rIns="119418" bIns="119418" numCol="1" spcCol="1270" anchor="ctr" anchorCtr="0">
          <a:noAutofit/>
        </a:bodyPr>
        <a:lstStyle/>
        <a:p>
          <a:pPr marL="0" lvl="0" indent="0" algn="l" defTabSz="889000">
            <a:lnSpc>
              <a:spcPct val="100000"/>
            </a:lnSpc>
            <a:spcBef>
              <a:spcPct val="0"/>
            </a:spcBef>
            <a:spcAft>
              <a:spcPct val="35000"/>
            </a:spcAft>
            <a:buNone/>
          </a:pPr>
          <a:r>
            <a:rPr lang="en-US" sz="2000" b="1" u="sng" kern="1200" dirty="0">
              <a:latin typeface="+mn-lt"/>
            </a:rPr>
            <a:t>Training and education</a:t>
          </a:r>
          <a:r>
            <a:rPr lang="en-US" sz="2000" kern="1200" dirty="0">
              <a:latin typeface="+mn-lt"/>
            </a:rPr>
            <a:t>: Offering programs to individuals and institutions to develop expertise in integrated resource management. Includes WEFE Nexus principles, project management, and stakeholder engagement.</a:t>
          </a:r>
        </a:p>
      </dsp:txBody>
      <dsp:txXfrm>
        <a:off x="1227160" y="4848"/>
        <a:ext cx="9790088" cy="1128356"/>
      </dsp:txXfrm>
    </dsp:sp>
    <dsp:sp modelId="{07D2EC1C-BF29-4071-A7AB-63E8CCD0425B}">
      <dsp:nvSpPr>
        <dsp:cNvPr id="0" name=""/>
        <dsp:cNvSpPr/>
      </dsp:nvSpPr>
      <dsp:spPr>
        <a:xfrm>
          <a:off x="0" y="1415293"/>
          <a:ext cx="11054419" cy="106198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AF43C6-8205-48F8-93E0-9D5C94B350FA}">
      <dsp:nvSpPr>
        <dsp:cNvPr id="0" name=""/>
        <dsp:cNvSpPr/>
      </dsp:nvSpPr>
      <dsp:spPr>
        <a:xfrm>
          <a:off x="321249" y="1654239"/>
          <a:ext cx="584661" cy="584090"/>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1BD7DED-FA05-4B17-89C2-909FA148801E}">
      <dsp:nvSpPr>
        <dsp:cNvPr id="0" name=""/>
        <dsp:cNvSpPr/>
      </dsp:nvSpPr>
      <dsp:spPr>
        <a:xfrm>
          <a:off x="1227160" y="1415293"/>
          <a:ext cx="9790088" cy="1128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418" tIns="119418" rIns="119418" bIns="119418" numCol="1" spcCol="1270" anchor="ctr" anchorCtr="0">
          <a:noAutofit/>
        </a:bodyPr>
        <a:lstStyle/>
        <a:p>
          <a:pPr marL="0" lvl="0" indent="0" algn="l" defTabSz="889000">
            <a:lnSpc>
              <a:spcPct val="100000"/>
            </a:lnSpc>
            <a:spcBef>
              <a:spcPct val="0"/>
            </a:spcBef>
            <a:spcAft>
              <a:spcPct val="35000"/>
            </a:spcAft>
            <a:buNone/>
          </a:pPr>
          <a:r>
            <a:rPr lang="en-US" sz="2000" b="1" u="sng" kern="1200" dirty="0">
              <a:latin typeface="+mn-lt"/>
            </a:rPr>
            <a:t>Collaboration and knowledge-sharing</a:t>
          </a:r>
          <a:r>
            <a:rPr lang="en-US" sz="2000" kern="1200" dirty="0">
              <a:latin typeface="+mn-lt"/>
            </a:rPr>
            <a:t>: Encouraging cooperation and information exchange between sectors and institutions to leverage expertise. Establish networks for sharing best practices and lessons learned.</a:t>
          </a:r>
        </a:p>
      </dsp:txBody>
      <dsp:txXfrm>
        <a:off x="1227160" y="1415293"/>
        <a:ext cx="9790088" cy="1128356"/>
      </dsp:txXfrm>
    </dsp:sp>
    <dsp:sp modelId="{0AA5FA9A-B229-4E4E-9017-28A8E7FA06F5}">
      <dsp:nvSpPr>
        <dsp:cNvPr id="0" name=""/>
        <dsp:cNvSpPr/>
      </dsp:nvSpPr>
      <dsp:spPr>
        <a:xfrm>
          <a:off x="0" y="2825739"/>
          <a:ext cx="11054419" cy="1061982"/>
        </a:xfrm>
        <a:prstGeom prst="roundRect">
          <a:avLst>
            <a:gd name="adj" fmla="val 10000"/>
          </a:avLst>
        </a:prstGeom>
        <a:solidFill>
          <a:schemeClr val="accent1"/>
        </a:solidFill>
        <a:ln>
          <a:noFill/>
        </a:ln>
        <a:effectLst/>
      </dsp:spPr>
      <dsp:style>
        <a:lnRef idx="0">
          <a:scrgbClr r="0" g="0" b="0"/>
        </a:lnRef>
        <a:fillRef idx="1">
          <a:scrgbClr r="0" g="0" b="0"/>
        </a:fillRef>
        <a:effectRef idx="0">
          <a:scrgbClr r="0" g="0" b="0"/>
        </a:effectRef>
        <a:fontRef idx="minor"/>
      </dsp:style>
    </dsp:sp>
    <dsp:sp modelId="{0461AE86-88FE-425F-B7FE-7D8DFA742051}">
      <dsp:nvSpPr>
        <dsp:cNvPr id="0" name=""/>
        <dsp:cNvSpPr/>
      </dsp:nvSpPr>
      <dsp:spPr>
        <a:xfrm>
          <a:off x="321249" y="3064685"/>
          <a:ext cx="584661" cy="584090"/>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611FFF-160E-4BE5-A2E4-281E3F1EFBC4}">
      <dsp:nvSpPr>
        <dsp:cNvPr id="0" name=""/>
        <dsp:cNvSpPr/>
      </dsp:nvSpPr>
      <dsp:spPr>
        <a:xfrm>
          <a:off x="1227160" y="2825739"/>
          <a:ext cx="9790088" cy="1128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418" tIns="119418" rIns="119418" bIns="119418" numCol="1" spcCol="1270" anchor="ctr" anchorCtr="0">
          <a:noAutofit/>
        </a:bodyPr>
        <a:lstStyle/>
        <a:p>
          <a:pPr marL="0" lvl="0" indent="0" algn="l" defTabSz="889000">
            <a:lnSpc>
              <a:spcPct val="100000"/>
            </a:lnSpc>
            <a:spcBef>
              <a:spcPct val="0"/>
            </a:spcBef>
            <a:spcAft>
              <a:spcPct val="35000"/>
            </a:spcAft>
            <a:buNone/>
          </a:pPr>
          <a:r>
            <a:rPr lang="en-US" sz="2000" b="1" u="sng" kern="1200" dirty="0">
              <a:latin typeface="+mn-lt"/>
            </a:rPr>
            <a:t>Incentives for capacity building</a:t>
          </a:r>
          <a:r>
            <a:rPr lang="en-US" sz="2000" kern="1200" dirty="0">
              <a:latin typeface="+mn-lt"/>
            </a:rPr>
            <a:t>: Providing financial and non-financial incentives for investing in capacity building. This includes funding for training and career advancement opportunities.</a:t>
          </a:r>
        </a:p>
      </dsp:txBody>
      <dsp:txXfrm>
        <a:off x="1227160" y="2825739"/>
        <a:ext cx="9790088" cy="1128356"/>
      </dsp:txXfrm>
    </dsp:sp>
    <dsp:sp modelId="{6106DBDF-0851-403E-B6D4-8CD17555D53F}">
      <dsp:nvSpPr>
        <dsp:cNvPr id="0" name=""/>
        <dsp:cNvSpPr/>
      </dsp:nvSpPr>
      <dsp:spPr>
        <a:xfrm>
          <a:off x="0" y="4236185"/>
          <a:ext cx="11054419" cy="1061982"/>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7B3A1F-C49D-4CD3-973C-76FDD6B15690}">
      <dsp:nvSpPr>
        <dsp:cNvPr id="0" name=""/>
        <dsp:cNvSpPr/>
      </dsp:nvSpPr>
      <dsp:spPr>
        <a:xfrm>
          <a:off x="321249" y="4475131"/>
          <a:ext cx="584661" cy="584090"/>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A218052-2623-40D1-ABCB-87277C2A711F}">
      <dsp:nvSpPr>
        <dsp:cNvPr id="0" name=""/>
        <dsp:cNvSpPr/>
      </dsp:nvSpPr>
      <dsp:spPr>
        <a:xfrm>
          <a:off x="1227160" y="4236185"/>
          <a:ext cx="9790088" cy="1128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418" tIns="119418" rIns="119418" bIns="119418" numCol="1" spcCol="1270" anchor="ctr" anchorCtr="0">
          <a:noAutofit/>
        </a:bodyPr>
        <a:lstStyle/>
        <a:p>
          <a:pPr marL="0" lvl="0" indent="0" algn="l" defTabSz="889000">
            <a:lnSpc>
              <a:spcPct val="100000"/>
            </a:lnSpc>
            <a:spcBef>
              <a:spcPct val="0"/>
            </a:spcBef>
            <a:spcAft>
              <a:spcPct val="35000"/>
            </a:spcAft>
            <a:buNone/>
          </a:pPr>
          <a:r>
            <a:rPr lang="en-US" sz="2000" b="1" u="sng" kern="1200" dirty="0">
              <a:latin typeface="+mn-lt"/>
            </a:rPr>
            <a:t>Monitoring and evaluation</a:t>
          </a:r>
          <a:r>
            <a:rPr lang="en-US" sz="2000" kern="1200" dirty="0">
              <a:latin typeface="+mn-lt"/>
            </a:rPr>
            <a:t>: Implementing systems to assess the effectiveness and targeted impact of capacity building efforts. Track progress towards goals and assess the impact on </a:t>
          </a:r>
          <a:r>
            <a:rPr lang="en-US" sz="2000" kern="1200" dirty="0" err="1">
              <a:latin typeface="+mn-lt"/>
            </a:rPr>
            <a:t>WEFE</a:t>
          </a:r>
          <a:r>
            <a:rPr lang="en-US" sz="2000" kern="1200" dirty="0">
              <a:latin typeface="+mn-lt"/>
            </a:rPr>
            <a:t> Nexus implementation.</a:t>
          </a:r>
        </a:p>
      </dsp:txBody>
      <dsp:txXfrm>
        <a:off x="1227160" y="4236185"/>
        <a:ext cx="9790088" cy="112835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B2ADDE5-73B3-4732-80F9-588562BD2110}" type="datetimeFigureOut">
              <a:rPr lang="en-US" smtClean="0"/>
              <a:t>7/23/2024</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70B1EE9E-2F2B-4440-9467-62C012B05AEE}" type="slidenum">
              <a:rPr lang="en-US" smtClean="0"/>
              <a:t>‹#›</a:t>
            </a:fld>
            <a:endParaRPr lang="en-US"/>
          </a:p>
        </p:txBody>
      </p:sp>
    </p:spTree>
    <p:extLst>
      <p:ext uri="{BB962C8B-B14F-4D97-AF65-F5344CB8AC3E}">
        <p14:creationId xmlns:p14="http://schemas.microsoft.com/office/powerpoint/2010/main" val="1225987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0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1"/>
            <a:ext cx="2945659" cy="498055"/>
          </a:xfrm>
          <a:prstGeom prst="rect">
            <a:avLst/>
          </a:prstGeom>
        </p:spPr>
        <p:txBody>
          <a:bodyPr vert="horz" lIns="91440" tIns="45720" rIns="91440" bIns="45720" rtlCol="0"/>
          <a:lstStyle>
            <a:lvl1pPr algn="r">
              <a:defRPr sz="1200"/>
            </a:lvl1pPr>
          </a:lstStyle>
          <a:p>
            <a:fld id="{9CB07585-922C-431A-9747-400C692D212D}" type="datetimeFigureOut">
              <a:rPr lang="en-US" smtClean="0"/>
              <a:t>7/23/2024</a:t>
            </a:fld>
            <a:endParaRPr lang="en-US"/>
          </a:p>
        </p:txBody>
      </p:sp>
      <p:sp>
        <p:nvSpPr>
          <p:cNvPr id="4" name="Slide Image Placeholder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4"/>
            <a:ext cx="2945659" cy="49805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28584"/>
            <a:ext cx="2945659" cy="498054"/>
          </a:xfrm>
          <a:prstGeom prst="rect">
            <a:avLst/>
          </a:prstGeom>
        </p:spPr>
        <p:txBody>
          <a:bodyPr vert="horz" lIns="91440" tIns="45720" rIns="91440" bIns="45720" rtlCol="0" anchor="b"/>
          <a:lstStyle>
            <a:lvl1pPr algn="r">
              <a:defRPr sz="1200"/>
            </a:lvl1pPr>
          </a:lstStyle>
          <a:p>
            <a:fld id="{FC3B1BE3-A7CD-4583-B91C-2A5EF1089DB4}" type="slidenum">
              <a:rPr lang="en-US" smtClean="0"/>
              <a:t>‹#›</a:t>
            </a:fld>
            <a:endParaRPr lang="en-US"/>
          </a:p>
        </p:txBody>
      </p:sp>
    </p:spTree>
    <p:extLst>
      <p:ext uri="{BB962C8B-B14F-4D97-AF65-F5344CB8AC3E}">
        <p14:creationId xmlns:p14="http://schemas.microsoft.com/office/powerpoint/2010/main" val="2965874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Provide the context of the course development, acknowledgements, people involved, etc.</a:t>
            </a:r>
          </a:p>
          <a:p>
            <a:r>
              <a:rPr lang="en-US"/>
              <a:t>Prof. Rajesh for Trends &amp; Prof. Vishnu for </a:t>
            </a:r>
            <a:r>
              <a:rPr lang="en-US" err="1"/>
              <a:t>WEFE</a:t>
            </a:r>
            <a:r>
              <a:rPr lang="en-US"/>
              <a:t> Nexus concept</a:t>
            </a:r>
          </a:p>
        </p:txBody>
      </p:sp>
      <p:sp>
        <p:nvSpPr>
          <p:cNvPr id="4" name="Slide Number Placeholder 3"/>
          <p:cNvSpPr>
            <a:spLocks noGrp="1"/>
          </p:cNvSpPr>
          <p:nvPr>
            <p:ph type="sldNum" sz="quarter" idx="5"/>
          </p:nvPr>
        </p:nvSpPr>
        <p:spPr/>
        <p:txBody>
          <a:bodyPr/>
          <a:lstStyle/>
          <a:p>
            <a:fld id="{FC3B1BE3-A7CD-4583-B91C-2A5EF1089DB4}" type="slidenum">
              <a:rPr lang="en-US" smtClean="0"/>
              <a:t>1</a:t>
            </a:fld>
            <a:endParaRPr lang="en-US"/>
          </a:p>
        </p:txBody>
      </p:sp>
    </p:spTree>
    <p:extLst>
      <p:ext uri="{BB962C8B-B14F-4D97-AF65-F5344CB8AC3E}">
        <p14:creationId xmlns:p14="http://schemas.microsoft.com/office/powerpoint/2010/main" val="182402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t>Gender is not only about women, nor is it a synonym for women. Gender refers to socially constructed roles, behaviors, expressions and identities of girls, women, boys, men and gender-diverse persons. </a:t>
            </a:r>
            <a:endParaRPr lang="en-GB" sz="1200" dirty="0">
              <a:effectLst/>
              <a:latin typeface="Calibri" panose="020F0502020204030204" pitchFamily="34" charset="0"/>
              <a:ea typeface="Calibri" panose="020F0502020204030204" pitchFamily="34" charset="0"/>
              <a:cs typeface="Calibri" panose="020F0502020204030204" pitchFamily="34" charset="0"/>
            </a:endParaRPr>
          </a:p>
          <a:p>
            <a:r>
              <a:rPr lang="en-GB" sz="1200" dirty="0">
                <a:effectLst/>
                <a:latin typeface="Calibri" panose="020F0502020204030204" pitchFamily="34" charset="0"/>
                <a:ea typeface="Calibri" panose="020F0502020204030204" pitchFamily="34" charset="0"/>
                <a:cs typeface="Calibri" panose="020F0502020204030204" pitchFamily="34" charset="0"/>
              </a:rPr>
              <a:t>From yesterday to today you must have heard of WEFE Nexus several times.</a:t>
            </a:r>
          </a:p>
          <a:p>
            <a:r>
              <a:rPr lang="en-GB" sz="1200" dirty="0">
                <a:effectLst/>
                <a:latin typeface="Calibri" panose="020F0502020204030204" pitchFamily="34" charset="0"/>
                <a:cs typeface="Calibri" panose="020F0502020204030204" pitchFamily="34" charset="0"/>
              </a:rPr>
              <a:t>However, it’s important to note: the WEFE Nexus is not just about the Nexus between water, energy, food and environment sectors. It is also the interactions between people and these sectors. </a:t>
            </a:r>
            <a:endParaRPr lang="en-US" sz="1200" dirty="0"/>
          </a:p>
        </p:txBody>
      </p:sp>
      <p:sp>
        <p:nvSpPr>
          <p:cNvPr id="4" name="Slide Number Placeholder 3"/>
          <p:cNvSpPr>
            <a:spLocks noGrp="1"/>
          </p:cNvSpPr>
          <p:nvPr>
            <p:ph type="sldNum" sz="quarter" idx="5"/>
          </p:nvPr>
        </p:nvSpPr>
        <p:spPr/>
        <p:txBody>
          <a:bodyPr/>
          <a:lstStyle/>
          <a:p>
            <a:fld id="{FC3B1BE3-A7CD-4583-B91C-2A5EF1089DB4}" type="slidenum">
              <a:rPr lang="en-US" smtClean="0"/>
              <a:t>24</a:t>
            </a:fld>
            <a:endParaRPr lang="en-US"/>
          </a:p>
        </p:txBody>
      </p:sp>
    </p:spTree>
    <p:extLst>
      <p:ext uri="{BB962C8B-B14F-4D97-AF65-F5344CB8AC3E}">
        <p14:creationId xmlns:p14="http://schemas.microsoft.com/office/powerpoint/2010/main" val="325456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Let‘s now look at WEFE Nexus thinking and what it means for considering gender equality and social inclusion in designing and implementing Nexus interventions.</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25</a:t>
            </a:fld>
            <a:endParaRPr lang="en-US"/>
          </a:p>
        </p:txBody>
      </p:sp>
    </p:spTree>
    <p:extLst>
      <p:ext uri="{BB962C8B-B14F-4D97-AF65-F5344CB8AC3E}">
        <p14:creationId xmlns:p14="http://schemas.microsoft.com/office/powerpoint/2010/main" val="25040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mn-lt"/>
              </a:rPr>
              <a:t>By now you all are clear that Nexus approaches differ from traditional, sector-specific policies and practices because they do not focus on gains within individual sectors. </a:t>
            </a:r>
          </a:p>
        </p:txBody>
      </p:sp>
      <p:sp>
        <p:nvSpPr>
          <p:cNvPr id="4" name="Slide Number Placeholder 3"/>
          <p:cNvSpPr>
            <a:spLocks noGrp="1"/>
          </p:cNvSpPr>
          <p:nvPr>
            <p:ph type="sldNum" sz="quarter" idx="5"/>
          </p:nvPr>
        </p:nvSpPr>
        <p:spPr/>
        <p:txBody>
          <a:bodyPr/>
          <a:lstStyle/>
          <a:p>
            <a:fld id="{FC3B1BE3-A7CD-4583-B91C-2A5EF1089DB4}" type="slidenum">
              <a:rPr lang="en-US" smtClean="0"/>
              <a:t>26</a:t>
            </a:fld>
            <a:endParaRPr lang="en-US"/>
          </a:p>
        </p:txBody>
      </p:sp>
    </p:spTree>
    <p:extLst>
      <p:ext uri="{BB962C8B-B14F-4D97-AF65-F5344CB8AC3E}">
        <p14:creationId xmlns:p14="http://schemas.microsoft.com/office/powerpoint/2010/main" val="1071124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4400" b="1" dirty="0"/>
              <a:t>Gender equity and social inclusion are currently the missing links in many </a:t>
            </a:r>
            <a:r>
              <a:rPr lang="en-GB" sz="4400" b="1" dirty="0" err="1"/>
              <a:t>WEFE</a:t>
            </a:r>
            <a:r>
              <a:rPr lang="en-GB" sz="4400" b="1" dirty="0"/>
              <a:t> Nexus approaches.</a:t>
            </a:r>
          </a:p>
          <a:p>
            <a:pPr algn="l"/>
            <a:endParaRPr lang="en-GB" sz="1200" dirty="0">
              <a:latin typeface="+mn-lt"/>
            </a:endParaRPr>
          </a:p>
          <a:p>
            <a:pPr defTabSz="693344">
              <a:defRPr/>
            </a:pPr>
            <a:r>
              <a:rPr lang="en-GB" sz="1200" dirty="0"/>
              <a:t>Around the world, we see persistent gender inequalities in access to resources and decisions over how to use and manage these. </a:t>
            </a:r>
            <a:r>
              <a:rPr lang="en-GB" sz="1200" dirty="0">
                <a:latin typeface="+mn-lt"/>
              </a:rPr>
              <a:t>Rural women and men particularly rely on land and other natural resources for their livelihoods. But often, </a:t>
            </a:r>
            <a:r>
              <a:rPr lang="en-GB" sz="1200" b="1" dirty="0">
                <a:latin typeface="+mn-lt"/>
              </a:rPr>
              <a:t>only men are recognized as the authorities, providers, farmers and resource managers of their households and communities </a:t>
            </a:r>
            <a:r>
              <a:rPr lang="en-GB" sz="1200" dirty="0">
                <a:latin typeface="+mn-lt"/>
              </a:rPr>
              <a:t>– even though women, too, are responsible for providing and managing food, water, fuel, cash and other resources on a daily basis.</a:t>
            </a:r>
          </a:p>
          <a:p>
            <a:pPr algn="l"/>
            <a:endParaRPr lang="en-GB" sz="1200" dirty="0">
              <a:latin typeface="+mn-lt"/>
            </a:endParaRPr>
          </a:p>
          <a:p>
            <a:r>
              <a:rPr lang="en-GB" sz="1200" dirty="0">
                <a:latin typeface="+mn-lt"/>
              </a:rPr>
              <a:t>Too often, </a:t>
            </a:r>
            <a:r>
              <a:rPr lang="en-GB" sz="1200" b="1" dirty="0">
                <a:latin typeface="+mn-lt"/>
              </a:rPr>
              <a:t>women are also left out of development and environmental initiatives, since they are not seen as legitimate stakeholders.</a:t>
            </a:r>
            <a:endParaRPr lang="en-GB" sz="1200" baseline="30000" dirty="0">
              <a:latin typeface="+mn-lt"/>
            </a:endParaRPr>
          </a:p>
          <a:p>
            <a:endParaRPr lang="en-GB" sz="1200" baseline="30000" dirty="0">
              <a:latin typeface="+mn-lt"/>
            </a:endParaRPr>
          </a:p>
          <a:p>
            <a:pPr algn="l"/>
            <a:r>
              <a:rPr lang="en-GB" sz="1200" dirty="0">
                <a:latin typeface="+mn-lt"/>
              </a:rPr>
              <a:t>In reality, women have unique knowledge of and priorities for the management of resources in their communities. However, there are many gender- or inclusion-specific barriers that make it difficult for women to access and progress in decision-making spaces, for instance, time availability and mobility outside of the home hinder many rural women’s ability to participate in user groups. Likewise, in the workplace, the water, energy and food sectors are considered very technical and, thus, due to societal norms, these sectors are typically associated with men.</a:t>
            </a:r>
            <a:endParaRPr lang="en-GB" dirty="0"/>
          </a:p>
          <a:p>
            <a:pPr algn="l"/>
            <a:endParaRPr lang="en-GB" sz="1200" dirty="0">
              <a:latin typeface="+mn-lt"/>
            </a:endParaRPr>
          </a:p>
          <a:p>
            <a:pPr algn="l"/>
            <a:r>
              <a:rPr lang="en-GB" sz="1200" b="1" dirty="0">
                <a:latin typeface="+mn-lt"/>
              </a:rPr>
              <a:t>We should also know that-women (and men) are heterogeneous groups and may have vastly different experiences based on other social factors</a:t>
            </a:r>
            <a:r>
              <a:rPr lang="en-GB" sz="1200" dirty="0">
                <a:latin typeface="+mn-lt"/>
              </a:rPr>
              <a:t>. For example, Dalit (low-caste) women from poor households in rural areas have different needs and realities with respect to energy or water use than better-off women in the cities. Or even, poor and better-off women in cities may have different needs and realities on these resources. </a:t>
            </a:r>
          </a:p>
          <a:p>
            <a:pPr algn="l"/>
            <a:r>
              <a:rPr lang="en-GB" sz="1200" dirty="0">
                <a:latin typeface="+mn-lt"/>
              </a:rPr>
              <a:t>But overall, women (in all their diversity) have limited control over management decisions at all levels compared to men.</a:t>
            </a:r>
          </a:p>
          <a:p>
            <a:pPr algn="l"/>
            <a:endParaRPr lang="en-GB" sz="1200" dirty="0">
              <a:latin typeface="+mn-lt"/>
            </a:endParaRPr>
          </a:p>
          <a:p>
            <a:pPr algn="l"/>
            <a:r>
              <a:rPr lang="en-GB" sz="1200" b="0" dirty="0">
                <a:latin typeface="+mn-lt"/>
              </a:rPr>
              <a:t>That said, </a:t>
            </a:r>
            <a:r>
              <a:rPr lang="en-GB" sz="1200" b="1" dirty="0">
                <a:latin typeface="+mn-lt"/>
              </a:rPr>
              <a:t>many categories of men also experience marginalization</a:t>
            </a:r>
            <a:r>
              <a:rPr lang="en-GB" sz="1200" dirty="0">
                <a:latin typeface="+mn-lt"/>
              </a:rPr>
              <a:t>. Men in disadvantaged groups (such as ethnic minorities, lower castes or landless men) may struggle to have their voices heard in their communities and in higher-level governance spaces that shape their local opportunities and resource access in significant ways.</a:t>
            </a:r>
          </a:p>
        </p:txBody>
      </p:sp>
      <p:sp>
        <p:nvSpPr>
          <p:cNvPr id="4" name="Slide Number Placeholder 3"/>
          <p:cNvSpPr>
            <a:spLocks noGrp="1"/>
          </p:cNvSpPr>
          <p:nvPr>
            <p:ph type="sldNum" sz="quarter" idx="5"/>
          </p:nvPr>
        </p:nvSpPr>
        <p:spPr/>
        <p:txBody>
          <a:bodyPr/>
          <a:lstStyle/>
          <a:p>
            <a:fld id="{FC3B1BE3-A7CD-4583-B91C-2A5EF1089DB4}" type="slidenum">
              <a:rPr lang="en-US" smtClean="0"/>
              <a:t>27</a:t>
            </a:fld>
            <a:endParaRPr lang="en-US"/>
          </a:p>
        </p:txBody>
      </p:sp>
    </p:spTree>
    <p:extLst>
      <p:ext uri="{BB962C8B-B14F-4D97-AF65-F5344CB8AC3E}">
        <p14:creationId xmlns:p14="http://schemas.microsoft.com/office/powerpoint/2010/main" val="2251396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1" dirty="0">
                <a:latin typeface="+mn-lt"/>
              </a:rPr>
              <a:t>This web shows many different aspects of a person’s identity that, together, can lead to their exclusion or inclusion in decision-making and benefit-sharing related to water, energy, food and ecosystems. Gender, in addition to the multiple identities such as caste, ethnicity, age, disability etc., can lead to an individual’s exclusion. </a:t>
            </a:r>
            <a:r>
              <a:rPr lang="en-GB" sz="1200" dirty="0">
                <a:latin typeface="+mn-lt"/>
              </a:rPr>
              <a:t>Advancing gender equity and social inclusion in the WEFE Nexus requires recognizing who is excluded and on what basis, to challenge that discrimination.</a:t>
            </a:r>
          </a:p>
          <a:p>
            <a:pPr algn="l"/>
            <a:endParaRPr lang="en-GB" sz="1200" dirty="0">
              <a:latin typeface="+mn-lt"/>
            </a:endParaRPr>
          </a:p>
          <a:p>
            <a:r>
              <a:rPr lang="en-GB" sz="1200" b="1" dirty="0">
                <a:latin typeface="+mn-lt"/>
              </a:rPr>
              <a:t>By addressing these inequalities across sectors in policy and practice, Nexus approaches can enable more equitable access to resource decisions, services and benefits for all. </a:t>
            </a:r>
            <a:endParaRPr lang="en-GB" sz="1200" dirty="0">
              <a:latin typeface="+mn-lt"/>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28</a:t>
            </a:fld>
            <a:endParaRPr lang="en-US"/>
          </a:p>
        </p:txBody>
      </p:sp>
    </p:spTree>
    <p:extLst>
      <p:ext uri="{BB962C8B-B14F-4D97-AF65-F5344CB8AC3E}">
        <p14:creationId xmlns:p14="http://schemas.microsoft.com/office/powerpoint/2010/main" val="34820488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Next, let‘s look at a social equity framework that helps understand what the key considerations are for integrating gender and social inclusion considerations in WEFE Nexus </a:t>
            </a:r>
            <a:r>
              <a:rPr lang="de-DE" dirty="0" err="1"/>
              <a:t>interventions</a:t>
            </a:r>
            <a:r>
              <a:rPr lang="de-DE" dirty="0"/>
              <a:t>.</a:t>
            </a:r>
          </a:p>
        </p:txBody>
      </p:sp>
      <p:sp>
        <p:nvSpPr>
          <p:cNvPr id="4" name="Slide Number Placeholder 3"/>
          <p:cNvSpPr>
            <a:spLocks noGrp="1"/>
          </p:cNvSpPr>
          <p:nvPr>
            <p:ph type="sldNum" sz="quarter" idx="5"/>
          </p:nvPr>
        </p:nvSpPr>
        <p:spPr/>
        <p:txBody>
          <a:bodyPr/>
          <a:lstStyle/>
          <a:p>
            <a:fld id="{FC3B1BE3-A7CD-4583-B91C-2A5EF1089DB4}" type="slidenum">
              <a:rPr lang="en-US" smtClean="0"/>
              <a:t>29</a:t>
            </a:fld>
            <a:endParaRPr lang="en-US"/>
          </a:p>
        </p:txBody>
      </p:sp>
    </p:spTree>
    <p:extLst>
      <p:ext uri="{BB962C8B-B14F-4D97-AF65-F5344CB8AC3E}">
        <p14:creationId xmlns:p14="http://schemas.microsoft.com/office/powerpoint/2010/main" val="1682083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n-lt"/>
                <a:cs typeface="Calibri"/>
              </a:rPr>
              <a:t>Gender equity and social inclusion strategies can help identify entry points for fostering equitable and sustainable resource access for diverse Nexus stakeholders at different scales. A social equity framework can help guide this process by drawing attention to “who”, “how” and “why” to achieve equitable outcomes </a:t>
            </a:r>
            <a:r>
              <a:rPr lang="en-GB" sz="1200" dirty="0">
                <a:highlight>
                  <a:srgbClr val="FFFF00"/>
                </a:highlight>
                <a:latin typeface="+mn-lt"/>
                <a:cs typeface="Calibri"/>
              </a:rPr>
              <a:t>in Nexus initiatives</a:t>
            </a:r>
            <a:r>
              <a:rPr lang="en-GB" sz="1200" dirty="0">
                <a:latin typeface="+mn-lt"/>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n-lt"/>
              <a:cs typeface="Calibri"/>
            </a:endParaRPr>
          </a:p>
          <a:p>
            <a:r>
              <a:rPr lang="en-GB" sz="3600" dirty="0">
                <a:solidFill>
                  <a:srgbClr val="004C82"/>
                </a:solidFill>
              </a:rPr>
              <a:t>The first pillar, Recognition, refers to </a:t>
            </a:r>
            <a:r>
              <a:rPr lang="en-GB" sz="3600" b="1" dirty="0">
                <a:solidFill>
                  <a:srgbClr val="F4971A"/>
                </a:solidFill>
              </a:rPr>
              <a:t>when people or social groups have equal opportunities to be valued as legitimate, respected and dignified participants in society.</a:t>
            </a:r>
          </a:p>
          <a:p>
            <a:endParaRPr lang="en-GB" sz="1200" b="1" dirty="0">
              <a:latin typeface="Calibri"/>
              <a:cs typeface="Calibri"/>
            </a:endParaRPr>
          </a:p>
          <a:p>
            <a:pPr algn="l"/>
            <a:r>
              <a:rPr lang="en-GB" sz="1200" dirty="0">
                <a:latin typeface="Calibri"/>
                <a:cs typeface="Calibri"/>
              </a:rPr>
              <a:t>For example, many rural women do as much or more farm work than their spouse but are not recognised as farmers in their own right, and their knowledge and skills are undervalued. As such, they are frequently not considered legitimate (justified or valued) stakeholders in agricultural interventions.</a:t>
            </a:r>
            <a:endParaRPr lang="en-GB" dirty="0">
              <a:latin typeface="Calibri"/>
              <a:cs typeface="Calibri"/>
            </a:endParaRPr>
          </a:p>
          <a:p>
            <a:pPr algn="l"/>
            <a:endParaRPr lang="en-GB" sz="1200" dirty="0">
              <a:latin typeface="Calibri" panose="020F0502020204030204" pitchFamily="34" charset="0"/>
              <a:cs typeface="Calibri" panose="020F0502020204030204" pitchFamily="34" charset="0"/>
            </a:endParaRPr>
          </a:p>
          <a:p>
            <a:r>
              <a:rPr lang="en-GB" sz="1200" b="1" dirty="0">
                <a:latin typeface="Calibri"/>
                <a:cs typeface="Calibri"/>
              </a:rPr>
              <a:t>Nexus initiatives must identify which social groups will affect, and be affected by, Nexus interventions</a:t>
            </a:r>
            <a:r>
              <a:rPr lang="en-GB" sz="1200" dirty="0">
                <a:latin typeface="Calibri"/>
                <a:cs typeface="Calibri"/>
              </a:rPr>
              <a:t>. This broad range of stakeholders may include: </a:t>
            </a:r>
            <a:endParaRPr lang="en-GB" sz="1200" dirty="0">
              <a:latin typeface="Calibri" panose="020F0502020204030204" pitchFamily="34" charset="0"/>
              <a:cs typeface="Calibri" panose="020F0502020204030204" pitchFamily="34" charset="0"/>
            </a:endParaRP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Policymakers</a:t>
            </a: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Staff of national and local government agencies participating in the implementation of interventions</a:t>
            </a: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Intended beneficiaries in all their diversity</a:t>
            </a: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Persons or groups who may be affected adversely by the interventions in the short- or long-term, which includes private sector actors, interest groups, civil society organisations and donors.</a:t>
            </a:r>
          </a:p>
          <a:p>
            <a:endParaRPr lang="en-GB" sz="1200" dirty="0">
              <a:latin typeface="Calibri" panose="020F0502020204030204" pitchFamily="34" charset="0"/>
              <a:cs typeface="Calibri" panose="020F0502020204030204" pitchFamily="34" charset="0"/>
            </a:endParaRPr>
          </a:p>
          <a:p>
            <a:r>
              <a:rPr lang="en-GB" sz="3600" b="1" dirty="0">
                <a:solidFill>
                  <a:srgbClr val="004C82"/>
                </a:solidFill>
                <a:latin typeface="Calibri"/>
                <a:cs typeface="Calibri"/>
              </a:rPr>
              <a:t>Understanding the stakeholders, and their needs and roles, helps design interventions that enable more equal participation and benefits. </a:t>
            </a:r>
            <a:endParaRPr lang="en-GB" sz="12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n-lt"/>
              <a:cs typeface="Calibri"/>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30</a:t>
            </a:fld>
            <a:endParaRPr lang="en-US"/>
          </a:p>
        </p:txBody>
      </p:sp>
    </p:spTree>
    <p:extLst>
      <p:ext uri="{BB962C8B-B14F-4D97-AF65-F5344CB8AC3E}">
        <p14:creationId xmlns:p14="http://schemas.microsoft.com/office/powerpoint/2010/main" val="1745250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3600" dirty="0"/>
              <a:t>Social equity principles dictate that the needs, rights, knowledge systems and priorities of different groups must be recognized and legitimized.</a:t>
            </a:r>
          </a:p>
          <a:p>
            <a:pPr defTabSz="693344">
              <a:defRPr/>
            </a:pPr>
            <a:endParaRPr lang="en-GB" sz="1200" dirty="0">
              <a:latin typeface="Calibri" panose="020F0502020204030204" pitchFamily="34" charset="0"/>
              <a:cs typeface="Calibri" panose="020F0502020204030204" pitchFamily="34" charset="0"/>
            </a:endParaRPr>
          </a:p>
          <a:p>
            <a:pPr defTabSz="693344">
              <a:defRPr/>
            </a:pPr>
            <a:r>
              <a:rPr lang="en-GB" sz="1200" dirty="0">
                <a:latin typeface="Calibri" panose="020F0502020204030204" pitchFamily="34" charset="0"/>
                <a:cs typeface="Calibri" panose="020F0502020204030204" pitchFamily="34" charset="0"/>
              </a:rPr>
              <a:t>The stakeholders come from many levels – from local to national and international – and are not all usually present in the same water, energy, food and ecosystem decision-making spaces. </a:t>
            </a:r>
            <a:r>
              <a:rPr lang="en-GB" sz="3600" b="1" dirty="0">
                <a:solidFill>
                  <a:srgbClr val="F4971A"/>
                </a:solidFill>
              </a:rPr>
              <a:t>Power relations among stakeholder groups can be highly unequal.</a:t>
            </a:r>
            <a:r>
              <a:rPr lang="en-GB" sz="3600" dirty="0"/>
              <a:t> This means that the knowledge and priorities of some may be perceived as having more legitimacy than those of others.</a:t>
            </a:r>
          </a:p>
          <a:p>
            <a:pPr defTabSz="693344">
              <a:defRPr/>
            </a:pPr>
            <a:endParaRPr lang="en-GB" sz="3600" dirty="0"/>
          </a:p>
          <a:p>
            <a:pPr algn="l"/>
            <a:r>
              <a:rPr lang="en-GB" sz="1200" dirty="0">
                <a:latin typeface="Calibri" panose="020F0502020204030204" pitchFamily="34" charset="0"/>
                <a:cs typeface="Calibri" panose="020F0502020204030204" pitchFamily="34" charset="0"/>
              </a:rPr>
              <a:t>Typically, stakeholders with less social and financial capital are the ones who are left out. For example, a decision made in a capital city about rural resources may not include any spokespeople from the impacted rural area. </a:t>
            </a:r>
            <a:r>
              <a:rPr lang="en-GB" sz="1200" b="1" dirty="0">
                <a:latin typeface="Calibri" panose="020F0502020204030204" pitchFamily="34" charset="0"/>
                <a:cs typeface="Calibri" panose="020F0502020204030204" pitchFamily="34" charset="0"/>
              </a:rPr>
              <a:t>If interventions do not intentionally seek to recognize all stakeholders genuinely, they risk ignoring specific communities  and benefit other, more powerful groups.</a:t>
            </a:r>
          </a:p>
          <a:p>
            <a:pPr algn="l"/>
            <a:endParaRPr lang="en-GB"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From a rights-based perspective, those who live near the resources and whose livelihoods are directly linked to them deserve particular recognition and protection. </a:t>
            </a:r>
            <a:r>
              <a:rPr lang="en-GB" sz="1200" dirty="0">
                <a:latin typeface="Calibri" panose="020F0502020204030204" pitchFamily="34" charset="0"/>
                <a:cs typeface="Calibri" panose="020F0502020204030204" pitchFamily="34" charset="0"/>
              </a:rPr>
              <a:t>This often includes Indigenous peoples and marginalized groups in local communities. </a:t>
            </a:r>
          </a:p>
          <a:p>
            <a:endParaRPr lang="pt-BR"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The initiatives must ensure </a:t>
            </a:r>
            <a:r>
              <a:rPr lang="pt-BR" sz="1200" b="1" dirty="0">
                <a:latin typeface="Calibri" panose="020F0502020204030204" pitchFamily="34" charset="0"/>
                <a:cs typeface="Calibri" panose="020F0502020204030204" pitchFamily="34" charset="0"/>
              </a:rPr>
              <a:t>a ‘do-no-harm’ </a:t>
            </a:r>
            <a:r>
              <a:rPr lang="pt-BR" sz="1200" b="1" dirty="0" err="1">
                <a:latin typeface="Calibri" panose="020F0502020204030204" pitchFamily="34" charset="0"/>
                <a:cs typeface="Calibri" panose="020F0502020204030204" pitchFamily="34" charset="0"/>
              </a:rPr>
              <a:t>principle</a:t>
            </a:r>
            <a:r>
              <a:rPr lang="en-GB" sz="1200" b="1" dirty="0">
                <a:latin typeface="Calibri" panose="020F0502020204030204" pitchFamily="34" charset="0"/>
                <a:cs typeface="Calibri" panose="020F0502020204030204" pitchFamily="34" charset="0"/>
              </a:rPr>
              <a:t> – at a minimum – so that they do not pose undue risks to local people and marginalized community members (that is, rights-holders) and do not jeopardize their livelihoods and well-being. </a:t>
            </a:r>
          </a:p>
          <a:p>
            <a:r>
              <a:rPr lang="en-GB" sz="1200" dirty="0">
                <a:latin typeface="Calibri" panose="020F0502020204030204" pitchFamily="34" charset="0"/>
                <a:cs typeface="Calibri" panose="020F0502020204030204" pitchFamily="34" charset="0"/>
              </a:rPr>
              <a:t>Nexus initiatives will also have to be accountable to these rights-holders.</a:t>
            </a:r>
          </a:p>
        </p:txBody>
      </p:sp>
      <p:sp>
        <p:nvSpPr>
          <p:cNvPr id="4" name="Slide Number Placeholder 3"/>
          <p:cNvSpPr>
            <a:spLocks noGrp="1"/>
          </p:cNvSpPr>
          <p:nvPr>
            <p:ph type="sldNum" sz="quarter" idx="5"/>
          </p:nvPr>
        </p:nvSpPr>
        <p:spPr/>
        <p:txBody>
          <a:bodyPr/>
          <a:lstStyle/>
          <a:p>
            <a:fld id="{FC3B1BE3-A7CD-4583-B91C-2A5EF1089DB4}" type="slidenum">
              <a:rPr lang="en-US" smtClean="0"/>
              <a:t>31</a:t>
            </a:fld>
            <a:endParaRPr lang="en-US"/>
          </a:p>
        </p:txBody>
      </p:sp>
    </p:spTree>
    <p:extLst>
      <p:ext uri="{BB962C8B-B14F-4D97-AF65-F5344CB8AC3E}">
        <p14:creationId xmlns:p14="http://schemas.microsoft.com/office/powerpoint/2010/main" val="2853272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3600" dirty="0">
                <a:solidFill>
                  <a:srgbClr val="004C82"/>
                </a:solidFill>
                <a:latin typeface="Calibri"/>
                <a:cs typeface="Calibri"/>
              </a:rPr>
              <a:t>To make sure that all relevant groups are included in </a:t>
            </a:r>
            <a:r>
              <a:rPr lang="en-GB" sz="3600" dirty="0" err="1">
                <a:solidFill>
                  <a:srgbClr val="004C82"/>
                </a:solidFill>
                <a:latin typeface="Calibri"/>
                <a:cs typeface="Calibri"/>
              </a:rPr>
              <a:t>WEFE</a:t>
            </a:r>
            <a:r>
              <a:rPr lang="en-GB" sz="3600" dirty="0">
                <a:solidFill>
                  <a:srgbClr val="004C82"/>
                </a:solidFill>
                <a:latin typeface="Calibri"/>
                <a:cs typeface="Calibri"/>
              </a:rPr>
              <a:t> Nexus decision-making, planning of interventions should begin with a </a:t>
            </a:r>
            <a:r>
              <a:rPr lang="en-GB" sz="3600" b="1" dirty="0">
                <a:solidFill>
                  <a:srgbClr val="004C82"/>
                </a:solidFill>
                <a:latin typeface="Calibri"/>
                <a:cs typeface="Calibri"/>
              </a:rPr>
              <a:t>stakeholder analysis</a:t>
            </a:r>
            <a:r>
              <a:rPr lang="en-GB" sz="3600" dirty="0">
                <a:solidFill>
                  <a:srgbClr val="004C82"/>
                </a:solidFill>
                <a:latin typeface="Calibri"/>
                <a:cs typeface="Calibri"/>
              </a:rPr>
              <a:t>. </a:t>
            </a:r>
            <a:endParaRPr lang="en-GB" sz="1200" b="1" dirty="0">
              <a:latin typeface="Calibri" panose="020F0502020204030204" pitchFamily="34" charset="0"/>
              <a:cs typeface="Calibri" panose="020F0502020204030204" pitchFamily="34" charset="0"/>
            </a:endParaRPr>
          </a:p>
          <a:p>
            <a:pPr>
              <a:lnSpc>
                <a:spcPct val="110000"/>
              </a:lnSpc>
            </a:pPr>
            <a:r>
              <a:rPr lang="en-GB" sz="1200" b="1" dirty="0">
                <a:latin typeface="Calibri" panose="020F0502020204030204" pitchFamily="34" charset="0"/>
                <a:cs typeface="Calibri" panose="020F0502020204030204" pitchFamily="34" charset="0"/>
              </a:rPr>
              <a:t>It is important to consider all potential stakeholders, including who may be affected negatively by the </a:t>
            </a:r>
            <a:r>
              <a:rPr lang="en-GB" sz="1200" b="1" dirty="0" err="1">
                <a:latin typeface="Calibri" panose="020F0502020204030204" pitchFamily="34" charset="0"/>
                <a:cs typeface="Calibri" panose="020F0502020204030204" pitchFamily="34" charset="0"/>
              </a:rPr>
              <a:t>WEFE</a:t>
            </a:r>
            <a:r>
              <a:rPr lang="en-GB" sz="1200" b="1" dirty="0">
                <a:latin typeface="Calibri" panose="020F0502020204030204" pitchFamily="34" charset="0"/>
                <a:cs typeface="Calibri" panose="020F0502020204030204" pitchFamily="34" charset="0"/>
              </a:rPr>
              <a:t> Nexus interventions, and how. </a:t>
            </a:r>
            <a:r>
              <a:rPr lang="en-GB" sz="1200" dirty="0">
                <a:latin typeface="Calibri" panose="020F0502020204030204" pitchFamily="34" charset="0"/>
                <a:cs typeface="Calibri" panose="020F0502020204030204" pitchFamily="34" charset="0"/>
              </a:rPr>
              <a:t>Even well-intended interventions typically have some negative impacts on some stakeholder groups, and overlooking these can undermine the implementation and the positive impacts of the interventions.</a:t>
            </a:r>
          </a:p>
          <a:p>
            <a:pPr>
              <a:lnSpc>
                <a:spcPct val="110000"/>
              </a:lnSpc>
            </a:pPr>
            <a:endParaRPr lang="en-GB" sz="1200" b="1" dirty="0">
              <a:latin typeface="Calibri" panose="020F0502020204030204" pitchFamily="34" charset="0"/>
              <a:cs typeface="Calibri" panose="020F0502020204030204" pitchFamily="34" charset="0"/>
            </a:endParaRPr>
          </a:p>
          <a:p>
            <a:pPr>
              <a:lnSpc>
                <a:spcPct val="110000"/>
              </a:lnSpc>
            </a:pPr>
            <a:r>
              <a:rPr lang="en-GB" sz="1200" b="1" dirty="0">
                <a:latin typeface="Calibri" panose="020F0502020204030204" pitchFamily="34" charset="0"/>
                <a:cs typeface="Calibri" panose="020F0502020204030204" pitchFamily="34" charset="0"/>
              </a:rPr>
              <a:t>A basic stakeholder analysis should be done before interventions are designed</a:t>
            </a:r>
            <a:r>
              <a:rPr lang="en-GB" sz="1200" dirty="0">
                <a:latin typeface="Calibri" panose="020F0502020204030204" pitchFamily="34" charset="0"/>
                <a:cs typeface="Calibri" panose="020F0502020204030204" pitchFamily="34" charset="0"/>
              </a:rPr>
              <a:t>. It should then be revisited and updated throughout the design process as more information is gained.</a:t>
            </a:r>
            <a:endParaRPr lang="de-DE" sz="12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32</a:t>
            </a:fld>
            <a:endParaRPr lang="en-US"/>
          </a:p>
        </p:txBody>
      </p:sp>
    </p:spTree>
    <p:extLst>
      <p:ext uri="{BB962C8B-B14F-4D97-AF65-F5344CB8AC3E}">
        <p14:creationId xmlns:p14="http://schemas.microsoft.com/office/powerpoint/2010/main" val="345737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dirty="0">
                <a:latin typeface="Calibri"/>
                <a:cs typeface="Calibri"/>
              </a:rPr>
              <a:t>The second pillar of the social equity framework, Representation, relates to how different stakeholders can shape agendas in the community or society, and can influence the critical decisions that impact their lives. </a:t>
            </a:r>
            <a:endParaRPr lang="en-GB" sz="1200" dirty="0">
              <a:latin typeface="Calibri" panose="020F0502020204030204" pitchFamily="34" charset="0"/>
              <a:cs typeface="Calibri" panose="020F0502020204030204" pitchFamily="34" charset="0"/>
            </a:endParaRPr>
          </a:p>
          <a:p>
            <a:pPr defTabSz="693344">
              <a:defRPr/>
            </a:pPr>
            <a:endParaRPr lang="en-GB" sz="1200" dirty="0">
              <a:latin typeface="Calibri"/>
              <a:cs typeface="Calibri"/>
            </a:endParaRPr>
          </a:p>
          <a:p>
            <a:pPr defTabSz="693344">
              <a:defRPr/>
            </a:pPr>
            <a:r>
              <a:rPr lang="en-GB" sz="1200" dirty="0">
                <a:latin typeface="Calibri"/>
                <a:cs typeface="Calibri"/>
              </a:rPr>
              <a:t>Measures are needed in Nexus initiatives to ensure that the diverse stakeholders we were just discussing are adequately represented across all phases, from planning to implementation and monitoring. Again, this includes particularly the communities and their members whose livelihoods depend directly on </a:t>
            </a:r>
            <a:r>
              <a:rPr lang="en-GB" sz="1200" dirty="0" err="1">
                <a:latin typeface="Calibri"/>
                <a:cs typeface="Calibri"/>
              </a:rPr>
              <a:t>WEFE</a:t>
            </a:r>
            <a:r>
              <a:rPr lang="en-GB" sz="1200" dirty="0">
                <a:latin typeface="Calibri"/>
                <a:cs typeface="Calibri"/>
              </a:rPr>
              <a:t> resources. </a:t>
            </a:r>
          </a:p>
        </p:txBody>
      </p:sp>
      <p:sp>
        <p:nvSpPr>
          <p:cNvPr id="4" name="Slide Number Placeholder 3"/>
          <p:cNvSpPr>
            <a:spLocks noGrp="1"/>
          </p:cNvSpPr>
          <p:nvPr>
            <p:ph type="sldNum" sz="quarter" idx="5"/>
          </p:nvPr>
        </p:nvSpPr>
        <p:spPr/>
        <p:txBody>
          <a:bodyPr/>
          <a:lstStyle/>
          <a:p>
            <a:fld id="{FC3B1BE3-A7CD-4583-B91C-2A5EF1089DB4}" type="slidenum">
              <a:rPr lang="en-US" smtClean="0"/>
              <a:t>33</a:t>
            </a:fld>
            <a:endParaRPr lang="en-US"/>
          </a:p>
        </p:txBody>
      </p:sp>
    </p:spTree>
    <p:extLst>
      <p:ext uri="{BB962C8B-B14F-4D97-AF65-F5344CB8AC3E}">
        <p14:creationId xmlns:p14="http://schemas.microsoft.com/office/powerpoint/2010/main" val="3447116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6</a:t>
            </a:fld>
            <a:endParaRPr lang="en-US"/>
          </a:p>
        </p:txBody>
      </p:sp>
    </p:spTree>
    <p:extLst>
      <p:ext uri="{BB962C8B-B14F-4D97-AF65-F5344CB8AC3E}">
        <p14:creationId xmlns:p14="http://schemas.microsoft.com/office/powerpoint/2010/main" val="109940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anose="020F0502020204030204" pitchFamily="34" charset="0"/>
                <a:cs typeface="Calibri" panose="020F0502020204030204" pitchFamily="34" charset="0"/>
              </a:rPr>
              <a:t>A gender equity and social inclusion approach should </a:t>
            </a:r>
            <a:r>
              <a:rPr lang="en-GB" sz="1200" b="1" dirty="0">
                <a:latin typeface="Calibri" panose="020F0502020204030204" pitchFamily="34" charset="0"/>
                <a:cs typeface="Calibri" panose="020F0502020204030204" pitchFamily="34" charset="0"/>
              </a:rPr>
              <a:t>ensure that women and marginalized social groups can have a voice and influence in the processes shaping resource access and use at the household, community and higher decision-making levels</a:t>
            </a:r>
            <a:r>
              <a:rPr lang="en-GB" sz="1200" dirty="0">
                <a:latin typeface="Calibri" panose="020F0502020204030204" pitchFamily="34" charset="0"/>
                <a:cs typeface="Calibri" panose="020F0502020204030204" pitchFamily="34" charset="0"/>
              </a:rPr>
              <a:t>.</a:t>
            </a:r>
            <a:endParaRPr lang="en-GB" sz="1200" baseline="3000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34</a:t>
            </a:fld>
            <a:endParaRPr lang="en-US"/>
          </a:p>
        </p:txBody>
      </p:sp>
    </p:spTree>
    <p:extLst>
      <p:ext uri="{BB962C8B-B14F-4D97-AF65-F5344CB8AC3E}">
        <p14:creationId xmlns:p14="http://schemas.microsoft.com/office/powerpoint/2010/main" val="37387102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latin typeface="Calibri" panose="020F0502020204030204" pitchFamily="34" charset="0"/>
                <a:cs typeface="Calibri" panose="020F0502020204030204" pitchFamily="34" charset="0"/>
              </a:rPr>
              <a:t>Not</a:t>
            </a:r>
            <a:r>
              <a:rPr lang="en-GB" sz="1200" dirty="0">
                <a:latin typeface="Calibri" panose="020F0502020204030204" pitchFamily="34" charset="0"/>
                <a:cs typeface="Calibri" panose="020F0502020204030204" pitchFamily="34" charset="0"/>
              </a:rPr>
              <a:t> </a:t>
            </a:r>
            <a:r>
              <a:rPr lang="en-GB" sz="1200" b="1" dirty="0">
                <a:latin typeface="Calibri" panose="020F0502020204030204" pitchFamily="34" charset="0"/>
                <a:cs typeface="Calibri" panose="020F0502020204030204" pitchFamily="34" charset="0"/>
              </a:rPr>
              <a:t>all participation in decision-making is equal in nature.</a:t>
            </a:r>
            <a:r>
              <a:rPr lang="en-GB" sz="1200" dirty="0">
                <a:latin typeface="Calibri" panose="020F0502020204030204" pitchFamily="34" charset="0"/>
                <a:cs typeface="Calibri" panose="020F0502020204030204" pitchFamily="34" charset="0"/>
              </a:rPr>
              <a:t> There are many forms or levels of participation. </a:t>
            </a:r>
          </a:p>
          <a:p>
            <a:endParaRPr lang="en-GB" sz="1200" dirty="0">
              <a:latin typeface="Calibri" panose="020F0502020204030204" pitchFamily="34" charset="0"/>
              <a:cs typeface="Calibri" panose="020F0502020204030204" pitchFamily="34" charset="0"/>
            </a:endParaRPr>
          </a:p>
          <a:p>
            <a:r>
              <a:rPr lang="en-GB" sz="1200" dirty="0">
                <a:latin typeface="Calibri" panose="020F0502020204030204" pitchFamily="34" charset="0"/>
                <a:cs typeface="Calibri" panose="020F0502020204030204" pitchFamily="34" charset="0"/>
              </a:rPr>
              <a:t>We should remember that achieving interactive or empowering participation requires </a:t>
            </a:r>
            <a:r>
              <a:rPr lang="en-GB" sz="1200" b="1" dirty="0">
                <a:latin typeface="Calibri" panose="020F0502020204030204" pitchFamily="34" charset="0"/>
                <a:cs typeface="Calibri" panose="020F0502020204030204" pitchFamily="34" charset="0"/>
              </a:rPr>
              <a:t>ongoing negotiation and management of unequal power relations and conflicting interests. </a:t>
            </a:r>
            <a:r>
              <a:rPr lang="en-GB" sz="1200" dirty="0">
                <a:latin typeface="Calibri" panose="020F0502020204030204" pitchFamily="34" charset="0"/>
                <a:cs typeface="Calibri" panose="020F0502020204030204" pitchFamily="34" charset="0"/>
              </a:rPr>
              <a:t>This is a challenging process, particularly as there are often limited resources, skills and trust among different participants.</a:t>
            </a:r>
            <a:endParaRPr lang="en-GB" sz="1200" baseline="30000" dirty="0">
              <a:latin typeface="Calibri" panose="020F0502020204030204" pitchFamily="34" charset="0"/>
              <a:cs typeface="Calibri" panose="020F0502020204030204" pitchFamily="34" charset="0"/>
            </a:endParaRPr>
          </a:p>
          <a:p>
            <a:endParaRPr lang="en-GB" sz="1200" baseline="30000" dirty="0">
              <a:latin typeface="Calibri" panose="020F0502020204030204" pitchFamily="34" charset="0"/>
              <a:cs typeface="Calibri" panose="020F0502020204030204" pitchFamily="34" charset="0"/>
            </a:endParaRPr>
          </a:p>
          <a:p>
            <a:r>
              <a:rPr lang="en-US" dirty="0"/>
              <a:t>Typology of participation adapted from: </a:t>
            </a:r>
          </a:p>
          <a:p>
            <a:r>
              <a:rPr lang="en-US" dirty="0"/>
              <a:t>Agarwal, B. (2001). Participatory exclusions, community forestry, and gender: An analysis for South Asia and a conceptual framework. World Development, 29(10), 1623-1648. https://</a:t>
            </a:r>
            <a:r>
              <a:rPr lang="en-US" dirty="0" err="1"/>
              <a:t>doi.org</a:t>
            </a:r>
            <a:r>
              <a:rPr lang="en-US" dirty="0"/>
              <a:t>/10.1016/S0305-750X(01)00066-3</a:t>
            </a:r>
            <a:endParaRPr lang="en-GB" sz="1200" baseline="3000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35</a:t>
            </a:fld>
            <a:endParaRPr lang="en-US"/>
          </a:p>
        </p:txBody>
      </p:sp>
    </p:spTree>
    <p:extLst>
      <p:ext uri="{BB962C8B-B14F-4D97-AF65-F5344CB8AC3E}">
        <p14:creationId xmlns:p14="http://schemas.microsoft.com/office/powerpoint/2010/main" val="739529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b="1" dirty="0">
                <a:latin typeface="+mn-lt"/>
              </a:rPr>
              <a:t>Enabling marginalized groups to meaningfully participate in Nexus initiatives requires addressing the barriers they face, which depend on the group, place and time. </a:t>
            </a:r>
            <a:r>
              <a:rPr lang="en-GB" sz="1200" dirty="0">
                <a:latin typeface="+mn-lt"/>
              </a:rPr>
              <a:t>To understand and lift these barriers, interventions must carefully consider the local context, including power relations and the history of water, energy, agriculture and environment sectors in the project area. </a:t>
            </a:r>
          </a:p>
          <a:p>
            <a:pPr defTabSz="693344">
              <a:defRPr/>
            </a:pPr>
            <a:endParaRPr lang="en-GB" sz="1200" dirty="0">
              <a:latin typeface="+mn-lt"/>
            </a:endParaRPr>
          </a:p>
          <a:p>
            <a:pPr algn="l"/>
            <a:r>
              <a:rPr lang="en-US" sz="1800" b="1" dirty="0">
                <a:latin typeface="AvenirLTStd-Black"/>
              </a:rPr>
              <a:t>Targeted measures are needed to ensure that women and other less powerful actors can express their voices and priorities and that their views are meaningfully considered. </a:t>
            </a:r>
            <a:r>
              <a:rPr lang="en-US" sz="1800" dirty="0">
                <a:latin typeface="AvenirLTStd-Light"/>
              </a:rPr>
              <a:t>Inviting these groups to attend a multi-stakeholder meeting is not enough, as they may not be able to express their views, influence the agenda, or engage on equal footing with other, more powerful groups. Participation then remains nominal, passive or consultative only. This happens in many irrigation user committees in Nepal., in which many women members participate only passively.</a:t>
            </a:r>
          </a:p>
          <a:p>
            <a:pPr algn="l"/>
            <a:endParaRPr lang="en-US" sz="1800" dirty="0">
              <a:latin typeface="AvenirLTStd-Light"/>
            </a:endParaRPr>
          </a:p>
          <a:p>
            <a:pPr defTabSz="693344">
              <a:defRPr/>
            </a:pPr>
            <a:r>
              <a:rPr lang="en-GB" sz="1200" b="1" dirty="0">
                <a:solidFill>
                  <a:schemeClr val="tx1">
                    <a:lumMod val="85000"/>
                    <a:lumOff val="15000"/>
                  </a:schemeClr>
                </a:solidFill>
                <a:latin typeface="Calibri" panose="020F0502020204030204" pitchFamily="34" charset="0"/>
                <a:cs typeface="Calibri" panose="020F0502020204030204" pitchFamily="34" charset="0"/>
              </a:rPr>
              <a:t>Empowering participation and bottom-up learning requires continuously asking: </a:t>
            </a:r>
            <a:r>
              <a:rPr lang="en-GB" sz="1200" b="1" dirty="0">
                <a:latin typeface="Calibri" panose="020F0502020204030204" pitchFamily="34" charset="0"/>
                <a:cs typeface="Calibri" panose="020F0502020204030204" pitchFamily="34" charset="0"/>
              </a:rPr>
              <a:t>What voices are being heard at the different stages of decision-making processes, and what is the weight and legitimacy given to diverse voices? </a:t>
            </a:r>
          </a:p>
          <a:p>
            <a:endParaRPr lang="en-GB" sz="1200" dirty="0">
              <a:latin typeface="+mn-lt"/>
              <a:cs typeface="Calibri" panose="020F0502020204030204" pitchFamily="34" charset="0"/>
            </a:endParaRPr>
          </a:p>
          <a:p>
            <a:r>
              <a:rPr lang="en-GB" sz="1200" b="1" dirty="0">
                <a:latin typeface="+mn-lt"/>
                <a:cs typeface="Calibri" panose="020F0502020204030204" pitchFamily="34" charset="0"/>
              </a:rPr>
              <a:t>Interactive (or empowering) participation can be supported, for example, by a combination of:</a:t>
            </a:r>
            <a:r>
              <a:rPr lang="en-GB" sz="1200" dirty="0">
                <a:latin typeface="+mn-lt"/>
                <a:cs typeface="Calibri" panose="020F0502020204030204" pitchFamily="34" charset="0"/>
              </a:rPr>
              <a:t> </a:t>
            </a:r>
          </a:p>
          <a:p>
            <a:pPr marL="288893" indent="-288893">
              <a:buFont typeface="Wingdings" panose="05000000000000000000" pitchFamily="2" charset="2"/>
              <a:buChar char="ü"/>
            </a:pPr>
            <a:r>
              <a:rPr lang="en-US" sz="1800" dirty="0">
                <a:latin typeface="AvenirLTStd-Light"/>
              </a:rPr>
              <a:t>Centering meetings on issues that are important to women and other </a:t>
            </a:r>
            <a:r>
              <a:rPr lang="en-GB" sz="1800" dirty="0">
                <a:latin typeface="AvenirLTStd-Light"/>
              </a:rPr>
              <a:t>marginalized</a:t>
            </a:r>
            <a:r>
              <a:rPr lang="en-US" sz="1800" dirty="0">
                <a:latin typeface="AvenirLTStd-Light"/>
              </a:rPr>
              <a:t> groups</a:t>
            </a:r>
          </a:p>
          <a:p>
            <a:pPr marL="288893" indent="-288893" defTabSz="693344">
              <a:buFont typeface="Wingdings" panose="05000000000000000000" pitchFamily="2" charset="2"/>
              <a:buChar char="ü"/>
            </a:pPr>
            <a:r>
              <a:rPr lang="en-US" sz="1800" dirty="0">
                <a:latin typeface="AvenirLTStd-Light"/>
              </a:rPr>
              <a:t>Establishing quotas for women’s and men’s participation, consultation, decision-making and voting</a:t>
            </a:r>
          </a:p>
          <a:p>
            <a:pPr marL="288893" indent="-288893" defTabSz="693344">
              <a:buFont typeface="Wingdings" panose="05000000000000000000" pitchFamily="2" charset="2"/>
              <a:buChar char="ü"/>
            </a:pPr>
            <a:r>
              <a:rPr lang="en-US" sz="1800" dirty="0">
                <a:latin typeface="AvenirLTStd-Light"/>
              </a:rPr>
              <a:t>Selecting safe and easily accessible meeting venues, organizing childcare and hygienic sanitary facilities</a:t>
            </a:r>
          </a:p>
          <a:p>
            <a:pPr marL="288893" indent="-288893">
              <a:buFont typeface="Wingdings" panose="05000000000000000000" pitchFamily="2" charset="2"/>
              <a:buChar char="ü"/>
            </a:pPr>
            <a:r>
              <a:rPr lang="en-GB" sz="1200" dirty="0">
                <a:latin typeface="+mn-lt"/>
                <a:cs typeface="Calibri" panose="020F0502020204030204" pitchFamily="34" charset="0"/>
              </a:rPr>
              <a:t>Giving enough space and time for collective learning, including in informal settings, smaller and single-gender groups, with safe space for expressing opinions and ideas</a:t>
            </a:r>
          </a:p>
          <a:p>
            <a:pPr marL="288893" indent="-288893">
              <a:buFont typeface="Wingdings" panose="05000000000000000000" pitchFamily="2" charset="2"/>
              <a:buChar char="ü"/>
            </a:pPr>
            <a:r>
              <a:rPr lang="en-GB" sz="1200" dirty="0">
                <a:latin typeface="+mn-lt"/>
                <a:cs typeface="Calibri" panose="020F0502020204030204" pitchFamily="34" charset="0"/>
              </a:rPr>
              <a:t>Allocating adequate financial and technical resources to supporting inclusion from the beginning </a:t>
            </a:r>
          </a:p>
          <a:p>
            <a:pPr marL="288893" indent="-288893">
              <a:buFont typeface="Wingdings" panose="05000000000000000000" pitchFamily="2" charset="2"/>
              <a:buChar char="ü"/>
            </a:pPr>
            <a:r>
              <a:rPr lang="en-GB" sz="1200" dirty="0">
                <a:latin typeface="+mn-lt"/>
                <a:cs typeface="Calibri" panose="020F0502020204030204" pitchFamily="34" charset="0"/>
              </a:rPr>
              <a:t>Strengthening local capacities for conflict mediation and negotiating power imbalances</a:t>
            </a:r>
            <a:endParaRPr lang="de-DE" sz="1200" dirty="0">
              <a:latin typeface="+mn-lt"/>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36</a:t>
            </a:fld>
            <a:endParaRPr lang="en-US"/>
          </a:p>
        </p:txBody>
      </p:sp>
    </p:spTree>
    <p:extLst>
      <p:ext uri="{BB962C8B-B14F-4D97-AF65-F5344CB8AC3E}">
        <p14:creationId xmlns:p14="http://schemas.microsoft.com/office/powerpoint/2010/main" val="1599281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dirty="0">
                <a:latin typeface="Calibri" panose="020F0502020204030204" pitchFamily="34" charset="0"/>
                <a:cs typeface="Calibri" panose="020F0502020204030204" pitchFamily="34" charset="0"/>
              </a:rPr>
              <a:t>Redistribution is the third and final pillar of the social equity framework. It refers </a:t>
            </a:r>
            <a:r>
              <a:rPr lang="en-GB" sz="1200" dirty="0">
                <a:latin typeface="Calibri"/>
                <a:cs typeface="Calibri"/>
              </a:rPr>
              <a:t>to </a:t>
            </a:r>
            <a:r>
              <a:rPr lang="en-GB" sz="1200" b="1" dirty="0">
                <a:latin typeface="Calibri"/>
                <a:cs typeface="Calibri"/>
              </a:rPr>
              <a:t>an intentional effort to bring more equity to how rights and goods, as well as costs, risks and responsibilities, are distributed in a society.</a:t>
            </a:r>
            <a:r>
              <a:rPr lang="en-GB" sz="1200" dirty="0">
                <a:latin typeface="Calibri"/>
                <a:cs typeface="Calibri"/>
              </a:rPr>
              <a:t> </a:t>
            </a:r>
          </a:p>
          <a:p>
            <a:pPr defTabSz="693344">
              <a:defRPr/>
            </a:pPr>
            <a:endParaRPr lang="en-GB" sz="1200" dirty="0">
              <a:latin typeface="Calibri" panose="020F0502020204030204" pitchFamily="34" charset="0"/>
              <a:cs typeface="Calibri" panose="020F0502020204030204" pitchFamily="34" charset="0"/>
            </a:endParaRPr>
          </a:p>
          <a:p>
            <a:pPr defTabSz="693344">
              <a:defRPr/>
            </a:pPr>
            <a:r>
              <a:rPr lang="en-GB" sz="1200" dirty="0">
                <a:latin typeface="Calibri" panose="020F0502020204030204" pitchFamily="34" charset="0"/>
                <a:cs typeface="Calibri" panose="020F0502020204030204" pitchFamily="34" charset="0"/>
              </a:rPr>
              <a:t>Rights to access and control resources shape - and are shaped by - gender, class structures and other social differences and inequalities that empower some people and groups while marginalising others.</a:t>
            </a:r>
            <a:r>
              <a:rPr lang="en-GB" sz="1200" baseline="30000" dirty="0">
                <a:latin typeface="Calibri" panose="020F0502020204030204" pitchFamily="34" charset="0"/>
                <a:cs typeface="Calibri" panose="020F0502020204030204" pitchFamily="34" charset="0"/>
              </a:rPr>
              <a:t> </a:t>
            </a:r>
            <a:r>
              <a:rPr lang="en-GB" sz="1200" dirty="0">
                <a:latin typeface="Calibri"/>
                <a:cs typeface="Calibri"/>
              </a:rPr>
              <a:t>These rights over resources and goods give power (including power over others) to those who control them, and so they can feel either further marginalization or empowerment for different stakeholders.</a:t>
            </a:r>
            <a:endParaRPr lang="en-GB" sz="1200" baseline="3000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37</a:t>
            </a:fld>
            <a:endParaRPr lang="en-US"/>
          </a:p>
        </p:txBody>
      </p:sp>
    </p:spTree>
    <p:extLst>
      <p:ext uri="{BB962C8B-B14F-4D97-AF65-F5344CB8AC3E}">
        <p14:creationId xmlns:p14="http://schemas.microsoft.com/office/powerpoint/2010/main" val="8605436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dirty="0">
                <a:solidFill>
                  <a:srgbClr val="211D1E"/>
                </a:solidFill>
                <a:latin typeface="+mn-lt"/>
              </a:rPr>
              <a:t>The</a:t>
            </a:r>
            <a:r>
              <a:rPr lang="en-GB" sz="1200" b="1" dirty="0">
                <a:solidFill>
                  <a:srgbClr val="211D1E"/>
                </a:solidFill>
                <a:latin typeface="+mn-lt"/>
              </a:rPr>
              <a:t> Sustainable Livelihoods Framework </a:t>
            </a:r>
            <a:r>
              <a:rPr lang="en-GB" sz="1200" dirty="0">
                <a:solidFill>
                  <a:srgbClr val="211D1E"/>
                </a:solidFill>
                <a:latin typeface="+mn-lt"/>
              </a:rPr>
              <a:t>i</a:t>
            </a:r>
            <a:r>
              <a:rPr lang="en-GB" sz="1200" dirty="0">
                <a:latin typeface="+mn-lt"/>
                <a:cs typeface="Calibri" panose="020F0502020204030204" pitchFamily="34" charset="0"/>
              </a:rPr>
              <a:t>llustrates</a:t>
            </a:r>
            <a:r>
              <a:rPr lang="en-GB" sz="1200" dirty="0">
                <a:latin typeface="+mn-lt"/>
              </a:rPr>
              <a:t> the different types of tangible and intangible assets that resource users can draw upon to secure their livelihoods, and how these assets interact with each other.</a:t>
            </a:r>
          </a:p>
          <a:p>
            <a:pPr defTabSz="693344">
              <a:defRPr/>
            </a:pPr>
            <a:endParaRPr lang="en-GB" sz="1200" dirty="0">
              <a:latin typeface="+mn-lt"/>
              <a:cs typeface="Calibri" panose="020F0502020204030204" pitchFamily="34" charset="0"/>
            </a:endParaRPr>
          </a:p>
          <a:p>
            <a:pPr defTabSz="693344">
              <a:defRPr/>
            </a:pPr>
            <a:r>
              <a:rPr lang="en-GB" sz="1200" dirty="0">
                <a:solidFill>
                  <a:srgbClr val="211D1E"/>
                </a:solidFill>
                <a:latin typeface="+mn-lt"/>
              </a:rPr>
              <a:t>Assets can take many forms, including: </a:t>
            </a:r>
          </a:p>
          <a:p>
            <a:pPr marL="288893" indent="-288893">
              <a:buFont typeface="Arial" panose="020B0604020202020204" pitchFamily="34" charset="0"/>
              <a:buChar char="•"/>
            </a:pPr>
            <a:r>
              <a:rPr lang="en-GB" sz="1200" b="1" dirty="0">
                <a:solidFill>
                  <a:srgbClr val="000000"/>
                </a:solidFill>
                <a:latin typeface="+mn-lt"/>
              </a:rPr>
              <a:t>Natural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land, water, fuelwood, wild food sources, or genetic resources</a:t>
            </a:r>
          </a:p>
          <a:p>
            <a:pPr marL="288893" indent="-288893">
              <a:buFont typeface="Arial" panose="020B0604020202020204" pitchFamily="34" charset="0"/>
              <a:buChar char="•"/>
            </a:pPr>
            <a:r>
              <a:rPr lang="en-GB" sz="1200" b="1" dirty="0">
                <a:solidFill>
                  <a:srgbClr val="000000"/>
                </a:solidFill>
                <a:latin typeface="+mn-lt"/>
              </a:rPr>
              <a:t>Physical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irrigation and road infrastructure, transport, electricity, tools and machinery, storage, or production inputs like seed, fertilisers, and pesticides</a:t>
            </a:r>
            <a:endParaRPr lang="en-GB" sz="1200" dirty="0">
              <a:solidFill>
                <a:srgbClr val="000000"/>
              </a:solidFill>
              <a:latin typeface="+mn-lt"/>
              <a:cs typeface="Calibri"/>
            </a:endParaRPr>
          </a:p>
          <a:p>
            <a:pPr marL="288893" indent="-288893">
              <a:buFont typeface="Arial" panose="020B0604020202020204" pitchFamily="34" charset="0"/>
              <a:buChar char="•"/>
            </a:pPr>
            <a:r>
              <a:rPr lang="en-GB" sz="1200" b="1" dirty="0">
                <a:solidFill>
                  <a:srgbClr val="000000"/>
                </a:solidFill>
                <a:latin typeface="+mn-lt"/>
              </a:rPr>
              <a:t>Financial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regular income, savings, liquid assets, or formal and informal credit facilities</a:t>
            </a:r>
          </a:p>
          <a:p>
            <a:pPr marL="288893" indent="-288893">
              <a:buFont typeface="Arial" panose="020B0604020202020204" pitchFamily="34" charset="0"/>
              <a:buChar char="•"/>
            </a:pPr>
            <a:r>
              <a:rPr lang="en-GB" sz="1200" b="1" dirty="0">
                <a:solidFill>
                  <a:srgbClr val="000000"/>
                </a:solidFill>
                <a:latin typeface="+mn-lt"/>
              </a:rPr>
              <a:t>Human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knowledge and skills, education and training, health, nutrition, or capacity to work</a:t>
            </a:r>
          </a:p>
          <a:p>
            <a:pPr marL="288893" indent="-288893">
              <a:buFont typeface="Arial" panose="020B0604020202020204" pitchFamily="34" charset="0"/>
              <a:buChar char="•"/>
            </a:pPr>
            <a:r>
              <a:rPr lang="en-GB" sz="1200" b="1" dirty="0">
                <a:solidFill>
                  <a:srgbClr val="000000"/>
                </a:solidFill>
                <a:latin typeface="+mn-lt"/>
              </a:rPr>
              <a:t>Social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membership in formal and informal groups like Water User Associations and producer groups, collaboration, or access to opportunities through social networks</a:t>
            </a:r>
          </a:p>
          <a:p>
            <a:pPr marL="288893" indent="-288893">
              <a:buFont typeface="Arial" panose="020B0604020202020204" pitchFamily="34" charset="0"/>
              <a:buChar char="•"/>
            </a:pPr>
            <a:r>
              <a:rPr lang="en-GB" sz="1200" b="1" dirty="0">
                <a:solidFill>
                  <a:srgbClr val="000000"/>
                </a:solidFill>
                <a:latin typeface="+mn-lt"/>
              </a:rPr>
              <a:t>Political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citizenship, enfranchisement, or effective participation in governance</a:t>
            </a:r>
          </a:p>
          <a:p>
            <a:endParaRPr lang="en-GB" sz="1200" dirty="0">
              <a:solidFill>
                <a:srgbClr val="000000"/>
              </a:solidFill>
              <a:latin typeface="+mn-lt"/>
            </a:endParaRPr>
          </a:p>
          <a:p>
            <a:pPr defTabSz="693344">
              <a:defRPr/>
            </a:pPr>
            <a:r>
              <a:rPr lang="en-GB" sz="1200" b="1" dirty="0">
                <a:solidFill>
                  <a:srgbClr val="211D1E"/>
                </a:solidFill>
                <a:latin typeface="+mn-lt"/>
                <a:cs typeface="Calibri"/>
              </a:rPr>
              <a:t>The framework h</a:t>
            </a:r>
            <a:r>
              <a:rPr lang="en-GB" sz="1200" b="1" dirty="0">
                <a:latin typeface="+mn-lt"/>
                <a:cs typeface="Calibri"/>
              </a:rPr>
              <a:t>elps understand how costs, benefits, and risks are distributed among different stakeholder groups. It also helps grasp the trade-offs and synergies among assets that may result from Nexus interventions.</a:t>
            </a:r>
            <a:endParaRPr lang="en-GB" sz="1200" dirty="0">
              <a:solidFill>
                <a:srgbClr val="000000"/>
              </a:solidFill>
              <a:latin typeface="+mn-lt"/>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38</a:t>
            </a:fld>
            <a:endParaRPr lang="en-US"/>
          </a:p>
        </p:txBody>
      </p:sp>
    </p:spTree>
    <p:extLst>
      <p:ext uri="{BB962C8B-B14F-4D97-AF65-F5344CB8AC3E}">
        <p14:creationId xmlns:p14="http://schemas.microsoft.com/office/powerpoint/2010/main" val="3224202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solidFill>
                  <a:srgbClr val="211D1E"/>
                </a:solidFill>
                <a:latin typeface="Calibri"/>
                <a:cs typeface="Calibri"/>
              </a:rPr>
              <a:t>We should ask these questions at the planning stage of an intervention, to shape intervention design. These questions should also be asked </a:t>
            </a:r>
            <a:r>
              <a:rPr lang="en-GB" b="1" dirty="0">
                <a:solidFill>
                  <a:srgbClr val="211D1E"/>
                </a:solidFill>
                <a:latin typeface="Calibri"/>
                <a:cs typeface="Calibri"/>
              </a:rPr>
              <a:t>throughout</a:t>
            </a:r>
            <a:r>
              <a:rPr lang="en-GB" dirty="0">
                <a:solidFill>
                  <a:srgbClr val="211D1E"/>
                </a:solidFill>
                <a:latin typeface="Calibri"/>
                <a:cs typeface="Calibri"/>
              </a:rPr>
              <a:t> </a:t>
            </a:r>
            <a:r>
              <a:rPr lang="en-GB" b="1" dirty="0">
                <a:solidFill>
                  <a:srgbClr val="211D1E"/>
                </a:solidFill>
                <a:latin typeface="Calibri"/>
                <a:cs typeface="Calibri"/>
              </a:rPr>
              <a:t>the intervention </a:t>
            </a:r>
            <a:r>
              <a:rPr lang="en-GB" sz="1200" b="1" i="0" u="none" strike="noStrike" baseline="0" dirty="0">
                <a:solidFill>
                  <a:schemeClr val="tx1">
                    <a:lumMod val="85000"/>
                    <a:lumOff val="15000"/>
                  </a:schemeClr>
                </a:solidFill>
                <a:latin typeface="Calibri"/>
                <a:cs typeface="Calibri"/>
              </a:rPr>
              <a:t>t</a:t>
            </a:r>
            <a:r>
              <a:rPr lang="en-GB" sz="1200" i="0" u="none" strike="noStrike" baseline="0" dirty="0">
                <a:solidFill>
                  <a:schemeClr val="tx1">
                    <a:lumMod val="85000"/>
                    <a:lumOff val="15000"/>
                  </a:schemeClr>
                </a:solidFill>
                <a:latin typeface="Calibri"/>
                <a:cs typeface="Calibri"/>
              </a:rPr>
              <a:t>o identify </a:t>
            </a:r>
            <a:r>
              <a:rPr lang="en-GB" sz="1200" b="1" i="0" u="none" strike="noStrike" baseline="0" dirty="0">
                <a:solidFill>
                  <a:schemeClr val="tx1">
                    <a:lumMod val="85000"/>
                    <a:lumOff val="15000"/>
                  </a:schemeClr>
                </a:solidFill>
                <a:latin typeface="Calibri"/>
                <a:cs typeface="Calibri"/>
              </a:rPr>
              <a:t>how WEFE </a:t>
            </a:r>
            <a:r>
              <a:rPr lang="en-GB" sz="1200" b="1" dirty="0">
                <a:solidFill>
                  <a:schemeClr val="tx1">
                    <a:lumMod val="85000"/>
                    <a:lumOff val="15000"/>
                  </a:schemeClr>
                </a:solidFill>
                <a:latin typeface="Calibri"/>
                <a:cs typeface="Calibri"/>
              </a:rPr>
              <a:t>Nexus</a:t>
            </a:r>
            <a:r>
              <a:rPr lang="en-GB" sz="1200" b="1" i="0" u="none" strike="noStrike" baseline="0" dirty="0">
                <a:solidFill>
                  <a:schemeClr val="tx1">
                    <a:lumMod val="85000"/>
                    <a:lumOff val="15000"/>
                  </a:schemeClr>
                </a:solidFill>
                <a:latin typeface="Calibri"/>
                <a:cs typeface="Calibri"/>
              </a:rPr>
              <a:t> interventions</a:t>
            </a:r>
            <a:r>
              <a:rPr lang="en-GB" sz="1200" i="0" u="none" strike="noStrike" baseline="0" dirty="0">
                <a:solidFill>
                  <a:schemeClr val="tx1">
                    <a:lumMod val="85000"/>
                    <a:lumOff val="15000"/>
                  </a:schemeClr>
                </a:solidFill>
                <a:latin typeface="Calibri"/>
                <a:cs typeface="Calibri"/>
              </a:rPr>
              <a:t> may </a:t>
            </a:r>
            <a:r>
              <a:rPr lang="en-GB" sz="1200" b="1" i="0" u="none" strike="noStrike" baseline="0" dirty="0">
                <a:solidFill>
                  <a:schemeClr val="tx1">
                    <a:lumMod val="85000"/>
                    <a:lumOff val="15000"/>
                  </a:schemeClr>
                </a:solidFill>
                <a:latin typeface="Calibri"/>
                <a:cs typeface="Calibri"/>
              </a:rPr>
              <a:t>affect the distribution of costs </a:t>
            </a:r>
            <a:r>
              <a:rPr lang="en-GB" sz="1200" i="0" u="none" strike="noStrike" baseline="0" dirty="0">
                <a:solidFill>
                  <a:schemeClr val="tx1">
                    <a:lumMod val="85000"/>
                    <a:lumOff val="15000"/>
                  </a:schemeClr>
                </a:solidFill>
                <a:latin typeface="Calibri"/>
                <a:cs typeface="Calibri"/>
              </a:rPr>
              <a:t>and </a:t>
            </a:r>
            <a:r>
              <a:rPr lang="en-GB" sz="1200" b="1" i="0" u="none" strike="noStrike" baseline="0" dirty="0">
                <a:solidFill>
                  <a:schemeClr val="tx1">
                    <a:lumMod val="85000"/>
                    <a:lumOff val="15000"/>
                  </a:schemeClr>
                </a:solidFill>
                <a:latin typeface="Calibri"/>
                <a:cs typeface="Calibri"/>
              </a:rPr>
              <a:t>benefits</a:t>
            </a:r>
            <a:r>
              <a:rPr lang="en-GB" sz="1200" i="0" u="none" strike="noStrike" baseline="0" dirty="0">
                <a:solidFill>
                  <a:schemeClr val="tx1">
                    <a:lumMod val="85000"/>
                    <a:lumOff val="15000"/>
                  </a:schemeClr>
                </a:solidFill>
                <a:latin typeface="Calibri"/>
                <a:cs typeface="Calibri"/>
              </a:rPr>
              <a:t> among </a:t>
            </a:r>
            <a:r>
              <a:rPr lang="en-GB" sz="1200" b="1" i="0" u="none" strike="noStrike" baseline="0" dirty="0">
                <a:solidFill>
                  <a:schemeClr val="tx1">
                    <a:lumMod val="85000"/>
                    <a:lumOff val="15000"/>
                  </a:schemeClr>
                </a:solidFill>
                <a:latin typeface="Calibri"/>
                <a:cs typeface="Calibri"/>
              </a:rPr>
              <a:t>different social groups.</a:t>
            </a:r>
            <a:endParaRPr lang="en-GB" sz="1200" b="0" i="0" u="none" strike="noStrike" baseline="0" dirty="0">
              <a:solidFill>
                <a:schemeClr val="tx1">
                  <a:lumMod val="85000"/>
                  <a:lumOff val="15000"/>
                </a:schemeClr>
              </a:solidFill>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39</a:t>
            </a:fld>
            <a:endParaRPr lang="en-US"/>
          </a:p>
        </p:txBody>
      </p:sp>
    </p:spTree>
    <p:extLst>
      <p:ext uri="{BB962C8B-B14F-4D97-AF65-F5344CB8AC3E}">
        <p14:creationId xmlns:p14="http://schemas.microsoft.com/office/powerpoint/2010/main" val="25501996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41</a:t>
            </a:fld>
            <a:endParaRPr lang="en-US"/>
          </a:p>
        </p:txBody>
      </p:sp>
    </p:spTree>
    <p:extLst>
      <p:ext uri="{BB962C8B-B14F-4D97-AF65-F5344CB8AC3E}">
        <p14:creationId xmlns:p14="http://schemas.microsoft.com/office/powerpoint/2010/main" val="8274462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53</a:t>
            </a:fld>
            <a:endParaRPr lang="en-US"/>
          </a:p>
        </p:txBody>
      </p:sp>
    </p:spTree>
    <p:extLst>
      <p:ext uri="{BB962C8B-B14F-4D97-AF65-F5344CB8AC3E}">
        <p14:creationId xmlns:p14="http://schemas.microsoft.com/office/powerpoint/2010/main" val="2273929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60</a:t>
            </a:fld>
            <a:endParaRPr lang="en-US"/>
          </a:p>
        </p:txBody>
      </p:sp>
    </p:spTree>
    <p:extLst>
      <p:ext uri="{BB962C8B-B14F-4D97-AF65-F5344CB8AC3E}">
        <p14:creationId xmlns:p14="http://schemas.microsoft.com/office/powerpoint/2010/main" val="33790354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Q-Nexus Modeling Tool </a:t>
            </a:r>
            <a:r>
              <a:rPr lang="en-US" sz="1200" i="1" dirty="0">
                <a:solidFill>
                  <a:schemeClr val="tx1"/>
                </a:solidFill>
                <a:ea typeface="+mn-lt"/>
                <a:cs typeface="+mn-lt"/>
              </a:rPr>
              <a:t>(</a:t>
            </a:r>
            <a:r>
              <a:rPr lang="en-US" sz="1200" i="1" dirty="0">
                <a:solidFill>
                  <a:schemeClr val="tx1"/>
                </a:solidFill>
              </a:rPr>
              <a:t>Source: </a:t>
            </a:r>
            <a:r>
              <a:rPr lang="en-US" sz="1200" i="1" dirty="0"/>
              <a:t>https://</a:t>
            </a:r>
            <a:r>
              <a:rPr lang="en-US" sz="1200" i="1" dirty="0" err="1"/>
              <a:t>www.q-Nexus.net</a:t>
            </a:r>
            <a:r>
              <a:rPr lang="en-US" sz="1200" i="1" dirty="0"/>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64</a:t>
            </a:fld>
            <a:endParaRPr lang="en-US"/>
          </a:p>
        </p:txBody>
      </p:sp>
    </p:spTree>
    <p:extLst>
      <p:ext uri="{BB962C8B-B14F-4D97-AF65-F5344CB8AC3E}">
        <p14:creationId xmlns:p14="http://schemas.microsoft.com/office/powerpoint/2010/main" val="3381874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Visualize overall context of the Nexus and outcomes from the figure – regional challenges (drivers) that influence sectoral actions; action fields related to the Nexus; role of governance; and outcomes…Nexus assessment should be able to quantify all those aspects.</a:t>
            </a:r>
          </a:p>
        </p:txBody>
      </p:sp>
      <p:sp>
        <p:nvSpPr>
          <p:cNvPr id="4" name="Slide Number Placeholder 3"/>
          <p:cNvSpPr>
            <a:spLocks noGrp="1"/>
          </p:cNvSpPr>
          <p:nvPr>
            <p:ph type="sldNum" sz="quarter" idx="5"/>
          </p:nvPr>
        </p:nvSpPr>
        <p:spPr/>
        <p:txBody>
          <a:bodyPr/>
          <a:lstStyle/>
          <a:p>
            <a:fld id="{FC3B1BE3-A7CD-4583-B91C-2A5EF1089DB4}" type="slidenum">
              <a:rPr lang="en-US" smtClean="0"/>
              <a:t>8</a:t>
            </a:fld>
            <a:endParaRPr lang="en-US"/>
          </a:p>
        </p:txBody>
      </p:sp>
    </p:spTree>
    <p:extLst>
      <p:ext uri="{BB962C8B-B14F-4D97-AF65-F5344CB8AC3E}">
        <p14:creationId xmlns:p14="http://schemas.microsoft.com/office/powerpoint/2010/main" val="11259972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Q-Nexus Modeling Tool </a:t>
            </a:r>
            <a:r>
              <a:rPr lang="en-US" sz="1200" i="1" dirty="0">
                <a:solidFill>
                  <a:schemeClr val="tx1"/>
                </a:solidFill>
                <a:ea typeface="+mn-lt"/>
                <a:cs typeface="+mn-lt"/>
              </a:rPr>
              <a:t>(</a:t>
            </a:r>
            <a:r>
              <a:rPr lang="en-US" sz="1200" i="1" dirty="0">
                <a:solidFill>
                  <a:schemeClr val="tx1"/>
                </a:solidFill>
              </a:rPr>
              <a:t>Source: </a:t>
            </a:r>
            <a:r>
              <a:rPr lang="en-US" sz="1200" i="1" dirty="0"/>
              <a:t>https://</a:t>
            </a:r>
            <a:r>
              <a:rPr lang="en-US" sz="1200" i="1" dirty="0" err="1"/>
              <a:t>www.q-Nexus.net</a:t>
            </a:r>
            <a:r>
              <a:rPr lang="en-US" sz="1200" i="1" dirty="0"/>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65</a:t>
            </a:fld>
            <a:endParaRPr lang="en-US"/>
          </a:p>
        </p:txBody>
      </p:sp>
    </p:spTree>
    <p:extLst>
      <p:ext uri="{BB962C8B-B14F-4D97-AF65-F5344CB8AC3E}">
        <p14:creationId xmlns:p14="http://schemas.microsoft.com/office/powerpoint/2010/main" val="8959856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Q-Nexus Modeling Tool </a:t>
            </a:r>
            <a:r>
              <a:rPr lang="en-US" sz="1200" i="1" dirty="0">
                <a:solidFill>
                  <a:schemeClr val="tx1"/>
                </a:solidFill>
                <a:ea typeface="+mn-lt"/>
                <a:cs typeface="+mn-lt"/>
              </a:rPr>
              <a:t>(</a:t>
            </a:r>
            <a:r>
              <a:rPr lang="en-US" sz="1200" i="1" dirty="0">
                <a:solidFill>
                  <a:schemeClr val="tx1"/>
                </a:solidFill>
              </a:rPr>
              <a:t>Source: </a:t>
            </a:r>
            <a:r>
              <a:rPr lang="en-US" sz="1200" i="1" dirty="0"/>
              <a:t>https://</a:t>
            </a:r>
            <a:r>
              <a:rPr lang="en-US" sz="1200" i="1" dirty="0" err="1"/>
              <a:t>www.q-Nexus.net</a:t>
            </a:r>
            <a:r>
              <a:rPr lang="en-US" sz="1200" i="1" dirty="0"/>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66</a:t>
            </a:fld>
            <a:endParaRPr lang="en-US"/>
          </a:p>
        </p:txBody>
      </p:sp>
    </p:spTree>
    <p:extLst>
      <p:ext uri="{BB962C8B-B14F-4D97-AF65-F5344CB8AC3E}">
        <p14:creationId xmlns:p14="http://schemas.microsoft.com/office/powerpoint/2010/main" val="15159100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Q-Nexus Modeling Tool </a:t>
            </a:r>
            <a:r>
              <a:rPr lang="en-US" sz="1200" i="1" dirty="0">
                <a:solidFill>
                  <a:schemeClr val="tx1"/>
                </a:solidFill>
                <a:ea typeface="+mn-lt"/>
                <a:cs typeface="+mn-lt"/>
              </a:rPr>
              <a:t>(</a:t>
            </a:r>
            <a:r>
              <a:rPr lang="en-US" sz="1200" i="1" dirty="0">
                <a:solidFill>
                  <a:schemeClr val="tx1"/>
                </a:solidFill>
              </a:rPr>
              <a:t>Source: </a:t>
            </a:r>
            <a:r>
              <a:rPr lang="en-US" sz="1200" i="1" dirty="0"/>
              <a:t>https://</a:t>
            </a:r>
            <a:r>
              <a:rPr lang="en-US" sz="1200" i="1" dirty="0" err="1"/>
              <a:t>www.q-Nexus.net</a:t>
            </a:r>
            <a:r>
              <a:rPr lang="en-US" sz="1200" i="1" dirty="0"/>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67</a:t>
            </a:fld>
            <a:endParaRPr lang="en-US"/>
          </a:p>
        </p:txBody>
      </p:sp>
    </p:spTree>
    <p:extLst>
      <p:ext uri="{BB962C8B-B14F-4D97-AF65-F5344CB8AC3E}">
        <p14:creationId xmlns:p14="http://schemas.microsoft.com/office/powerpoint/2010/main" val="15855200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Q-Nexus Modeling Tool </a:t>
            </a:r>
            <a:r>
              <a:rPr lang="en-US" sz="1200" i="1" dirty="0">
                <a:solidFill>
                  <a:schemeClr val="tx1"/>
                </a:solidFill>
                <a:ea typeface="+mn-lt"/>
                <a:cs typeface="+mn-lt"/>
              </a:rPr>
              <a:t>(</a:t>
            </a:r>
            <a:r>
              <a:rPr lang="en-US" sz="1200" i="1" dirty="0">
                <a:solidFill>
                  <a:schemeClr val="tx1"/>
                </a:solidFill>
              </a:rPr>
              <a:t>Source: </a:t>
            </a:r>
            <a:r>
              <a:rPr lang="en-US" sz="1200" i="1" dirty="0"/>
              <a:t>https://</a:t>
            </a:r>
            <a:r>
              <a:rPr lang="en-US" sz="1200" i="1" dirty="0" err="1"/>
              <a:t>www.q-Nexus.net</a:t>
            </a:r>
            <a:r>
              <a:rPr lang="en-US" sz="1200" i="1" dirty="0"/>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68</a:t>
            </a:fld>
            <a:endParaRPr lang="en-US"/>
          </a:p>
        </p:txBody>
      </p:sp>
    </p:spTree>
    <p:extLst>
      <p:ext uri="{BB962C8B-B14F-4D97-AF65-F5344CB8AC3E}">
        <p14:creationId xmlns:p14="http://schemas.microsoft.com/office/powerpoint/2010/main" val="20620685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‘Self-sufficiency’ is used as a representation of the ratio of a specific food product produced locally to the total national consumption of the same food product.</a:t>
            </a:r>
          </a:p>
        </p:txBody>
      </p:sp>
      <p:sp>
        <p:nvSpPr>
          <p:cNvPr id="4" name="Slide Number Placeholder 3"/>
          <p:cNvSpPr>
            <a:spLocks noGrp="1"/>
          </p:cNvSpPr>
          <p:nvPr>
            <p:ph type="sldNum" sz="quarter" idx="5"/>
          </p:nvPr>
        </p:nvSpPr>
        <p:spPr/>
        <p:txBody>
          <a:bodyPr/>
          <a:lstStyle/>
          <a:p>
            <a:fld id="{FC3B1BE3-A7CD-4583-B91C-2A5EF1089DB4}" type="slidenum">
              <a:rPr lang="en-US" smtClean="0"/>
              <a:t>70</a:t>
            </a:fld>
            <a:endParaRPr lang="en-US"/>
          </a:p>
        </p:txBody>
      </p:sp>
    </p:spTree>
    <p:extLst>
      <p:ext uri="{BB962C8B-B14F-4D97-AF65-F5344CB8AC3E}">
        <p14:creationId xmlns:p14="http://schemas.microsoft.com/office/powerpoint/2010/main" val="26256258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71</a:t>
            </a:fld>
            <a:endParaRPr lang="en-US"/>
          </a:p>
        </p:txBody>
      </p:sp>
    </p:spTree>
    <p:extLst>
      <p:ext uri="{BB962C8B-B14F-4D97-AF65-F5344CB8AC3E}">
        <p14:creationId xmlns:p14="http://schemas.microsoft.com/office/powerpoint/2010/main" val="17277077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WEF Nexus Tool 2.0 (Source: </a:t>
            </a:r>
            <a:r>
              <a:rPr lang="en-US" sz="1200" i="1" dirty="0">
                <a:solidFill>
                  <a:srgbClr val="00B0F0"/>
                </a:solidFill>
              </a:rPr>
              <a:t>http://</a:t>
            </a:r>
            <a:r>
              <a:rPr lang="en-US" sz="1200" i="1" dirty="0" err="1">
                <a:solidFill>
                  <a:srgbClr val="00B0F0"/>
                </a:solidFill>
              </a:rPr>
              <a:t>www.wefNexustool.org</a:t>
            </a:r>
            <a:r>
              <a:rPr lang="en-US" sz="1200" i="1" dirty="0">
                <a:solidFill>
                  <a:srgbClr val="00B0F0"/>
                </a:solidFill>
              </a:rPr>
              <a:t>/</a:t>
            </a:r>
            <a:r>
              <a:rPr lang="en-US" sz="1200" i="1" dirty="0">
                <a:solidFill>
                  <a:schemeClr val="tx1"/>
                </a:solidFill>
              </a:rPr>
              <a:t>)</a:t>
            </a:r>
          </a:p>
          <a:p>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72</a:t>
            </a:fld>
            <a:endParaRPr lang="en-US"/>
          </a:p>
        </p:txBody>
      </p:sp>
    </p:spTree>
    <p:extLst>
      <p:ext uri="{BB962C8B-B14F-4D97-AF65-F5344CB8AC3E}">
        <p14:creationId xmlns:p14="http://schemas.microsoft.com/office/powerpoint/2010/main" val="12480184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WEF Nexus Tool 2.0 (Source: </a:t>
            </a:r>
            <a:r>
              <a:rPr lang="en-US" sz="1200" i="1" dirty="0">
                <a:solidFill>
                  <a:srgbClr val="00B0F0"/>
                </a:solidFill>
              </a:rPr>
              <a:t>http://</a:t>
            </a:r>
            <a:r>
              <a:rPr lang="en-US" sz="1200" i="1" dirty="0" err="1">
                <a:solidFill>
                  <a:srgbClr val="00B0F0"/>
                </a:solidFill>
              </a:rPr>
              <a:t>www.wefNexustool.org</a:t>
            </a:r>
            <a:r>
              <a:rPr lang="en-US" sz="1200" i="1" dirty="0">
                <a:solidFill>
                  <a:srgbClr val="00B0F0"/>
                </a:solidFill>
              </a:rPr>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73</a:t>
            </a:fld>
            <a:endParaRPr lang="en-US"/>
          </a:p>
        </p:txBody>
      </p:sp>
    </p:spTree>
    <p:extLst>
      <p:ext uri="{BB962C8B-B14F-4D97-AF65-F5344CB8AC3E}">
        <p14:creationId xmlns:p14="http://schemas.microsoft.com/office/powerpoint/2010/main" val="36900942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WEF Nexus Tool 2.0 (Source: </a:t>
            </a:r>
            <a:r>
              <a:rPr lang="en-US" sz="1200" i="1" dirty="0">
                <a:solidFill>
                  <a:srgbClr val="00B0F0"/>
                </a:solidFill>
              </a:rPr>
              <a:t>http://</a:t>
            </a:r>
            <a:r>
              <a:rPr lang="en-US" sz="1200" i="1" dirty="0" err="1">
                <a:solidFill>
                  <a:srgbClr val="00B0F0"/>
                </a:solidFill>
              </a:rPr>
              <a:t>www.wefNexustool.org</a:t>
            </a:r>
            <a:r>
              <a:rPr lang="en-US" sz="1200" i="1" dirty="0">
                <a:solidFill>
                  <a:srgbClr val="00B0F0"/>
                </a:solidFill>
              </a:rPr>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74</a:t>
            </a:fld>
            <a:endParaRPr lang="en-US"/>
          </a:p>
        </p:txBody>
      </p:sp>
    </p:spTree>
    <p:extLst>
      <p:ext uri="{BB962C8B-B14F-4D97-AF65-F5344CB8AC3E}">
        <p14:creationId xmlns:p14="http://schemas.microsoft.com/office/powerpoint/2010/main" val="14071067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WEF Nexus Tool 2.0 (Source: </a:t>
            </a:r>
            <a:r>
              <a:rPr lang="en-US" sz="1200" i="1" dirty="0">
                <a:solidFill>
                  <a:srgbClr val="00B0F0"/>
                </a:solidFill>
              </a:rPr>
              <a:t>http://</a:t>
            </a:r>
            <a:r>
              <a:rPr lang="en-US" sz="1200" i="1" dirty="0" err="1">
                <a:solidFill>
                  <a:srgbClr val="00B0F0"/>
                </a:solidFill>
              </a:rPr>
              <a:t>www.wefNexustool.org</a:t>
            </a:r>
            <a:r>
              <a:rPr lang="en-US" sz="1200" i="1" dirty="0">
                <a:solidFill>
                  <a:srgbClr val="00B0F0"/>
                </a:solidFill>
              </a:rPr>
              <a:t>/</a:t>
            </a:r>
            <a:r>
              <a:rPr lang="en-US" sz="1200" i="1"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75</a:t>
            </a:fld>
            <a:endParaRPr lang="en-US"/>
          </a:p>
        </p:txBody>
      </p:sp>
    </p:spTree>
    <p:extLst>
      <p:ext uri="{BB962C8B-B14F-4D97-AF65-F5344CB8AC3E}">
        <p14:creationId xmlns:p14="http://schemas.microsoft.com/office/powerpoint/2010/main" val="2672731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Anandhi</a:t>
            </a:r>
            <a:r>
              <a:rPr lang="en-US" dirty="0"/>
              <a:t> et al.</a:t>
            </a:r>
            <a:r>
              <a:rPr lang="en-US" baseline="0" dirty="0"/>
              <a:t> (2023) and </a:t>
            </a:r>
            <a:r>
              <a:rPr lang="en-US" baseline="0" dirty="0" err="1"/>
              <a:t>Shannak</a:t>
            </a:r>
            <a:r>
              <a:rPr lang="en-US" baseline="0" dirty="0"/>
              <a:t> et al. (2018) contain details about these frameworks.</a:t>
            </a:r>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9</a:t>
            </a:fld>
            <a:endParaRPr lang="en-US"/>
          </a:p>
        </p:txBody>
      </p:sp>
    </p:spTree>
    <p:extLst>
      <p:ext uri="{BB962C8B-B14F-4D97-AF65-F5344CB8AC3E}">
        <p14:creationId xmlns:p14="http://schemas.microsoft.com/office/powerpoint/2010/main" val="17094658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76</a:t>
            </a:fld>
            <a:endParaRPr lang="en-US"/>
          </a:p>
        </p:txBody>
      </p:sp>
    </p:spTree>
    <p:extLst>
      <p:ext uri="{BB962C8B-B14F-4D97-AF65-F5344CB8AC3E}">
        <p14:creationId xmlns:p14="http://schemas.microsoft.com/office/powerpoint/2010/main" val="19631696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82</a:t>
            </a:fld>
            <a:endParaRPr lang="en-US"/>
          </a:p>
        </p:txBody>
      </p:sp>
    </p:spTree>
    <p:extLst>
      <p:ext uri="{BB962C8B-B14F-4D97-AF65-F5344CB8AC3E}">
        <p14:creationId xmlns:p14="http://schemas.microsoft.com/office/powerpoint/2010/main" val="12758085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as a challenge – limited availability, reliable quality, limited investment on data, etc.</a:t>
            </a:r>
          </a:p>
        </p:txBody>
      </p:sp>
      <p:sp>
        <p:nvSpPr>
          <p:cNvPr id="4" name="Slide Number Placeholder 3"/>
          <p:cNvSpPr>
            <a:spLocks noGrp="1"/>
          </p:cNvSpPr>
          <p:nvPr>
            <p:ph type="sldNum" sz="quarter" idx="5"/>
          </p:nvPr>
        </p:nvSpPr>
        <p:spPr/>
        <p:txBody>
          <a:bodyPr/>
          <a:lstStyle/>
          <a:p>
            <a:fld id="{FC3B1BE3-A7CD-4583-B91C-2A5EF1089DB4}" type="slidenum">
              <a:rPr lang="en-US" smtClean="0"/>
              <a:t>83</a:t>
            </a:fld>
            <a:endParaRPr lang="en-US"/>
          </a:p>
        </p:txBody>
      </p:sp>
    </p:spTree>
    <p:extLst>
      <p:ext uri="{BB962C8B-B14F-4D97-AF65-F5344CB8AC3E}">
        <p14:creationId xmlns:p14="http://schemas.microsoft.com/office/powerpoint/2010/main" val="38784831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People and nature (ecosystem) and promoting/ensuring social and environmental justice are central to harmonization.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proper enabling environment is essential for harmonization/synchronization of actions of sectors, actors and vectors.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Gender Equality and Social Inclusion (GESI) considerations are at the core of this approach.  </a:t>
            </a:r>
          </a:p>
          <a:p>
            <a:r>
              <a:rPr lang="en-US" dirty="0"/>
              <a:t>Harmonizing GESI </a:t>
            </a:r>
            <a:r>
              <a:rPr lang="en-US" dirty="0">
                <a:sym typeface="Wingdings" panose="05000000000000000000" pitchFamily="2" charset="2"/>
              </a:rPr>
              <a:t> changing peoples’ mindsets; however, radical change is not possible.</a:t>
            </a:r>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84</a:t>
            </a:fld>
            <a:endParaRPr lang="en-US"/>
          </a:p>
        </p:txBody>
      </p:sp>
    </p:spTree>
    <p:extLst>
      <p:ext uri="{BB962C8B-B14F-4D97-AF65-F5344CB8AC3E}">
        <p14:creationId xmlns:p14="http://schemas.microsoft.com/office/powerpoint/2010/main" val="37656601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as a challenge – limited availability, reliable quality, limited investment on data, etc.</a:t>
            </a:r>
          </a:p>
        </p:txBody>
      </p:sp>
      <p:sp>
        <p:nvSpPr>
          <p:cNvPr id="4" name="Slide Number Placeholder 3"/>
          <p:cNvSpPr>
            <a:spLocks noGrp="1"/>
          </p:cNvSpPr>
          <p:nvPr>
            <p:ph type="sldNum" sz="quarter" idx="5"/>
          </p:nvPr>
        </p:nvSpPr>
        <p:spPr/>
        <p:txBody>
          <a:bodyPr/>
          <a:lstStyle/>
          <a:p>
            <a:fld id="{FC3B1BE3-A7CD-4583-B91C-2A5EF1089DB4}" type="slidenum">
              <a:rPr lang="en-US" smtClean="0"/>
              <a:t>85</a:t>
            </a:fld>
            <a:endParaRPr lang="en-US"/>
          </a:p>
        </p:txBody>
      </p:sp>
    </p:spTree>
    <p:extLst>
      <p:ext uri="{BB962C8B-B14F-4D97-AF65-F5344CB8AC3E}">
        <p14:creationId xmlns:p14="http://schemas.microsoft.com/office/powerpoint/2010/main" val="15980577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87</a:t>
            </a:fld>
            <a:endParaRPr lang="en-US"/>
          </a:p>
        </p:txBody>
      </p:sp>
    </p:spTree>
    <p:extLst>
      <p:ext uri="{BB962C8B-B14F-4D97-AF65-F5344CB8AC3E}">
        <p14:creationId xmlns:p14="http://schemas.microsoft.com/office/powerpoint/2010/main" val="22583137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92</a:t>
            </a:fld>
            <a:endParaRPr lang="en-US"/>
          </a:p>
        </p:txBody>
      </p:sp>
    </p:spTree>
    <p:extLst>
      <p:ext uri="{BB962C8B-B14F-4D97-AF65-F5344CB8AC3E}">
        <p14:creationId xmlns:p14="http://schemas.microsoft.com/office/powerpoint/2010/main" val="39164771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Resource refers to “Cotton Resource”</a:t>
            </a:r>
          </a:p>
        </p:txBody>
      </p:sp>
      <p:sp>
        <p:nvSpPr>
          <p:cNvPr id="4" name="Slide Number Placeholder 3"/>
          <p:cNvSpPr>
            <a:spLocks noGrp="1"/>
          </p:cNvSpPr>
          <p:nvPr>
            <p:ph type="sldNum" sz="quarter" idx="5"/>
          </p:nvPr>
        </p:nvSpPr>
        <p:spPr/>
        <p:txBody>
          <a:bodyPr/>
          <a:lstStyle/>
          <a:p>
            <a:fld id="{FC3B1BE3-A7CD-4583-B91C-2A5EF1089DB4}" type="slidenum">
              <a:rPr lang="en-US" smtClean="0"/>
              <a:t>95</a:t>
            </a:fld>
            <a:endParaRPr lang="en-US"/>
          </a:p>
        </p:txBody>
      </p:sp>
    </p:spTree>
    <p:extLst>
      <p:ext uri="{BB962C8B-B14F-4D97-AF65-F5344CB8AC3E}">
        <p14:creationId xmlns:p14="http://schemas.microsoft.com/office/powerpoint/2010/main" val="24521403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96</a:t>
            </a:fld>
            <a:endParaRPr lang="en-US"/>
          </a:p>
        </p:txBody>
      </p:sp>
    </p:spTree>
    <p:extLst>
      <p:ext uri="{BB962C8B-B14F-4D97-AF65-F5344CB8AC3E}">
        <p14:creationId xmlns:p14="http://schemas.microsoft.com/office/powerpoint/2010/main" val="24090637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photovoltaics (PV)</a:t>
            </a:r>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98</a:t>
            </a:fld>
            <a:endParaRPr lang="en-US"/>
          </a:p>
        </p:txBody>
      </p:sp>
    </p:spTree>
    <p:extLst>
      <p:ext uri="{BB962C8B-B14F-4D97-AF65-F5344CB8AC3E}">
        <p14:creationId xmlns:p14="http://schemas.microsoft.com/office/powerpoint/2010/main" val="311597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Priority </a:t>
            </a:r>
            <a:r>
              <a:rPr lang="en-US" dirty="0">
                <a:sym typeface="Wingdings" panose="05000000000000000000" pitchFamily="2" charset="2"/>
              </a:rPr>
              <a:t></a:t>
            </a:r>
            <a:r>
              <a:rPr lang="en-US" dirty="0"/>
              <a:t> focus from 1-5</a:t>
            </a:r>
          </a:p>
        </p:txBody>
      </p:sp>
      <p:sp>
        <p:nvSpPr>
          <p:cNvPr id="4" name="Slide Number Placeholder 3"/>
          <p:cNvSpPr>
            <a:spLocks noGrp="1"/>
          </p:cNvSpPr>
          <p:nvPr>
            <p:ph type="sldNum" sz="quarter" idx="5"/>
          </p:nvPr>
        </p:nvSpPr>
        <p:spPr/>
        <p:txBody>
          <a:bodyPr/>
          <a:lstStyle/>
          <a:p>
            <a:fld id="{FC3B1BE3-A7CD-4583-B91C-2A5EF1089DB4}" type="slidenum">
              <a:rPr lang="en-US" smtClean="0"/>
              <a:t>13</a:t>
            </a:fld>
            <a:endParaRPr lang="en-US"/>
          </a:p>
        </p:txBody>
      </p:sp>
    </p:spTree>
    <p:extLst>
      <p:ext uri="{BB962C8B-B14F-4D97-AF65-F5344CB8AC3E}">
        <p14:creationId xmlns:p14="http://schemas.microsoft.com/office/powerpoint/2010/main" val="100841867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115</a:t>
            </a:fld>
            <a:endParaRPr lang="en-US"/>
          </a:p>
        </p:txBody>
      </p:sp>
    </p:spTree>
    <p:extLst>
      <p:ext uri="{BB962C8B-B14F-4D97-AF65-F5344CB8AC3E}">
        <p14:creationId xmlns:p14="http://schemas.microsoft.com/office/powerpoint/2010/main" val="29896636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Mainstreaming can be considered as a sub-set of operationalization. Mainstreaming of a concept indicates that its widely adopted by a government’s policies and programs, with regular and sufficient budget allocation.</a:t>
            </a:r>
          </a:p>
        </p:txBody>
      </p:sp>
      <p:sp>
        <p:nvSpPr>
          <p:cNvPr id="4" name="Slide Number Placeholder 3"/>
          <p:cNvSpPr>
            <a:spLocks noGrp="1"/>
          </p:cNvSpPr>
          <p:nvPr>
            <p:ph type="sldNum" sz="quarter" idx="5"/>
          </p:nvPr>
        </p:nvSpPr>
        <p:spPr/>
        <p:txBody>
          <a:bodyPr/>
          <a:lstStyle/>
          <a:p>
            <a:fld id="{FC3B1BE3-A7CD-4583-B91C-2A5EF1089DB4}" type="slidenum">
              <a:rPr lang="en-US" smtClean="0"/>
              <a:t>119</a:t>
            </a:fld>
            <a:endParaRPr lang="en-US"/>
          </a:p>
        </p:txBody>
      </p:sp>
    </p:spTree>
    <p:extLst>
      <p:ext uri="{BB962C8B-B14F-4D97-AF65-F5344CB8AC3E}">
        <p14:creationId xmlns:p14="http://schemas.microsoft.com/office/powerpoint/2010/main" val="33940569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MSP – Multi-Stakeholder Platforms</a:t>
            </a:r>
          </a:p>
        </p:txBody>
      </p:sp>
      <p:sp>
        <p:nvSpPr>
          <p:cNvPr id="4" name="Slide Number Placeholder 3"/>
          <p:cNvSpPr>
            <a:spLocks noGrp="1"/>
          </p:cNvSpPr>
          <p:nvPr>
            <p:ph type="sldNum" sz="quarter" idx="5"/>
          </p:nvPr>
        </p:nvSpPr>
        <p:spPr/>
        <p:txBody>
          <a:bodyPr/>
          <a:lstStyle/>
          <a:p>
            <a:fld id="{FC3B1BE3-A7CD-4583-B91C-2A5EF1089DB4}" type="slidenum">
              <a:rPr lang="en-US" smtClean="0"/>
              <a:t>122</a:t>
            </a:fld>
            <a:endParaRPr lang="en-US"/>
          </a:p>
        </p:txBody>
      </p:sp>
    </p:spTree>
    <p:extLst>
      <p:ext uri="{BB962C8B-B14F-4D97-AF65-F5344CB8AC3E}">
        <p14:creationId xmlns:p14="http://schemas.microsoft.com/office/powerpoint/2010/main" val="18675938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decision support system (DSS) helps organizations make decisions by analyzing data to provide insights and recommendations. DSSs can be fully computerized, human-powered, or a combination of both. They can be used at the management, operations, and planning levels of an organization.</a:t>
            </a:r>
          </a:p>
          <a:p>
            <a:endParaRPr lang="en-US" dirty="0"/>
          </a:p>
          <a:p>
            <a:r>
              <a:rPr lang="en-US"/>
              <a:t>NDSS is required to facilitate the process of operationalization in the face of various WEFE Nexus operational issues.</a:t>
            </a:r>
          </a:p>
          <a:p>
            <a:r>
              <a:rPr lang="en-US" dirty="0"/>
              <a:t>NDSS should have scenario analysis capability for optimizing economic impacts, synergies and minimizing trade-offs &amp; risks.</a:t>
            </a:r>
          </a:p>
          <a:p>
            <a:r>
              <a:rPr lang="en-US" dirty="0"/>
              <a:t>Discuss with the participants: What aspects are missing? How can it be made more robust?</a:t>
            </a:r>
          </a:p>
        </p:txBody>
      </p:sp>
      <p:sp>
        <p:nvSpPr>
          <p:cNvPr id="4" name="Slide Number Placeholder 3"/>
          <p:cNvSpPr>
            <a:spLocks noGrp="1"/>
          </p:cNvSpPr>
          <p:nvPr>
            <p:ph type="sldNum" sz="quarter" idx="5"/>
          </p:nvPr>
        </p:nvSpPr>
        <p:spPr/>
        <p:txBody>
          <a:bodyPr/>
          <a:lstStyle/>
          <a:p>
            <a:fld id="{FC3B1BE3-A7CD-4583-B91C-2A5EF1089DB4}" type="slidenum">
              <a:rPr lang="en-US" smtClean="0"/>
              <a:t>127</a:t>
            </a:fld>
            <a:endParaRPr lang="en-US"/>
          </a:p>
        </p:txBody>
      </p:sp>
    </p:spTree>
    <p:extLst>
      <p:ext uri="{BB962C8B-B14F-4D97-AF65-F5344CB8AC3E}">
        <p14:creationId xmlns:p14="http://schemas.microsoft.com/office/powerpoint/2010/main" val="18927107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Nexus Decision Support System (NDSS)</a:t>
            </a:r>
          </a:p>
        </p:txBody>
      </p:sp>
      <p:sp>
        <p:nvSpPr>
          <p:cNvPr id="4" name="Slide Number Placeholder 3"/>
          <p:cNvSpPr>
            <a:spLocks noGrp="1"/>
          </p:cNvSpPr>
          <p:nvPr>
            <p:ph type="sldNum" sz="quarter" idx="5"/>
          </p:nvPr>
        </p:nvSpPr>
        <p:spPr/>
        <p:txBody>
          <a:bodyPr/>
          <a:lstStyle/>
          <a:p>
            <a:fld id="{FC3B1BE3-A7CD-4583-B91C-2A5EF1089DB4}" type="slidenum">
              <a:rPr lang="en-US" smtClean="0"/>
              <a:t>130</a:t>
            </a:fld>
            <a:endParaRPr lang="en-US"/>
          </a:p>
        </p:txBody>
      </p:sp>
    </p:spTree>
    <p:extLst>
      <p:ext uri="{BB962C8B-B14F-4D97-AF65-F5344CB8AC3E}">
        <p14:creationId xmlns:p14="http://schemas.microsoft.com/office/powerpoint/2010/main" val="1161456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Details in </a:t>
            </a:r>
            <a:r>
              <a:rPr lang="en-US" dirty="0" err="1"/>
              <a:t>Anandhi</a:t>
            </a:r>
            <a:r>
              <a:rPr lang="en-US" dirty="0"/>
              <a:t> et al., 2023</a:t>
            </a:r>
          </a:p>
        </p:txBody>
      </p:sp>
      <p:sp>
        <p:nvSpPr>
          <p:cNvPr id="4" name="Slide Number Placeholder 3"/>
          <p:cNvSpPr>
            <a:spLocks noGrp="1"/>
          </p:cNvSpPr>
          <p:nvPr>
            <p:ph type="sldNum" sz="quarter" idx="10"/>
          </p:nvPr>
        </p:nvSpPr>
        <p:spPr/>
        <p:txBody>
          <a:bodyPr/>
          <a:lstStyle/>
          <a:p>
            <a:fld id="{FC3B1BE3-A7CD-4583-B91C-2A5EF1089DB4}" type="slidenum">
              <a:rPr lang="en-US" smtClean="0"/>
              <a:t>16</a:t>
            </a:fld>
            <a:endParaRPr lang="en-US"/>
          </a:p>
        </p:txBody>
      </p:sp>
    </p:spTree>
    <p:extLst>
      <p:ext uri="{BB962C8B-B14F-4D97-AF65-F5344CB8AC3E}">
        <p14:creationId xmlns:p14="http://schemas.microsoft.com/office/powerpoint/2010/main" val="2174347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17</a:t>
            </a:fld>
            <a:endParaRPr lang="en-US"/>
          </a:p>
        </p:txBody>
      </p:sp>
    </p:spTree>
    <p:extLst>
      <p:ext uri="{BB962C8B-B14F-4D97-AF65-F5344CB8AC3E}">
        <p14:creationId xmlns:p14="http://schemas.microsoft.com/office/powerpoint/2010/main" val="3041279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18</a:t>
            </a:fld>
            <a:endParaRPr lang="en-US"/>
          </a:p>
        </p:txBody>
      </p:sp>
    </p:spTree>
    <p:extLst>
      <p:ext uri="{BB962C8B-B14F-4D97-AF65-F5344CB8AC3E}">
        <p14:creationId xmlns:p14="http://schemas.microsoft.com/office/powerpoint/2010/main" val="3041279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21</a:t>
            </a:fld>
            <a:endParaRPr lang="en-US"/>
          </a:p>
        </p:txBody>
      </p:sp>
    </p:spTree>
    <p:extLst>
      <p:ext uri="{BB962C8B-B14F-4D97-AF65-F5344CB8AC3E}">
        <p14:creationId xmlns:p14="http://schemas.microsoft.com/office/powerpoint/2010/main" val="1283112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Title 1"/>
          <p:cNvSpPr>
            <a:spLocks noGrp="1"/>
          </p:cNvSpPr>
          <p:nvPr>
            <p:ph type="title"/>
          </p:nvPr>
        </p:nvSpPr>
        <p:spPr>
          <a:xfrm>
            <a:off x="927100" y="3123740"/>
            <a:ext cx="10337800" cy="1910078"/>
          </a:xfrm>
        </p:spPr>
        <p:txBody>
          <a:bodyPr>
            <a:normAutofit/>
          </a:bodyPr>
          <a:lstStyle>
            <a:lvl1pPr algn="ctr">
              <a:defRPr sz="4000">
                <a:latin typeface="+mn-lt"/>
                <a:cs typeface="Arial" panose="020B0604020202020204" pitchFamily="34" charset="0"/>
              </a:defRPr>
            </a:lvl1pPr>
          </a:lstStyle>
          <a:p>
            <a:r>
              <a:rPr lang="en-GB"/>
              <a:t>Click to edit Master title style</a:t>
            </a:r>
            <a:endParaRPr lang="en-US" dirty="0"/>
          </a:p>
        </p:txBody>
      </p:sp>
      <p:sp>
        <p:nvSpPr>
          <p:cNvPr id="2" name="Rectangle 1">
            <a:extLst>
              <a:ext uri="{FF2B5EF4-FFF2-40B4-BE49-F238E27FC236}">
                <a16:creationId xmlns:a16="http://schemas.microsoft.com/office/drawing/2014/main" id="{FEFD733E-70A3-14B3-99AC-5615AEEFAA0E}"/>
              </a:ext>
            </a:extLst>
          </p:cNvPr>
          <p:cNvSpPr/>
          <p:nvPr/>
        </p:nvSpPr>
        <p:spPr>
          <a:xfrm>
            <a:off x="0" y="6547022"/>
            <a:ext cx="12192000" cy="346909"/>
          </a:xfrm>
          <a:prstGeom prst="rect">
            <a:avLst/>
          </a:prstGeom>
          <a:gradFill flip="none" rotWithShape="1">
            <a:gsLst>
              <a:gs pos="0">
                <a:srgbClr val="669E40"/>
              </a:gs>
              <a:gs pos="50000">
                <a:srgbClr val="3BA37B"/>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a:extLst>
              <a:ext uri="{FF2B5EF4-FFF2-40B4-BE49-F238E27FC236}">
                <a16:creationId xmlns:a16="http://schemas.microsoft.com/office/drawing/2014/main" id="{E6B93012-F303-3DCA-D5BC-6E373086065A}"/>
              </a:ext>
            </a:extLst>
          </p:cNvPr>
          <p:cNvSpPr>
            <a:spLocks noGrp="1"/>
          </p:cNvSpPr>
          <p:nvPr>
            <p:ph type="body" sz="quarter" idx="10"/>
          </p:nvPr>
        </p:nvSpPr>
        <p:spPr>
          <a:xfrm>
            <a:off x="1648618" y="1069962"/>
            <a:ext cx="8894763" cy="1717675"/>
          </a:xfrm>
        </p:spPr>
        <p:txBody>
          <a:bodyPr>
            <a:normAutofit/>
          </a:bodyPr>
          <a:lstStyle>
            <a:lvl1pPr marL="0" indent="0" algn="ctr">
              <a:buNone/>
              <a:defRPr sz="5400" b="1">
                <a:solidFill>
                  <a:schemeClr val="tx2"/>
                </a:solidFill>
                <a:latin typeface="Tw Cen MT" panose="020B0602020104020603" pitchFamily="34" charset="0"/>
              </a:defRPr>
            </a:lvl1pPr>
          </a:lstStyle>
          <a:p>
            <a:pPr lvl="0"/>
            <a:r>
              <a:rPr lang="en-GB"/>
              <a:t>Click to edit Master text styles</a:t>
            </a:r>
          </a:p>
        </p:txBody>
      </p:sp>
    </p:spTree>
    <p:extLst>
      <p:ext uri="{BB962C8B-B14F-4D97-AF65-F5344CB8AC3E}">
        <p14:creationId xmlns:p14="http://schemas.microsoft.com/office/powerpoint/2010/main" val="2783792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
            <a:ext cx="12192000" cy="6237769"/>
          </a:xfrm>
          <a:prstGeom prst="rect">
            <a:avLst/>
          </a:prstGeom>
          <a:solidFill>
            <a:srgbClr val="000000">
              <a:alpha val="60000"/>
            </a:srgbClr>
          </a:solidFill>
        </p:spPr>
      </p:pic>
      <p:sp>
        <p:nvSpPr>
          <p:cNvPr id="7" name="Rectangle 6"/>
          <p:cNvSpPr/>
          <p:nvPr/>
        </p:nvSpPr>
        <p:spPr>
          <a:xfrm>
            <a:off x="0" y="6242447"/>
            <a:ext cx="12192000" cy="615553"/>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7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700">
              <a:effectLst/>
              <a:latin typeface="Times New Roman" panose="02020603050405020304" pitchFamily="18" charset="0"/>
              <a:ea typeface="Times New Roman" panose="02020603050405020304" pitchFamily="18" charset="0"/>
            </a:endParaRPr>
          </a:p>
        </p:txBody>
      </p:sp>
      <p:pic>
        <p:nvPicPr>
          <p:cNvPr id="5" name="Picture 4">
            <a:extLst>
              <a:ext uri="{FF2B5EF4-FFF2-40B4-BE49-F238E27FC236}">
                <a16:creationId xmlns:a16="http://schemas.microsoft.com/office/drawing/2014/main" id="{EDE07978-A55E-FD73-8155-7E4B09721F7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12192000" cy="6237769"/>
          </a:xfrm>
          <a:prstGeom prst="rect">
            <a:avLst/>
          </a:prstGeom>
          <a:solidFill>
            <a:srgbClr val="000000">
              <a:alpha val="60000"/>
            </a:srgbClr>
          </a:solidFill>
        </p:spPr>
      </p:pic>
      <p:sp>
        <p:nvSpPr>
          <p:cNvPr id="6" name="Rectangle 5">
            <a:extLst>
              <a:ext uri="{FF2B5EF4-FFF2-40B4-BE49-F238E27FC236}">
                <a16:creationId xmlns:a16="http://schemas.microsoft.com/office/drawing/2014/main" id="{F8C2B733-A763-6DD0-3D14-74B1E338C6EF}"/>
              </a:ext>
            </a:extLst>
          </p:cNvPr>
          <p:cNvSpPr/>
          <p:nvPr userDrawn="1"/>
        </p:nvSpPr>
        <p:spPr>
          <a:xfrm>
            <a:off x="0" y="6242447"/>
            <a:ext cx="12192000" cy="615553"/>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700" kern="1200" dirty="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7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99468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0B6247E-B5EF-4267-A48B-E9D6EC44EDB3}"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4192503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0B6247E-B5EF-4267-A48B-E9D6EC44EDB3}"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908977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0B6247E-B5EF-4267-A48B-E9D6EC44EDB3}"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2591186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0B6247E-B5EF-4267-A48B-E9D6EC44EDB3}"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3426390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Title 1"/>
          <p:cNvSpPr>
            <a:spLocks noGrp="1"/>
          </p:cNvSpPr>
          <p:nvPr>
            <p:ph type="title"/>
          </p:nvPr>
        </p:nvSpPr>
        <p:spPr>
          <a:xfrm>
            <a:off x="838200" y="121921"/>
            <a:ext cx="10515600" cy="764631"/>
          </a:xfrm>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p>
        </p:txBody>
      </p:sp>
      <p:cxnSp>
        <p:nvCxnSpPr>
          <p:cNvPr id="9" name="Straight Connector 8"/>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1021488"/>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50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83E52E-2FE0-279E-C890-2476444B108A}"/>
              </a:ext>
            </a:extLst>
          </p:cNvPr>
          <p:cNvSpPr/>
          <p:nvPr/>
        </p:nvSpPr>
        <p:spPr>
          <a:xfrm>
            <a:off x="0" y="6547022"/>
            <a:ext cx="12192000" cy="3469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531223" y="121921"/>
            <a:ext cx="11112137" cy="513805"/>
          </a:xfrm>
        </p:spPr>
        <p:txBody>
          <a:bodyPr>
            <a:noAutofit/>
          </a:bodyPr>
          <a:lstStyle>
            <a:lvl1pPr>
              <a:defRPr sz="3200" b="1">
                <a:solidFill>
                  <a:srgbClr val="2F5597"/>
                </a:solidFill>
                <a:latin typeface="Tw Cen MT" panose="020B0602020104020603"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531223" y="895159"/>
            <a:ext cx="11083835" cy="5392430"/>
          </a:xfrm>
        </p:spPr>
        <p:txBody>
          <a:bodyPr/>
          <a:lstStyle>
            <a:lvl1pPr>
              <a:lnSpc>
                <a:spcPct val="100000"/>
              </a:lnSpc>
              <a:spcBef>
                <a:spcPts val="0"/>
              </a:spcBef>
              <a:spcAft>
                <a:spcPts val="800"/>
              </a:spcAft>
              <a:defRPr sz="2400">
                <a:latin typeface="+mn-lt"/>
                <a:cs typeface="Arial" panose="020B0604020202020204" pitchFamily="34" charset="0"/>
              </a:defRPr>
            </a:lvl1pPr>
            <a:lvl2pPr marL="685800" indent="-228600">
              <a:lnSpc>
                <a:spcPct val="100000"/>
              </a:lnSpc>
              <a:spcBef>
                <a:spcPts val="0"/>
              </a:spcBef>
              <a:spcAft>
                <a:spcPts val="800"/>
              </a:spcAft>
              <a:buFont typeface="Arial" panose="020B0604020202020204" pitchFamily="34" charset="0"/>
              <a:buChar char="–"/>
              <a:defRPr sz="2200">
                <a:solidFill>
                  <a:schemeClr val="tx1"/>
                </a:solidFill>
                <a:latin typeface="+mn-lt"/>
                <a:cs typeface="Arial" panose="020B0604020202020204" pitchFamily="34" charset="0"/>
              </a:defRPr>
            </a:lvl2pPr>
            <a:lvl3pPr marL="1143000" indent="-228600">
              <a:lnSpc>
                <a:spcPct val="100000"/>
              </a:lnSpc>
              <a:spcBef>
                <a:spcPts val="0"/>
              </a:spcBef>
              <a:spcAft>
                <a:spcPts val="800"/>
              </a:spcAft>
              <a:buFont typeface="Wingdings" panose="05000000000000000000" pitchFamily="2" charset="2"/>
              <a:buChar char="§"/>
              <a:defRPr sz="2000">
                <a:solidFill>
                  <a:schemeClr val="tx1"/>
                </a:solidFill>
                <a:latin typeface="+mn-lt"/>
                <a:cs typeface="Arial" panose="020B0604020202020204" pitchFamily="34" charset="0"/>
              </a:defRPr>
            </a:lvl3pPr>
            <a:lvl4pPr marL="1600200" indent="-228600">
              <a:lnSpc>
                <a:spcPct val="100000"/>
              </a:lnSpc>
              <a:spcBef>
                <a:spcPts val="0"/>
              </a:spcBef>
              <a:spcAft>
                <a:spcPts val="800"/>
              </a:spcAft>
              <a:buFont typeface="Wingdings" panose="05000000000000000000" pitchFamily="2" charset="2"/>
              <a:buChar char="ü"/>
              <a:defRPr>
                <a:solidFill>
                  <a:schemeClr val="tx1"/>
                </a:solidFill>
                <a:latin typeface="+mn-lt"/>
              </a:defRPr>
            </a:lvl4pPr>
          </a:lstStyle>
          <a:p>
            <a:pPr lvl="0"/>
            <a:r>
              <a:rPr lang="en-US" dirty="0"/>
              <a:t>24</a:t>
            </a:r>
          </a:p>
          <a:p>
            <a:pPr lvl="1"/>
            <a:r>
              <a:rPr lang="en-US" dirty="0"/>
              <a:t>Second level</a:t>
            </a:r>
          </a:p>
          <a:p>
            <a:pPr lvl="2"/>
            <a:r>
              <a:rPr lang="en-US" dirty="0"/>
              <a:t>Third level</a:t>
            </a:r>
          </a:p>
          <a:p>
            <a:pPr lvl="3"/>
            <a:r>
              <a:rPr lang="en-US" dirty="0"/>
              <a:t>Fourth level</a:t>
            </a:r>
          </a:p>
        </p:txBody>
      </p:sp>
      <p:sp>
        <p:nvSpPr>
          <p:cNvPr id="13" name="Rectangle 12"/>
          <p:cNvSpPr/>
          <p:nvPr/>
        </p:nvSpPr>
        <p:spPr>
          <a:xfrm>
            <a:off x="843504" y="6560770"/>
            <a:ext cx="10508346" cy="333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800"/>
              </a:spcAft>
            </a:pPr>
            <a:r>
              <a:rPr lang="en-GB" sz="1600" i="1" dirty="0">
                <a:solidFill>
                  <a:schemeClr val="bg1"/>
                </a:solidFill>
                <a:latin typeface="+mn-lt"/>
              </a:rPr>
              <a:t>WEFE Nexus Capacity Building | Part of an Academic Course</a:t>
            </a:r>
          </a:p>
        </p:txBody>
      </p:sp>
      <p:sp>
        <p:nvSpPr>
          <p:cNvPr id="10" name="Slide Number Placeholder 3"/>
          <p:cNvSpPr txBox="1">
            <a:spLocks noChangeAspect="1"/>
          </p:cNvSpPr>
          <p:nvPr/>
        </p:nvSpPr>
        <p:spPr>
          <a:xfrm>
            <a:off x="11343141" y="6597714"/>
            <a:ext cx="552001" cy="261610"/>
          </a:xfrm>
          <a:prstGeom prst="rect">
            <a:avLst/>
          </a:prstGeom>
          <a:noFill/>
        </p:spPr>
        <p:txBody>
          <a:bodyPr wrap="square" lIns="0" tIns="0" rIns="0" bIns="0">
            <a:spAutoFit/>
          </a:bodyP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5E448B4-EF6A-4CF8-A36B-4A0E049360AC}" type="slidenum">
              <a:rPr lang="en-US" altLang="ja-JP" sz="1700" b="0" smtClean="0">
                <a:solidFill>
                  <a:schemeClr val="bg1"/>
                </a:solidFill>
                <a:latin typeface="+mn-lt"/>
              </a:rPr>
              <a:pPr>
                <a:defRPr/>
              </a:pPr>
              <a:t>‹#›</a:t>
            </a:fld>
            <a:endParaRPr lang="en-US" altLang="ja-JP" sz="1700" b="0" dirty="0">
              <a:solidFill>
                <a:schemeClr val="bg1"/>
              </a:solidFill>
              <a:latin typeface="+mn-lt"/>
            </a:endParaRPr>
          </a:p>
        </p:txBody>
      </p:sp>
    </p:spTree>
    <p:extLst>
      <p:ext uri="{BB962C8B-B14F-4D97-AF65-F5344CB8AC3E}">
        <p14:creationId xmlns:p14="http://schemas.microsoft.com/office/powerpoint/2010/main" val="208513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348510"/>
            <a:ext cx="10515600" cy="1163781"/>
          </a:xfrm>
        </p:spPr>
        <p:txBody>
          <a:bodyPr anchor="b"/>
          <a:lstStyle>
            <a:lvl1pPr>
              <a:defRPr sz="6000" b="1">
                <a:solidFill>
                  <a:srgbClr val="2F5597"/>
                </a:solidFill>
                <a:latin typeface="Tw Cen MT" panose="020B0602020104020603" pitchFamily="34" charset="0"/>
              </a:defRPr>
            </a:lvl1pPr>
          </a:lstStyle>
          <a:p>
            <a:r>
              <a:rPr lang="en-GB"/>
              <a:t>Click to edit Master title style</a:t>
            </a:r>
            <a:endParaRPr lang="en-US" dirty="0"/>
          </a:p>
        </p:txBody>
      </p:sp>
      <p:sp>
        <p:nvSpPr>
          <p:cNvPr id="3" name="Text Placeholder 2"/>
          <p:cNvSpPr>
            <a:spLocks noGrp="1"/>
          </p:cNvSpPr>
          <p:nvPr>
            <p:ph type="body" idx="1"/>
          </p:nvPr>
        </p:nvSpPr>
        <p:spPr>
          <a:xfrm>
            <a:off x="831850" y="3352800"/>
            <a:ext cx="10515600" cy="273685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Rectangle 6">
            <a:extLst>
              <a:ext uri="{FF2B5EF4-FFF2-40B4-BE49-F238E27FC236}">
                <a16:creationId xmlns:a16="http://schemas.microsoft.com/office/drawing/2014/main" id="{79998D12-A3A4-7DC3-FCC1-A04F91976315}"/>
              </a:ext>
            </a:extLst>
          </p:cNvPr>
          <p:cNvSpPr/>
          <p:nvPr/>
        </p:nvSpPr>
        <p:spPr>
          <a:xfrm>
            <a:off x="0" y="0"/>
            <a:ext cx="12192000" cy="8405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FE4DCC0A-8C38-30C7-944A-64CD80F9640F}"/>
              </a:ext>
            </a:extLst>
          </p:cNvPr>
          <p:cNvSpPr>
            <a:spLocks noGrp="1"/>
          </p:cNvSpPr>
          <p:nvPr>
            <p:ph type="body" sz="quarter" idx="10"/>
          </p:nvPr>
        </p:nvSpPr>
        <p:spPr>
          <a:xfrm>
            <a:off x="831850" y="2614613"/>
            <a:ext cx="10515600" cy="561975"/>
          </a:xfrm>
        </p:spPr>
        <p:txBody>
          <a:bodyPr/>
          <a:lstStyle>
            <a:lvl1pPr marL="0" indent="0">
              <a:buNone/>
              <a:defRPr>
                <a:solidFill>
                  <a:schemeClr val="accent3"/>
                </a:solidFill>
                <a:latin typeface="Tw Cen MT" panose="020B0602020104020603" pitchFamily="34" charset="0"/>
              </a:defRPr>
            </a:lvl1pPr>
          </a:lstStyle>
          <a:p>
            <a:pPr lvl="0"/>
            <a:r>
              <a:rPr lang="en-GB"/>
              <a:t>Click to edit Master text styles</a:t>
            </a:r>
          </a:p>
        </p:txBody>
      </p:sp>
    </p:spTree>
    <p:extLst>
      <p:ext uri="{BB962C8B-B14F-4D97-AF65-F5344CB8AC3E}">
        <p14:creationId xmlns:p14="http://schemas.microsoft.com/office/powerpoint/2010/main" val="2965482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tx2"/>
                </a:solidFill>
                <a:latin typeface="Tw Cen MT" panose="020B0602020104020603" pitchFamily="34" charset="0"/>
              </a:defRPr>
            </a:lvl1p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Rectangle 7">
            <a:extLst>
              <a:ext uri="{FF2B5EF4-FFF2-40B4-BE49-F238E27FC236}">
                <a16:creationId xmlns:a16="http://schemas.microsoft.com/office/drawing/2014/main" id="{B7960249-4CFD-D20C-C497-D328E18E7ED4}"/>
              </a:ext>
            </a:extLst>
          </p:cNvPr>
          <p:cNvSpPr/>
          <p:nvPr/>
        </p:nvSpPr>
        <p:spPr>
          <a:xfrm>
            <a:off x="0" y="6547022"/>
            <a:ext cx="12192000" cy="3469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9993CF6-6269-E96A-F603-A0FEEB97031B}"/>
              </a:ext>
            </a:extLst>
          </p:cNvPr>
          <p:cNvSpPr/>
          <p:nvPr/>
        </p:nvSpPr>
        <p:spPr>
          <a:xfrm>
            <a:off x="843504" y="6560770"/>
            <a:ext cx="10508346" cy="333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800"/>
              </a:spcAft>
            </a:pPr>
            <a:r>
              <a:rPr lang="en-GB" sz="1600" i="1" dirty="0">
                <a:solidFill>
                  <a:schemeClr val="bg1"/>
                </a:solidFill>
                <a:latin typeface="+mn-lt"/>
              </a:rPr>
              <a:t>WEFE Nexus Capacity Building | Part of an Academic Course</a:t>
            </a:r>
          </a:p>
        </p:txBody>
      </p:sp>
      <p:sp>
        <p:nvSpPr>
          <p:cNvPr id="10" name="Slide Number Placeholder 3">
            <a:extLst>
              <a:ext uri="{FF2B5EF4-FFF2-40B4-BE49-F238E27FC236}">
                <a16:creationId xmlns:a16="http://schemas.microsoft.com/office/drawing/2014/main" id="{57E82AA7-C93D-03C9-FE27-0ABE9D2A06BC}"/>
              </a:ext>
            </a:extLst>
          </p:cNvPr>
          <p:cNvSpPr txBox="1">
            <a:spLocks noChangeAspect="1"/>
          </p:cNvSpPr>
          <p:nvPr/>
        </p:nvSpPr>
        <p:spPr>
          <a:xfrm>
            <a:off x="11343141" y="6597714"/>
            <a:ext cx="552001" cy="261610"/>
          </a:xfrm>
          <a:prstGeom prst="rect">
            <a:avLst/>
          </a:prstGeom>
          <a:noFill/>
        </p:spPr>
        <p:txBody>
          <a:bodyPr wrap="square" lIns="0" tIns="0" rIns="0" bIns="0">
            <a:spAutoFit/>
          </a:bodyP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5E448B4-EF6A-4CF8-A36B-4A0E049360AC}" type="slidenum">
              <a:rPr lang="en-US" altLang="ja-JP" sz="1700" b="0" smtClean="0">
                <a:solidFill>
                  <a:schemeClr val="bg1"/>
                </a:solidFill>
                <a:latin typeface="+mn-lt"/>
              </a:rPr>
              <a:pPr>
                <a:defRPr/>
              </a:pPr>
              <a:t>‹#›</a:t>
            </a:fld>
            <a:endParaRPr lang="en-US" altLang="ja-JP" sz="1700" b="0" dirty="0">
              <a:solidFill>
                <a:schemeClr val="bg1"/>
              </a:solidFill>
              <a:latin typeface="+mn-lt"/>
            </a:endParaRPr>
          </a:p>
        </p:txBody>
      </p:sp>
    </p:spTree>
    <p:extLst>
      <p:ext uri="{BB962C8B-B14F-4D97-AF65-F5344CB8AC3E}">
        <p14:creationId xmlns:p14="http://schemas.microsoft.com/office/powerpoint/2010/main" val="4148825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0B6247E-B5EF-4267-A48B-E9D6EC44EDB3}" type="datetimeFigureOut">
              <a:rPr lang="en-US" smtClean="0"/>
              <a:t>7/23/2024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1879417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0B6247E-B5EF-4267-A48B-E9D6EC44EDB3}" type="datetimeFigureOut">
              <a:rPr lang="en-US" smtClean="0"/>
              <a:t>7/23/2024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1928384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1298999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048" y="-10048"/>
            <a:ext cx="12192000" cy="6873072"/>
          </a:xfrm>
          <a:prstGeom prst="rect">
            <a:avLst/>
          </a:prstGeom>
        </p:spPr>
      </p:pic>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6" name="Picture 5">
            <a:extLst>
              <a:ext uri="{FF2B5EF4-FFF2-40B4-BE49-F238E27FC236}">
                <a16:creationId xmlns:a16="http://schemas.microsoft.com/office/drawing/2014/main" id="{79581494-B88F-BAC7-AC83-68D1A6E4A3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048" y="-10048"/>
            <a:ext cx="12192000" cy="6873072"/>
          </a:xfrm>
          <a:prstGeom prst="rect">
            <a:avLst/>
          </a:prstGeom>
        </p:spPr>
      </p:pic>
    </p:spTree>
    <p:extLst>
      <p:ext uri="{BB962C8B-B14F-4D97-AF65-F5344CB8AC3E}">
        <p14:creationId xmlns:p14="http://schemas.microsoft.com/office/powerpoint/2010/main" val="1285967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8699" cy="6873073"/>
          </a:xfrm>
          <a:prstGeom prst="rect">
            <a:avLst/>
          </a:prstGeom>
          <a:solidFill>
            <a:srgbClr val="FFFFFF">
              <a:shade val="85000"/>
            </a:srgbClr>
          </a:solidFill>
          <a:ln w="88900" cap="sq">
            <a:noFill/>
            <a:miter lim="800000"/>
          </a:ln>
          <a:effectLst/>
        </p:spPr>
      </p:pic>
      <p:sp>
        <p:nvSpPr>
          <p:cNvPr id="7" name="Rectangle 6"/>
          <p:cNvSpPr/>
          <p:nvPr/>
        </p:nvSpPr>
        <p:spPr>
          <a:xfrm>
            <a:off x="0" y="5488078"/>
            <a:ext cx="3393663" cy="1384995"/>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4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400">
              <a:effectLst/>
              <a:latin typeface="Times New Roman" panose="02020603050405020304" pitchFamily="18" charset="0"/>
              <a:ea typeface="Times New Roman" panose="02020603050405020304" pitchFamily="18" charset="0"/>
            </a:endParaRPr>
          </a:p>
        </p:txBody>
      </p:sp>
      <p:pic>
        <p:nvPicPr>
          <p:cNvPr id="5" name="Picture 4">
            <a:extLst>
              <a:ext uri="{FF2B5EF4-FFF2-40B4-BE49-F238E27FC236}">
                <a16:creationId xmlns:a16="http://schemas.microsoft.com/office/drawing/2014/main" id="{FE9434E0-D5BB-4E76-78D1-67658EC89E9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8699" cy="6873073"/>
          </a:xfrm>
          <a:prstGeom prst="rect">
            <a:avLst/>
          </a:prstGeom>
          <a:solidFill>
            <a:srgbClr val="FFFFFF">
              <a:shade val="85000"/>
            </a:srgbClr>
          </a:solidFill>
          <a:ln w="88900" cap="sq">
            <a:noFill/>
            <a:miter lim="800000"/>
          </a:ln>
          <a:effectLst/>
        </p:spPr>
      </p:pic>
      <p:sp>
        <p:nvSpPr>
          <p:cNvPr id="8" name="Rectangle 7">
            <a:extLst>
              <a:ext uri="{FF2B5EF4-FFF2-40B4-BE49-F238E27FC236}">
                <a16:creationId xmlns:a16="http://schemas.microsoft.com/office/drawing/2014/main" id="{8B3C1AE9-37B2-BC73-FDF4-556E3634DE75}"/>
              </a:ext>
            </a:extLst>
          </p:cNvPr>
          <p:cNvSpPr/>
          <p:nvPr userDrawn="1"/>
        </p:nvSpPr>
        <p:spPr>
          <a:xfrm>
            <a:off x="0" y="5488078"/>
            <a:ext cx="3393663" cy="1384995"/>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400" kern="1200" dirty="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78522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6247E-B5EF-4267-A48B-E9D6EC44EDB3}" type="datetimeFigureOut">
              <a:rPr lang="en-US" smtClean="0"/>
              <a:t>7/23/2024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8E43B1-45B7-4CB5-80BD-E28168FD323D}" type="slidenum">
              <a:rPr lang="en-US" smtClean="0"/>
              <a:t>‹#›</a:t>
            </a:fld>
            <a:endParaRPr lang="en-US"/>
          </a:p>
        </p:txBody>
      </p:sp>
    </p:spTree>
    <p:extLst>
      <p:ext uri="{BB962C8B-B14F-4D97-AF65-F5344CB8AC3E}">
        <p14:creationId xmlns:p14="http://schemas.microsoft.com/office/powerpoint/2010/main" val="714715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4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ishnu.pandey@pcampus.edu.np" TargetMode="External"/><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02.JP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03.JP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0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07.JP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114.svg"/><Relationship Id="rId7" Type="http://schemas.openxmlformats.org/officeDocument/2006/relationships/image" Target="../media/image117.svg"/><Relationship Id="rId2" Type="http://schemas.openxmlformats.org/officeDocument/2006/relationships/image" Target="../media/image113.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116.svg"/><Relationship Id="rId4" Type="http://schemas.openxmlformats.org/officeDocument/2006/relationships/image" Target="../media/image115.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svg"/><Relationship Id="rId12"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sv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sv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water-energy-food.org/" TargetMode="External"/><Relationship Id="rId2" Type="http://schemas.openxmlformats.org/officeDocument/2006/relationships/hyperlink" Target="https://data.jrc.ec.europa.eu/collection/id-00134" TargetMode="External"/><Relationship Id="rId1" Type="http://schemas.openxmlformats.org/officeDocument/2006/relationships/slideLayout" Target="../slideLayouts/slideLayout2.xml"/><Relationship Id="rId4" Type="http://schemas.openxmlformats.org/officeDocument/2006/relationships/hyperlink" Target="https://www.fao.org/faostat/en/#home"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techtarget.com/searchdatamanagement/definition/data-management" TargetMode="External"/><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techtarget.com/searchdatamanagement/definition/data-management" TargetMode="External"/><Relationship Id="rId2" Type="http://schemas.openxmlformats.org/officeDocument/2006/relationships/hyperlink" Target="https://doi.org/10.1080/10429247.2020.1758539"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hf.wefnexustool.org/login.php"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70.JP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74.sv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slides/_rels/slide8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83.svg"/><Relationship Id="rId5" Type="http://schemas.openxmlformats.org/officeDocument/2006/relationships/image" Target="../media/image82.png"/><Relationship Id="rId10" Type="http://schemas.openxmlformats.org/officeDocument/2006/relationships/image" Target="../media/image87.svg"/><Relationship Id="rId4" Type="http://schemas.openxmlformats.org/officeDocument/2006/relationships/image" Target="../media/image81.svg"/><Relationship Id="rId9" Type="http://schemas.openxmlformats.org/officeDocument/2006/relationships/image" Target="../media/image8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doi.org/10.3390/w8020059" TargetMode="External"/><Relationship Id="rId2" Type="http://schemas.openxmlformats.org/officeDocument/2006/relationships/hyperlink" Target="https://doi.org/10.3390/inventions5040056" TargetMode="External"/><Relationship Id="rId1" Type="http://schemas.openxmlformats.org/officeDocument/2006/relationships/slideLayout" Target="../slideLayouts/slideLayout2.xml"/><Relationship Id="rId6" Type="http://schemas.openxmlformats.org/officeDocument/2006/relationships/hyperlink" Target="https://doi.org/10.3389/fenvs.2022.880754" TargetMode="External"/><Relationship Id="rId5" Type="http://schemas.openxmlformats.org/officeDocument/2006/relationships/hyperlink" Target="https://doi.org/10.1080/02626667.2017.1353695" TargetMode="External"/><Relationship Id="rId4" Type="http://schemas.openxmlformats.org/officeDocument/2006/relationships/hyperlink" Target="https://doi.org/10.1007/s11625-018-0552-7" TargetMode="Externa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0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77D16-4AB3-59DF-D059-E04DF70FC0E9}"/>
              </a:ext>
            </a:extLst>
          </p:cNvPr>
          <p:cNvSpPr>
            <a:spLocks noGrp="1"/>
          </p:cNvSpPr>
          <p:nvPr>
            <p:ph type="title"/>
          </p:nvPr>
        </p:nvSpPr>
        <p:spPr>
          <a:xfrm>
            <a:off x="927100" y="3132118"/>
            <a:ext cx="10337800" cy="1910078"/>
          </a:xfrm>
        </p:spPr>
        <p:txBody>
          <a:bodyPr/>
          <a:lstStyle/>
          <a:p>
            <a:r>
              <a:rPr lang="en-GB" dirty="0">
                <a:solidFill>
                  <a:schemeClr val="accent2"/>
                </a:solidFill>
              </a:rPr>
              <a:t>Part of a post-graduate course on</a:t>
            </a:r>
            <a:br>
              <a:rPr lang="en-GB" dirty="0">
                <a:solidFill>
                  <a:schemeClr val="accent2"/>
                </a:solidFill>
              </a:rPr>
            </a:br>
            <a:r>
              <a:rPr lang="en-GB" dirty="0">
                <a:solidFill>
                  <a:schemeClr val="accent2"/>
                </a:solidFill>
              </a:rPr>
              <a:t>“Climate Change, Water Security &amp; Nexus”</a:t>
            </a:r>
          </a:p>
        </p:txBody>
      </p:sp>
      <p:sp>
        <p:nvSpPr>
          <p:cNvPr id="3" name="Text Placeholder 2">
            <a:extLst>
              <a:ext uri="{FF2B5EF4-FFF2-40B4-BE49-F238E27FC236}">
                <a16:creationId xmlns:a16="http://schemas.microsoft.com/office/drawing/2014/main" id="{009A512B-12C7-C260-28B4-49745314D880}"/>
              </a:ext>
            </a:extLst>
          </p:cNvPr>
          <p:cNvSpPr>
            <a:spLocks noGrp="1"/>
          </p:cNvSpPr>
          <p:nvPr>
            <p:ph type="body" sz="quarter" idx="10"/>
          </p:nvPr>
        </p:nvSpPr>
        <p:spPr>
          <a:xfrm>
            <a:off x="1670953" y="1597156"/>
            <a:ext cx="8894763" cy="1717675"/>
          </a:xfrm>
        </p:spPr>
        <p:txBody>
          <a:bodyPr/>
          <a:lstStyle/>
          <a:p>
            <a:r>
              <a:rPr lang="en-GB" dirty="0"/>
              <a:t>Climate Change, Water Security &amp; Nexus Approaches</a:t>
            </a:r>
          </a:p>
        </p:txBody>
      </p:sp>
      <p:sp>
        <p:nvSpPr>
          <p:cNvPr id="5" name="TextBox 4">
            <a:extLst>
              <a:ext uri="{FF2B5EF4-FFF2-40B4-BE49-F238E27FC236}">
                <a16:creationId xmlns:a16="http://schemas.microsoft.com/office/drawing/2014/main" id="{15F77757-08AC-EB2C-47FC-05EC2EBF4D03}"/>
              </a:ext>
            </a:extLst>
          </p:cNvPr>
          <p:cNvSpPr txBox="1"/>
          <p:nvPr/>
        </p:nvSpPr>
        <p:spPr>
          <a:xfrm>
            <a:off x="949435" y="5096551"/>
            <a:ext cx="10337800" cy="1107996"/>
          </a:xfrm>
          <a:prstGeom prst="rect">
            <a:avLst/>
          </a:prstGeom>
          <a:noFill/>
        </p:spPr>
        <p:txBody>
          <a:bodyPr wrap="square">
            <a:spAutoFit/>
          </a:bodyPr>
          <a:lstStyle/>
          <a:p>
            <a:pPr algn="ctr"/>
            <a:r>
              <a:rPr lang="en-US" sz="2200" dirty="0">
                <a:ea typeface="+mn-lt"/>
                <a:cs typeface="+mn-lt"/>
              </a:rPr>
              <a:t>Course Lead: </a:t>
            </a:r>
            <a:r>
              <a:rPr lang="en-US" sz="2200" b="1" dirty="0">
                <a:ea typeface="+mn-lt"/>
                <a:cs typeface="+mn-lt"/>
              </a:rPr>
              <a:t>Prof. Vishnu Prasad Pandey</a:t>
            </a:r>
            <a:r>
              <a:rPr lang="en-US" sz="2200" dirty="0">
                <a:ea typeface="+mn-lt"/>
                <a:cs typeface="+mn-lt"/>
              </a:rPr>
              <a:t>, Center for Water Resources Studies, Institute of Engineering, Tribhuvan University, Nepal </a:t>
            </a:r>
          </a:p>
          <a:p>
            <a:pPr algn="ctr"/>
            <a:r>
              <a:rPr lang="en-US" sz="2200" dirty="0">
                <a:ea typeface="+mn-lt"/>
                <a:cs typeface="+mn-lt"/>
              </a:rPr>
              <a:t>Email: </a:t>
            </a:r>
            <a:r>
              <a:rPr lang="en-US" sz="2200" dirty="0">
                <a:ea typeface="+mn-lt"/>
                <a:cs typeface="+mn-lt"/>
                <a:hlinkClick r:id="rId3">
                  <a:extLst>
                    <a:ext uri="{A12FA001-AC4F-418D-AE19-62706E023703}">
                      <ahyp:hlinkClr xmlns:ahyp="http://schemas.microsoft.com/office/drawing/2018/hyperlinkcolor" val="tx"/>
                    </a:ext>
                  </a:extLst>
                </a:hlinkClick>
              </a:rPr>
              <a:t>vishnu.pandey@pcampus.edu.np</a:t>
            </a:r>
            <a:endParaRPr lang="en-GB" sz="2200" dirty="0">
              <a:ea typeface="+mn-lt"/>
              <a:cs typeface="+mn-lt"/>
            </a:endParaRPr>
          </a:p>
        </p:txBody>
      </p:sp>
      <p:grpSp>
        <p:nvGrpSpPr>
          <p:cNvPr id="4" name="Group 3">
            <a:extLst>
              <a:ext uri="{FF2B5EF4-FFF2-40B4-BE49-F238E27FC236}">
                <a16:creationId xmlns:a16="http://schemas.microsoft.com/office/drawing/2014/main" id="{2CDC3D32-B441-A3A7-18BE-9C14E276B705}"/>
              </a:ext>
            </a:extLst>
          </p:cNvPr>
          <p:cNvGrpSpPr/>
          <p:nvPr/>
        </p:nvGrpSpPr>
        <p:grpSpPr>
          <a:xfrm>
            <a:off x="2185205" y="297149"/>
            <a:ext cx="7821589" cy="1053742"/>
            <a:chOff x="2057400" y="252229"/>
            <a:chExt cx="7821589" cy="1053742"/>
          </a:xfrm>
        </p:grpSpPr>
        <p:pic>
          <p:nvPicPr>
            <p:cNvPr id="7" name="Picture 6">
              <a:extLst>
                <a:ext uri="{FF2B5EF4-FFF2-40B4-BE49-F238E27FC236}">
                  <a16:creationId xmlns:a16="http://schemas.microsoft.com/office/drawing/2014/main" id="{12085971-2FB0-4C63-8BE3-5CB08F692A42}"/>
                </a:ext>
              </a:extLst>
            </p:cNvPr>
            <p:cNvPicPr/>
            <p:nvPr/>
          </p:nvPicPr>
          <p:blipFill rotWithShape="1">
            <a:blip r:embed="rId4" cstate="screen">
              <a:extLst>
                <a:ext uri="{28A0092B-C50C-407E-A947-70E740481C1C}">
                  <a14:useLocalDpi xmlns:a14="http://schemas.microsoft.com/office/drawing/2010/main"/>
                </a:ext>
              </a:extLst>
            </a:blip>
            <a:srcRect/>
            <a:stretch/>
          </p:blipFill>
          <p:spPr>
            <a:xfrm>
              <a:off x="4712549" y="324060"/>
              <a:ext cx="1789220" cy="981911"/>
            </a:xfrm>
            <a:prstGeom prst="rect">
              <a:avLst/>
            </a:prstGeom>
          </p:spPr>
        </p:pic>
        <p:pic>
          <p:nvPicPr>
            <p:cNvPr id="8" name="Picture 7" descr="A green logo with text&#10;&#10;Description automatically generated with medium confidence">
              <a:extLst>
                <a:ext uri="{FF2B5EF4-FFF2-40B4-BE49-F238E27FC236}">
                  <a16:creationId xmlns:a16="http://schemas.microsoft.com/office/drawing/2014/main" id="{F5EFA047-9B0C-EB6E-6DC6-9CBA08AC4FF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57400" y="324060"/>
              <a:ext cx="2379133" cy="981911"/>
            </a:xfrm>
            <a:prstGeom prst="rect">
              <a:avLst/>
            </a:prstGeom>
          </p:spPr>
        </p:pic>
        <p:pic>
          <p:nvPicPr>
            <p:cNvPr id="9" name="Picture 8">
              <a:extLst>
                <a:ext uri="{FF2B5EF4-FFF2-40B4-BE49-F238E27FC236}">
                  <a16:creationId xmlns:a16="http://schemas.microsoft.com/office/drawing/2014/main" id="{D6587756-3EF7-2050-02D5-EA0C70F3CBD3}"/>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9100510" y="324060"/>
              <a:ext cx="778479" cy="950396"/>
            </a:xfrm>
            <a:prstGeom prst="rect">
              <a:avLst/>
            </a:prstGeom>
          </p:spPr>
        </p:pic>
        <p:pic>
          <p:nvPicPr>
            <p:cNvPr id="10" name="Picture 9">
              <a:extLst>
                <a:ext uri="{FF2B5EF4-FFF2-40B4-BE49-F238E27FC236}">
                  <a16:creationId xmlns:a16="http://schemas.microsoft.com/office/drawing/2014/main" id="{184ED9CC-6AFE-D7FB-4F7E-EC743A3F44DC}"/>
                </a:ext>
              </a:extLst>
            </p:cNvPr>
            <p:cNvPicPr/>
            <p:nvPr/>
          </p:nvPicPr>
          <p:blipFill rotWithShape="1">
            <a:blip r:embed="rId7" cstate="screen">
              <a:extLst>
                <a:ext uri="{28A0092B-C50C-407E-A947-70E740481C1C}">
                  <a14:useLocalDpi xmlns:a14="http://schemas.microsoft.com/office/drawing/2010/main"/>
                </a:ext>
              </a:extLst>
            </a:blip>
            <a:srcRect/>
            <a:stretch/>
          </p:blipFill>
          <p:spPr>
            <a:xfrm>
              <a:off x="6777785" y="252229"/>
              <a:ext cx="2046708" cy="1040480"/>
            </a:xfrm>
            <a:prstGeom prst="rect">
              <a:avLst/>
            </a:prstGeom>
          </p:spPr>
        </p:pic>
      </p:grpSp>
    </p:spTree>
    <p:extLst>
      <p:ext uri="{BB962C8B-B14F-4D97-AF65-F5344CB8AC3E}">
        <p14:creationId xmlns:p14="http://schemas.microsoft.com/office/powerpoint/2010/main" val="496884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 | Example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887035" y="832636"/>
            <a:ext cx="8417930" cy="4846320"/>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531223" y="5822076"/>
            <a:ext cx="11182357" cy="51380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dirty="0">
                <a:solidFill>
                  <a:schemeClr val="tx1"/>
                </a:solidFill>
                <a:ea typeface="+mn-lt"/>
                <a:cs typeface="+mn-lt"/>
              </a:rPr>
              <a:t>Figure: Bonn2011 Nexus framework adapted from </a:t>
            </a:r>
            <a:r>
              <a:rPr lang="en-US" sz="1700" i="1" dirty="0" err="1">
                <a:solidFill>
                  <a:schemeClr val="tx1"/>
                </a:solidFill>
                <a:ea typeface="+mn-lt"/>
                <a:cs typeface="+mn-lt"/>
              </a:rPr>
              <a:t>Bizikova</a:t>
            </a:r>
            <a:r>
              <a:rPr lang="en-US" sz="1700" i="1" dirty="0">
                <a:solidFill>
                  <a:schemeClr val="tx1"/>
                </a:solidFill>
                <a:ea typeface="+mn-lt"/>
                <a:cs typeface="+mn-lt"/>
              </a:rPr>
              <a:t> et al. (2013) (Source: </a:t>
            </a:r>
            <a:r>
              <a:rPr lang="en-US" sz="1700" i="1" dirty="0" err="1">
                <a:solidFill>
                  <a:schemeClr val="tx1"/>
                </a:solidFill>
                <a:ea typeface="+mn-lt"/>
                <a:cs typeface="+mn-lt"/>
              </a:rPr>
              <a:t>Anandhi</a:t>
            </a:r>
            <a:r>
              <a:rPr lang="en-US" sz="1700" i="1" dirty="0">
                <a:solidFill>
                  <a:schemeClr val="tx1"/>
                </a:solidFill>
                <a:ea typeface="+mn-lt"/>
                <a:cs typeface="+mn-lt"/>
              </a:rPr>
              <a:t> et al., 2023)</a:t>
            </a:r>
          </a:p>
          <a:p>
            <a:pPr marL="0" indent="0" algn="ctr">
              <a:buNone/>
            </a:pPr>
            <a:r>
              <a:rPr lang="en-US" sz="1700" i="1" dirty="0">
                <a:ea typeface="+mn-lt"/>
                <a:cs typeface="+mn-lt"/>
              </a:rPr>
              <a:t> </a:t>
            </a:r>
          </a:p>
        </p:txBody>
      </p:sp>
    </p:spTree>
    <p:extLst>
      <p:ext uri="{BB962C8B-B14F-4D97-AF65-F5344CB8AC3E}">
        <p14:creationId xmlns:p14="http://schemas.microsoft.com/office/powerpoint/2010/main" val="8010577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FA75F-01BD-29F0-2CE2-4A9F18C050B8}"/>
              </a:ext>
            </a:extLst>
          </p:cNvPr>
          <p:cNvSpPr>
            <a:spLocks noGrp="1"/>
          </p:cNvSpPr>
          <p:nvPr>
            <p:ph type="title"/>
          </p:nvPr>
        </p:nvSpPr>
        <p:spPr/>
        <p:txBody>
          <a:bodyPr>
            <a:normAutofit fontScale="90000"/>
          </a:bodyPr>
          <a:lstStyle/>
          <a:p>
            <a:r>
              <a:rPr lang="en-US" dirty="0">
                <a:latin typeface="Tw Cen MT"/>
                <a:cs typeface="Arial"/>
              </a:rPr>
              <a:t>2.2 Case 2: Drinking Water Treatment Plant </a:t>
            </a:r>
            <a:endParaRPr lang="en-US" dirty="0"/>
          </a:p>
        </p:txBody>
      </p:sp>
      <p:sp>
        <p:nvSpPr>
          <p:cNvPr id="3" name="Content Placeholder 2">
            <a:extLst>
              <a:ext uri="{FF2B5EF4-FFF2-40B4-BE49-F238E27FC236}">
                <a16:creationId xmlns:a16="http://schemas.microsoft.com/office/drawing/2014/main" id="{84F2343E-E994-B4E4-265B-6ECC6C5A5C81}"/>
              </a:ext>
            </a:extLst>
          </p:cNvPr>
          <p:cNvSpPr>
            <a:spLocks noGrp="1"/>
          </p:cNvSpPr>
          <p:nvPr>
            <p:ph idx="1"/>
          </p:nvPr>
        </p:nvSpPr>
        <p:spPr>
          <a:xfrm>
            <a:off x="531223" y="895159"/>
            <a:ext cx="11083835" cy="5549184"/>
          </a:xfrm>
        </p:spPr>
        <p:txBody>
          <a:bodyPr>
            <a:normAutofit/>
          </a:bodyPr>
          <a:lstStyle/>
          <a:p>
            <a:r>
              <a:rPr lang="en-US" dirty="0"/>
              <a:t>Methodology:</a:t>
            </a:r>
          </a:p>
          <a:p>
            <a:pPr lvl="1"/>
            <a:r>
              <a:rPr lang="en-US" dirty="0"/>
              <a:t>Energy consumption for the </a:t>
            </a:r>
            <a:r>
              <a:rPr lang="en-US" b="1" dirty="0">
                <a:solidFill>
                  <a:schemeClr val="accent5"/>
                </a:solidFill>
              </a:rPr>
              <a:t>various energy driving units</a:t>
            </a:r>
            <a:r>
              <a:rPr lang="en-US" dirty="0"/>
              <a:t> of the DWTP was determined first, and then used as inputs for the System Advisor Model (SAM):</a:t>
            </a:r>
          </a:p>
          <a:p>
            <a:pPr lvl="2"/>
            <a:r>
              <a:rPr lang="en-US" sz="2100" dirty="0"/>
              <a:t>Pre-</a:t>
            </a:r>
            <a:r>
              <a:rPr lang="en-US" sz="2100" dirty="0" err="1"/>
              <a:t>ozonators</a:t>
            </a:r>
            <a:endParaRPr lang="en-US" sz="2100" dirty="0"/>
          </a:p>
          <a:p>
            <a:pPr lvl="2"/>
            <a:r>
              <a:rPr lang="en-US" sz="2100" dirty="0"/>
              <a:t>Feed system for coagulation</a:t>
            </a:r>
          </a:p>
          <a:p>
            <a:pPr lvl="2"/>
            <a:r>
              <a:rPr lang="en-US" sz="2100" dirty="0"/>
              <a:t>Vertical turbine flocculator</a:t>
            </a:r>
          </a:p>
          <a:p>
            <a:pPr lvl="2"/>
            <a:r>
              <a:rPr lang="en-US" sz="2100" dirty="0"/>
              <a:t>Filtration backwash system</a:t>
            </a:r>
          </a:p>
          <a:p>
            <a:pPr lvl="2"/>
            <a:r>
              <a:rPr lang="en-US" sz="2100" dirty="0"/>
              <a:t>On-site sodium hypochlorite generator</a:t>
            </a:r>
          </a:p>
          <a:p>
            <a:pPr lvl="2"/>
            <a:r>
              <a:rPr lang="en-US" sz="2100" dirty="0"/>
              <a:t>Additional pump operations</a:t>
            </a:r>
          </a:p>
          <a:p>
            <a:pPr lvl="1"/>
            <a:r>
              <a:rPr lang="en-US" dirty="0"/>
              <a:t>The SAM model is used to </a:t>
            </a:r>
            <a:r>
              <a:rPr lang="en-US" b="1" dirty="0">
                <a:solidFill>
                  <a:schemeClr val="accent5"/>
                </a:solidFill>
              </a:rPr>
              <a:t>calculate of land requirements and cost analysis</a:t>
            </a:r>
            <a:r>
              <a:rPr lang="en-US" dirty="0">
                <a:solidFill>
                  <a:schemeClr val="accent5"/>
                </a:solidFill>
              </a:rPr>
              <a:t> </a:t>
            </a:r>
            <a:r>
              <a:rPr lang="en-US" dirty="0"/>
              <a:t>of the photovoltaic (PV) system to offset the energy requirements of the DWTP.</a:t>
            </a:r>
          </a:p>
          <a:p>
            <a:pPr lvl="1"/>
            <a:r>
              <a:rPr lang="en-US" b="1" dirty="0">
                <a:solidFill>
                  <a:schemeClr val="accent5"/>
                </a:solidFill>
              </a:rPr>
              <a:t>Net reduction in carbon emissions</a:t>
            </a:r>
            <a:r>
              <a:rPr lang="en-US" dirty="0">
                <a:solidFill>
                  <a:schemeClr val="accent5"/>
                </a:solidFill>
              </a:rPr>
              <a:t> </a:t>
            </a:r>
            <a:r>
              <a:rPr lang="en-US" dirty="0"/>
              <a:t>due to PV deployment was estimated.</a:t>
            </a:r>
          </a:p>
          <a:p>
            <a:pPr lvl="1"/>
            <a:r>
              <a:rPr lang="en-US" dirty="0"/>
              <a:t>Finally, </a:t>
            </a:r>
            <a:r>
              <a:rPr lang="en-US" b="1" dirty="0">
                <a:solidFill>
                  <a:schemeClr val="accent5"/>
                </a:solidFill>
              </a:rPr>
              <a:t>sensitivity</a:t>
            </a:r>
            <a:r>
              <a:rPr lang="en-US" dirty="0"/>
              <a:t> analysis of inputs and </a:t>
            </a:r>
            <a:r>
              <a:rPr lang="en-US" b="1" dirty="0">
                <a:solidFill>
                  <a:schemeClr val="accent5"/>
                </a:solidFill>
              </a:rPr>
              <a:t>scenario analysis</a:t>
            </a:r>
            <a:r>
              <a:rPr lang="en-US" dirty="0">
                <a:solidFill>
                  <a:schemeClr val="accent5"/>
                </a:solidFill>
              </a:rPr>
              <a:t> </a:t>
            </a:r>
            <a:r>
              <a:rPr lang="en-US" dirty="0"/>
              <a:t>was also performed.</a:t>
            </a:r>
          </a:p>
        </p:txBody>
      </p:sp>
    </p:spTree>
    <p:extLst>
      <p:ext uri="{BB962C8B-B14F-4D97-AF65-F5344CB8AC3E}">
        <p14:creationId xmlns:p14="http://schemas.microsoft.com/office/powerpoint/2010/main" val="32012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2: Drinking Water Treatment Plant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575945" y="809328"/>
            <a:ext cx="10998516" cy="4937760"/>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468086" y="5791200"/>
            <a:ext cx="11212285" cy="7075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dirty="0"/>
              <a:t>Figure: </a:t>
            </a:r>
            <a:r>
              <a:rPr lang="en-US" sz="1700" b="1" i="1" dirty="0">
                <a:solidFill>
                  <a:schemeClr val="accent5"/>
                </a:solidFill>
              </a:rPr>
              <a:t>Energy consumption (%)</a:t>
            </a:r>
            <a:r>
              <a:rPr lang="en-US" sz="1700" i="1" dirty="0">
                <a:solidFill>
                  <a:schemeClr val="accent5"/>
                </a:solidFill>
              </a:rPr>
              <a:t> </a:t>
            </a:r>
            <a:r>
              <a:rPr lang="en-US" sz="1700" i="1" dirty="0"/>
              <a:t>for the drinking water treatment plant </a:t>
            </a:r>
          </a:p>
          <a:p>
            <a:pPr marL="0" indent="0" algn="ctr">
              <a:spcAft>
                <a:spcPts val="0"/>
              </a:spcAft>
              <a:buNone/>
            </a:pPr>
            <a:r>
              <a:rPr lang="en-US" sz="1700" dirty="0"/>
              <a:t>(Source: </a:t>
            </a:r>
            <a:r>
              <a:rPr lang="en-US" sz="1700" dirty="0" err="1"/>
              <a:t>Bukhary</a:t>
            </a:r>
            <a:r>
              <a:rPr lang="en-US" sz="1700" dirty="0"/>
              <a:t> et al., 2020)</a:t>
            </a:r>
            <a:endParaRPr lang="en-US" sz="1700" i="1" dirty="0"/>
          </a:p>
        </p:txBody>
      </p:sp>
    </p:spTree>
    <p:extLst>
      <p:ext uri="{BB962C8B-B14F-4D97-AF65-F5344CB8AC3E}">
        <p14:creationId xmlns:p14="http://schemas.microsoft.com/office/powerpoint/2010/main" val="120067832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2: Drinking Water Treatment Plant </a:t>
            </a:r>
            <a:endParaRPr lang="en-US" dirty="0"/>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rmAutofit/>
          </a:bodyPr>
          <a:lstStyle/>
          <a:p>
            <a:r>
              <a:rPr lang="en-US" dirty="0"/>
              <a:t>Conclusions:	</a:t>
            </a:r>
          </a:p>
          <a:p>
            <a:pPr lvl="1"/>
            <a:r>
              <a:rPr lang="en-US" dirty="0"/>
              <a:t>Use of renewable energy (e.g., PV) can reduce energy consumption and offset carbon emission from DWTPs.</a:t>
            </a:r>
          </a:p>
          <a:p>
            <a:pPr lvl="1"/>
            <a:r>
              <a:rPr lang="en-US" dirty="0"/>
              <a:t>Initial investments are typically high for solar projects, but can be offset by low operating and maintenance costs during the operational life of the solar facility.</a:t>
            </a:r>
          </a:p>
          <a:p>
            <a:pPr lvl="1"/>
            <a:r>
              <a:rPr lang="en-US" dirty="0"/>
              <a:t>The efficiency of PV panels has increased significantly, with a marked decrease in price, a trend projected to continue over the coming years. </a:t>
            </a:r>
          </a:p>
          <a:p>
            <a:pPr lvl="2"/>
            <a:r>
              <a:rPr lang="en-US" dirty="0"/>
              <a:t>However, as shown by this case study, governmental support/subsidies are still required for solar PV projects to be cost-effective.</a:t>
            </a:r>
          </a:p>
          <a:p>
            <a:pPr lvl="1"/>
            <a:r>
              <a:rPr lang="en-US" dirty="0"/>
              <a:t>Reduction in current battery storage prices can significantly alter the way energy is generated today, as PV coupled with battery storage can lead to a reliable supply of electricity throughout 24h of the day.</a:t>
            </a:r>
          </a:p>
        </p:txBody>
      </p:sp>
    </p:spTree>
    <p:extLst>
      <p:ext uri="{BB962C8B-B14F-4D97-AF65-F5344CB8AC3E}">
        <p14:creationId xmlns:p14="http://schemas.microsoft.com/office/powerpoint/2010/main" val="152241823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3: Urban WEF Nexus of Beijing</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Autofit/>
          </a:bodyPr>
          <a:lstStyle/>
          <a:p>
            <a:pPr>
              <a:spcBef>
                <a:spcPts val="600"/>
              </a:spcBef>
              <a:spcAft>
                <a:spcPts val="600"/>
              </a:spcAft>
            </a:pPr>
            <a:r>
              <a:rPr lang="en-US" dirty="0"/>
              <a:t>Context:</a:t>
            </a:r>
          </a:p>
          <a:p>
            <a:pPr lvl="1">
              <a:spcBef>
                <a:spcPts val="600"/>
              </a:spcBef>
              <a:spcAft>
                <a:spcPts val="600"/>
              </a:spcAft>
            </a:pPr>
            <a:r>
              <a:rPr lang="en-US" dirty="0"/>
              <a:t>Cities have become active hubs of resource consumption and production. </a:t>
            </a:r>
          </a:p>
          <a:p>
            <a:pPr lvl="1">
              <a:spcBef>
                <a:spcPts val="600"/>
              </a:spcBef>
              <a:spcAft>
                <a:spcPts val="600"/>
              </a:spcAft>
            </a:pPr>
            <a:r>
              <a:rPr lang="en-US" dirty="0"/>
              <a:t>Globally, food security, freshwater shortage and fossil fuel exhaustion have become the greatest challenge for sustainable development of cities in the future.</a:t>
            </a:r>
          </a:p>
          <a:p>
            <a:pPr>
              <a:spcBef>
                <a:spcPts val="600"/>
              </a:spcBef>
              <a:spcAft>
                <a:spcPts val="600"/>
              </a:spcAft>
            </a:pPr>
            <a:r>
              <a:rPr lang="en-US" dirty="0"/>
              <a:t>Issues:</a:t>
            </a:r>
          </a:p>
          <a:p>
            <a:pPr lvl="1">
              <a:spcBef>
                <a:spcPts val="600"/>
              </a:spcBef>
              <a:spcAft>
                <a:spcPts val="600"/>
              </a:spcAft>
            </a:pPr>
            <a:r>
              <a:rPr lang="en-US" dirty="0"/>
              <a:t>Beijing, the capital city of China, serves as a microcosm of China’s rapid urbanization process, and its unique location and mega-city status have increased pressure on the City to ensure the availability of resources.</a:t>
            </a:r>
          </a:p>
          <a:p>
            <a:pPr marL="228600" lvl="1">
              <a:spcBef>
                <a:spcPts val="600"/>
              </a:spcBef>
              <a:spcAft>
                <a:spcPts val="600"/>
              </a:spcAft>
              <a:buFont typeface="Arial" panose="020B0604020202020204" pitchFamily="34" charset="0"/>
              <a:buChar char="•"/>
            </a:pPr>
            <a:r>
              <a:rPr lang="en-US" sz="2400" dirty="0">
                <a:solidFill>
                  <a:schemeClr val="tx1"/>
                </a:solidFill>
              </a:rPr>
              <a:t>Potential solutions:</a:t>
            </a:r>
          </a:p>
          <a:p>
            <a:pPr lvl="1">
              <a:spcBef>
                <a:spcPts val="600"/>
              </a:spcBef>
              <a:spcAft>
                <a:spcPts val="600"/>
              </a:spcAft>
            </a:pPr>
            <a:r>
              <a:rPr lang="en-US" dirty="0"/>
              <a:t>Systematic analysis and simulation of the </a:t>
            </a:r>
            <a:r>
              <a:rPr lang="en-US" b="1" dirty="0">
                <a:solidFill>
                  <a:schemeClr val="accent5"/>
                </a:solidFill>
              </a:rPr>
              <a:t>dynamic evolution of urban WEF demand, supply and their Nexus</a:t>
            </a:r>
            <a:r>
              <a:rPr lang="en-US" dirty="0"/>
              <a:t> would add significant and practical value for </a:t>
            </a:r>
            <a:r>
              <a:rPr lang="en-US" b="1" dirty="0">
                <a:solidFill>
                  <a:schemeClr val="accent5"/>
                </a:solidFill>
              </a:rPr>
              <a:t>macro-management</a:t>
            </a:r>
            <a:r>
              <a:rPr lang="en-US" dirty="0">
                <a:solidFill>
                  <a:schemeClr val="accent5"/>
                </a:solidFill>
              </a:rPr>
              <a:t> </a:t>
            </a:r>
            <a:r>
              <a:rPr lang="en-US" dirty="0"/>
              <a:t>such as ensuring the security </a:t>
            </a:r>
            <a:r>
              <a:rPr lang="en-US" b="1" dirty="0">
                <a:solidFill>
                  <a:schemeClr val="accent5"/>
                </a:solidFill>
              </a:rPr>
              <a:t>of urban resources</a:t>
            </a:r>
            <a:r>
              <a:rPr lang="en-US" dirty="0">
                <a:solidFill>
                  <a:schemeClr val="accent5"/>
                </a:solidFill>
              </a:rPr>
              <a:t>.</a:t>
            </a:r>
          </a:p>
        </p:txBody>
      </p:sp>
      <p:sp>
        <p:nvSpPr>
          <p:cNvPr id="4" name="Rectangle 3">
            <a:extLst>
              <a:ext uri="{FF2B5EF4-FFF2-40B4-BE49-F238E27FC236}">
                <a16:creationId xmlns:a16="http://schemas.microsoft.com/office/drawing/2014/main" id="{40DDAF35-FAA9-29E3-1547-B1CC41EB6DEC}"/>
              </a:ext>
            </a:extLst>
          </p:cNvPr>
          <p:cNvSpPr/>
          <p:nvPr/>
        </p:nvSpPr>
        <p:spPr>
          <a:xfrm>
            <a:off x="9345184" y="635726"/>
            <a:ext cx="2269874" cy="62231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Li et al., 2021</a:t>
            </a:r>
          </a:p>
        </p:txBody>
      </p:sp>
    </p:spTree>
    <p:extLst>
      <p:ext uri="{BB962C8B-B14F-4D97-AF65-F5344CB8AC3E}">
        <p14:creationId xmlns:p14="http://schemas.microsoft.com/office/powerpoint/2010/main" val="250975628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3: Urban WEF Nexus of Beijing</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531223" y="1105080"/>
            <a:ext cx="10972800" cy="3657600"/>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687977" y="4672866"/>
            <a:ext cx="11212285" cy="55916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dirty="0"/>
              <a:t>Figure: Schematic diagram of urban food-energy-water Nexus </a:t>
            </a:r>
          </a:p>
          <a:p>
            <a:pPr marL="0" indent="0" algn="ctr">
              <a:spcAft>
                <a:spcPts val="0"/>
              </a:spcAft>
              <a:buNone/>
            </a:pPr>
            <a:r>
              <a:rPr lang="en-US" sz="1700" i="1" dirty="0"/>
              <a:t>(Source: Li et al., 2021)</a:t>
            </a:r>
          </a:p>
        </p:txBody>
      </p:sp>
      <p:sp>
        <p:nvSpPr>
          <p:cNvPr id="3" name="TextBox 2">
            <a:extLst>
              <a:ext uri="{FF2B5EF4-FFF2-40B4-BE49-F238E27FC236}">
                <a16:creationId xmlns:a16="http://schemas.microsoft.com/office/drawing/2014/main" id="{97416E4C-E301-E87B-9B5C-D64C2E3CA8BC}"/>
              </a:ext>
            </a:extLst>
          </p:cNvPr>
          <p:cNvSpPr txBox="1"/>
          <p:nvPr/>
        </p:nvSpPr>
        <p:spPr>
          <a:xfrm>
            <a:off x="687977" y="5477531"/>
            <a:ext cx="5091934" cy="769441"/>
          </a:xfrm>
          <a:prstGeom prst="rect">
            <a:avLst/>
          </a:prstGeom>
          <a:solidFill>
            <a:schemeClr val="accent3"/>
          </a:solidFill>
          <a:ln>
            <a:noFill/>
          </a:ln>
        </p:spPr>
        <p:txBody>
          <a:bodyPr wrap="square" rtlCol="0">
            <a:spAutoFit/>
          </a:bodyPr>
          <a:lstStyle/>
          <a:p>
            <a:pPr algn="ctr"/>
            <a:r>
              <a:rPr lang="en-US" sz="2200" i="1" dirty="0">
                <a:solidFill>
                  <a:schemeClr val="bg1"/>
                </a:solidFill>
              </a:rPr>
              <a:t>RD: Resource dependence; RP: Resource provision; RR: Resource cross Region </a:t>
            </a:r>
          </a:p>
        </p:txBody>
      </p:sp>
    </p:spTree>
    <p:extLst>
      <p:ext uri="{BB962C8B-B14F-4D97-AF65-F5344CB8AC3E}">
        <p14:creationId xmlns:p14="http://schemas.microsoft.com/office/powerpoint/2010/main" val="55768225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3: Urban WEF Nexus of Beijing</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rmAutofit fontScale="92500" lnSpcReduction="10000"/>
          </a:bodyPr>
          <a:lstStyle/>
          <a:p>
            <a:pPr algn="just">
              <a:lnSpc>
                <a:spcPct val="120000"/>
              </a:lnSpc>
            </a:pPr>
            <a:r>
              <a:rPr lang="en-US" sz="2600" dirty="0"/>
              <a:t>Methodology:</a:t>
            </a:r>
          </a:p>
          <a:p>
            <a:pPr lvl="1">
              <a:lnSpc>
                <a:spcPct val="120000"/>
              </a:lnSpc>
            </a:pPr>
            <a:r>
              <a:rPr lang="en-US" sz="2600" dirty="0"/>
              <a:t>The</a:t>
            </a:r>
            <a:r>
              <a:rPr lang="en-US" sz="2600" b="1" dirty="0">
                <a:solidFill>
                  <a:srgbClr val="FF0000"/>
                </a:solidFill>
              </a:rPr>
              <a:t> </a:t>
            </a:r>
            <a:r>
              <a:rPr lang="en-US" sz="2600" b="1" dirty="0">
                <a:solidFill>
                  <a:schemeClr val="accent5"/>
                </a:solidFill>
              </a:rPr>
              <a:t>Stella modeling platform</a:t>
            </a:r>
            <a:r>
              <a:rPr lang="en-US" sz="2600" dirty="0">
                <a:solidFill>
                  <a:schemeClr val="accent5"/>
                </a:solidFill>
              </a:rPr>
              <a:t> </a:t>
            </a:r>
            <a:r>
              <a:rPr lang="en-US" sz="2600" dirty="0"/>
              <a:t>was used to simulate the supply and demand of 	WEF resources </a:t>
            </a:r>
          </a:p>
          <a:p>
            <a:pPr lvl="1">
              <a:lnSpc>
                <a:spcPct val="120000"/>
              </a:lnSpc>
            </a:pPr>
            <a:r>
              <a:rPr lang="en-US" sz="2600" dirty="0"/>
              <a:t>Model construction</a:t>
            </a:r>
          </a:p>
          <a:p>
            <a:pPr lvl="2">
              <a:lnSpc>
                <a:spcPct val="120000"/>
              </a:lnSpc>
            </a:pPr>
            <a:r>
              <a:rPr lang="en-US" sz="2600" dirty="0"/>
              <a:t>Module I: </a:t>
            </a:r>
            <a:r>
              <a:rPr lang="en-US" sz="2600" u="sng" dirty="0"/>
              <a:t>socioeconomic module</a:t>
            </a:r>
            <a:r>
              <a:rPr lang="en-US" sz="2600" dirty="0"/>
              <a:t> containing two important parameters (permanent resident population and gross domestic product)</a:t>
            </a:r>
          </a:p>
          <a:p>
            <a:pPr lvl="2">
              <a:lnSpc>
                <a:spcPct val="120000"/>
              </a:lnSpc>
            </a:pPr>
            <a:r>
              <a:rPr lang="en-US" sz="2600" dirty="0"/>
              <a:t>Module II: Urban food supply and demand</a:t>
            </a:r>
          </a:p>
          <a:p>
            <a:pPr lvl="2">
              <a:lnSpc>
                <a:spcPct val="120000"/>
              </a:lnSpc>
            </a:pPr>
            <a:r>
              <a:rPr lang="en-US" sz="2600" dirty="0"/>
              <a:t>Module III: Urban energy supply and demand</a:t>
            </a:r>
          </a:p>
          <a:p>
            <a:pPr lvl="2">
              <a:lnSpc>
                <a:spcPct val="120000"/>
              </a:lnSpc>
            </a:pPr>
            <a:r>
              <a:rPr lang="en-US" sz="2600" dirty="0"/>
              <a:t>Module IV: Urban water supply and demand</a:t>
            </a:r>
          </a:p>
          <a:p>
            <a:pPr lvl="1">
              <a:lnSpc>
                <a:spcPct val="120000"/>
              </a:lnSpc>
            </a:pPr>
            <a:r>
              <a:rPr lang="en-US" sz="2600" dirty="0"/>
              <a:t>Construction of Nexus indicators (for trade-off and synergies)</a:t>
            </a:r>
          </a:p>
          <a:p>
            <a:pPr lvl="1">
              <a:lnSpc>
                <a:spcPct val="120000"/>
              </a:lnSpc>
            </a:pPr>
            <a:r>
              <a:rPr lang="en-US" sz="2600" dirty="0"/>
              <a:t>Data and validation</a:t>
            </a:r>
          </a:p>
        </p:txBody>
      </p:sp>
    </p:spTree>
    <p:extLst>
      <p:ext uri="{BB962C8B-B14F-4D97-AF65-F5344CB8AC3E}">
        <p14:creationId xmlns:p14="http://schemas.microsoft.com/office/powerpoint/2010/main" val="181462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3: Urban WEF Nexus of Beijing</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88922" y="793750"/>
            <a:ext cx="5418988" cy="5219517"/>
          </a:xfrm>
        </p:spPr>
      </p:pic>
      <p:pic>
        <p:nvPicPr>
          <p:cNvPr id="5" name="Picture 4"/>
          <p:cNvPicPr>
            <a:picLocks/>
          </p:cNvPicPr>
          <p:nvPr/>
        </p:nvPicPr>
        <p:blipFill>
          <a:blip r:embed="rId3">
            <a:extLst>
              <a:ext uri="{28A0092B-C50C-407E-A947-70E740481C1C}">
                <a14:useLocalDpi xmlns:a14="http://schemas.microsoft.com/office/drawing/2010/main"/>
              </a:ext>
            </a:extLst>
          </a:blip>
          <a:stretch>
            <a:fillRect/>
          </a:stretch>
        </p:blipFill>
        <p:spPr>
          <a:xfrm>
            <a:off x="6250940" y="796290"/>
            <a:ext cx="5308882" cy="5220401"/>
          </a:xfrm>
          <a:prstGeom prst="rect">
            <a:avLst/>
          </a:prstGeom>
        </p:spPr>
      </p:pic>
      <p:sp>
        <p:nvSpPr>
          <p:cNvPr id="6" name="Content Placeholder 2">
            <a:extLst>
              <a:ext uri="{FF2B5EF4-FFF2-40B4-BE49-F238E27FC236}">
                <a16:creationId xmlns:a16="http://schemas.microsoft.com/office/drawing/2014/main" id="{0BFE2847-57C5-4A70-8AED-9E3E4D6F0BAE}"/>
              </a:ext>
            </a:extLst>
          </p:cNvPr>
          <p:cNvSpPr txBox="1">
            <a:spLocks/>
          </p:cNvSpPr>
          <p:nvPr/>
        </p:nvSpPr>
        <p:spPr>
          <a:xfrm>
            <a:off x="468087" y="5990689"/>
            <a:ext cx="5606142" cy="59871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500" dirty="0"/>
              <a:t>Figure: Stella model for the urban FEW system.</a:t>
            </a:r>
          </a:p>
          <a:p>
            <a:pPr marL="0" indent="0" algn="ctr">
              <a:spcAft>
                <a:spcPts val="0"/>
              </a:spcAft>
              <a:buNone/>
            </a:pPr>
            <a:r>
              <a:rPr lang="en-US" sz="1500" dirty="0"/>
              <a:t>(Source: Li et al., 2021)</a:t>
            </a:r>
          </a:p>
        </p:txBody>
      </p:sp>
      <p:sp>
        <p:nvSpPr>
          <p:cNvPr id="7" name="Content Placeholder 2">
            <a:extLst>
              <a:ext uri="{FF2B5EF4-FFF2-40B4-BE49-F238E27FC236}">
                <a16:creationId xmlns:a16="http://schemas.microsoft.com/office/drawing/2014/main" id="{0BFE2847-57C5-4A70-8AED-9E3E4D6F0BAE}"/>
              </a:ext>
            </a:extLst>
          </p:cNvPr>
          <p:cNvSpPr txBox="1">
            <a:spLocks/>
          </p:cNvSpPr>
          <p:nvPr/>
        </p:nvSpPr>
        <p:spPr>
          <a:xfrm>
            <a:off x="6250815" y="5994678"/>
            <a:ext cx="5606142" cy="59871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500" dirty="0"/>
              <a:t>Table: Definitions of variables in the model.</a:t>
            </a:r>
          </a:p>
          <a:p>
            <a:pPr marL="0" indent="0" algn="ctr">
              <a:spcAft>
                <a:spcPts val="0"/>
              </a:spcAft>
              <a:buNone/>
            </a:pPr>
            <a:r>
              <a:rPr lang="en-US" sz="1500" dirty="0"/>
              <a:t>(Source: Li et al., 2021)</a:t>
            </a:r>
          </a:p>
        </p:txBody>
      </p:sp>
    </p:spTree>
    <p:extLst>
      <p:ext uri="{BB962C8B-B14F-4D97-AF65-F5344CB8AC3E}">
        <p14:creationId xmlns:p14="http://schemas.microsoft.com/office/powerpoint/2010/main" val="245605544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3: Urban WEF Nexus of Beijing</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rmAutofit lnSpcReduction="10000"/>
          </a:bodyPr>
          <a:lstStyle/>
          <a:p>
            <a:r>
              <a:rPr lang="en-US" sz="2800" dirty="0"/>
              <a:t> </a:t>
            </a:r>
            <a:r>
              <a:rPr lang="en-US" dirty="0"/>
              <a:t>Conclusions:</a:t>
            </a:r>
          </a:p>
          <a:p>
            <a:pPr lvl="1">
              <a:lnSpc>
                <a:spcPct val="110000"/>
              </a:lnSpc>
            </a:pPr>
            <a:r>
              <a:rPr lang="en-US" sz="2400" dirty="0"/>
              <a:t>As urbanization progressed in Beijing, the limited local supply of resources was not sufficient to meet the high demand </a:t>
            </a:r>
            <a:r>
              <a:rPr lang="en-US" sz="2400" dirty="0">
                <a:sym typeface="Wingdings" panose="05000000000000000000" pitchFamily="2" charset="2"/>
              </a:rPr>
              <a:t> t</a:t>
            </a:r>
            <a:r>
              <a:rPr lang="en-US" sz="2400" dirty="0"/>
              <a:t>he resources gap will continue to increase; therefore, Beijing will have to draw on </a:t>
            </a:r>
            <a:r>
              <a:rPr lang="en-US" sz="2400" b="1" dirty="0">
                <a:solidFill>
                  <a:schemeClr val="accent5"/>
                </a:solidFill>
              </a:rPr>
              <a:t>cross-boundary production</a:t>
            </a:r>
            <a:r>
              <a:rPr lang="en-US" sz="2400" dirty="0">
                <a:solidFill>
                  <a:schemeClr val="accent5"/>
                </a:solidFill>
              </a:rPr>
              <a:t> </a:t>
            </a:r>
            <a:r>
              <a:rPr lang="en-US" sz="2400" dirty="0"/>
              <a:t>of the resources.</a:t>
            </a:r>
          </a:p>
          <a:p>
            <a:pPr lvl="1">
              <a:lnSpc>
                <a:spcPct val="110000"/>
              </a:lnSpc>
            </a:pPr>
            <a:r>
              <a:rPr lang="en-US" sz="2400" dirty="0"/>
              <a:t>The change of Nexus indexes are mainly affected by the mutual and strong dependence between </a:t>
            </a:r>
            <a:r>
              <a:rPr lang="en-US" sz="2400" b="1" dirty="0">
                <a:solidFill>
                  <a:schemeClr val="accent5"/>
                </a:solidFill>
              </a:rPr>
              <a:t>food and water</a:t>
            </a:r>
            <a:r>
              <a:rPr lang="en-US" sz="2400" dirty="0">
                <a:solidFill>
                  <a:schemeClr val="accent5"/>
                </a:solidFill>
              </a:rPr>
              <a:t>. </a:t>
            </a:r>
          </a:p>
          <a:p>
            <a:pPr lvl="2">
              <a:lnSpc>
                <a:spcPct val="110000"/>
              </a:lnSpc>
            </a:pPr>
            <a:r>
              <a:rPr lang="en-US" sz="2200" dirty="0"/>
              <a:t>Food and energy depend more and more on each other; in contrast, the inter-relationship between water and energy is more stable. </a:t>
            </a:r>
          </a:p>
          <a:p>
            <a:pPr lvl="1">
              <a:lnSpc>
                <a:spcPct val="110000"/>
              </a:lnSpc>
            </a:pPr>
            <a:r>
              <a:rPr lang="en-US" sz="2400" dirty="0"/>
              <a:t>To improve systematic management of urban resources, we need to comprehensively capture </a:t>
            </a:r>
            <a:r>
              <a:rPr lang="en-US" sz="2400" b="1" dirty="0">
                <a:solidFill>
                  <a:schemeClr val="accent5"/>
                </a:solidFill>
              </a:rPr>
              <a:t>multi-tradeoffs</a:t>
            </a:r>
            <a:r>
              <a:rPr lang="en-US" sz="2400" dirty="0"/>
              <a:t> of the WEF system and establish a </a:t>
            </a:r>
            <a:r>
              <a:rPr lang="en-US" sz="2400" b="1" dirty="0">
                <a:solidFill>
                  <a:schemeClr val="accent5"/>
                </a:solidFill>
              </a:rPr>
              <a:t>multi-regional and multi-factor integrated and collaborative resource management mechanism</a:t>
            </a:r>
            <a:r>
              <a:rPr lang="en-US" sz="2400" dirty="0">
                <a:solidFill>
                  <a:schemeClr val="accent5"/>
                </a:solidFill>
              </a:rPr>
              <a:t>.</a:t>
            </a:r>
          </a:p>
        </p:txBody>
      </p:sp>
    </p:spTree>
    <p:extLst>
      <p:ext uri="{BB962C8B-B14F-4D97-AF65-F5344CB8AC3E}">
        <p14:creationId xmlns:p14="http://schemas.microsoft.com/office/powerpoint/2010/main" val="2343454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Autofit/>
          </a:bodyPr>
          <a:lstStyle/>
          <a:p>
            <a:r>
              <a:rPr lang="en-US" sz="2900" dirty="0">
                <a:latin typeface="Tw Cen MT"/>
                <a:cs typeface="Arial"/>
              </a:rPr>
              <a:t>2.2 Case 4: </a:t>
            </a:r>
            <a:r>
              <a:rPr lang="en-US" sz="2600" dirty="0">
                <a:latin typeface="Tw Cen MT"/>
                <a:cs typeface="Arial"/>
              </a:rPr>
              <a:t>Water Management in Phoenix, Arizona</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rmAutofit fontScale="92500" lnSpcReduction="20000"/>
          </a:bodyPr>
          <a:lstStyle/>
          <a:p>
            <a:pPr>
              <a:lnSpc>
                <a:spcPct val="120000"/>
              </a:lnSpc>
            </a:pPr>
            <a:r>
              <a:rPr lang="en-US" sz="2800" dirty="0"/>
              <a:t>Context:</a:t>
            </a:r>
          </a:p>
          <a:p>
            <a:pPr lvl="1">
              <a:lnSpc>
                <a:spcPct val="120000"/>
              </a:lnSpc>
            </a:pPr>
            <a:r>
              <a:rPr lang="en-US" sz="2600" dirty="0"/>
              <a:t>The Phoenix metropolitan area aims to achieve safe-yield of groundwater by 2025, i.e., balancing annual water withdrawal and recharge to the aquifer. </a:t>
            </a:r>
          </a:p>
          <a:p>
            <a:pPr>
              <a:lnSpc>
                <a:spcPct val="120000"/>
              </a:lnSpc>
            </a:pPr>
            <a:r>
              <a:rPr lang="en-US" sz="2800" dirty="0"/>
              <a:t>Issues:</a:t>
            </a:r>
          </a:p>
          <a:p>
            <a:pPr lvl="1">
              <a:lnSpc>
                <a:spcPct val="120000"/>
              </a:lnSpc>
            </a:pPr>
            <a:r>
              <a:rPr lang="en-US" sz="2600" dirty="0"/>
              <a:t>The desert region relies on energy-intensive water supply sources that heavily depend on climate variability and change.</a:t>
            </a:r>
          </a:p>
          <a:p>
            <a:pPr lvl="1">
              <a:lnSpc>
                <a:spcPct val="120000"/>
              </a:lnSpc>
            </a:pPr>
            <a:r>
              <a:rPr lang="en-US" sz="2600" dirty="0"/>
              <a:t>Farmlands have declined by ~50% over the last three decades to construct new houses for accommodating ~3 million new residents </a:t>
            </a:r>
            <a:r>
              <a:rPr lang="en-US" sz="2600" dirty="0">
                <a:sym typeface="Wingdings" panose="05000000000000000000" pitchFamily="2" charset="2"/>
              </a:rPr>
              <a:t> Increase in municipal water and energy demand.</a:t>
            </a:r>
            <a:endParaRPr lang="en-US" sz="2600" dirty="0"/>
          </a:p>
          <a:p>
            <a:pPr marL="228600" lvl="1">
              <a:lnSpc>
                <a:spcPct val="120000"/>
              </a:lnSpc>
              <a:buFont typeface="Arial" panose="020B0604020202020204" pitchFamily="34" charset="0"/>
              <a:buChar char="•"/>
            </a:pPr>
            <a:r>
              <a:rPr lang="en-US" sz="2800" dirty="0">
                <a:solidFill>
                  <a:schemeClr val="tx1"/>
                </a:solidFill>
              </a:rPr>
              <a:t>Potential solution:</a:t>
            </a:r>
          </a:p>
          <a:p>
            <a:pPr lvl="1">
              <a:lnSpc>
                <a:spcPct val="120000"/>
              </a:lnSpc>
            </a:pPr>
            <a:r>
              <a:rPr lang="en-US" sz="2600" dirty="0"/>
              <a:t>Modify the energy generation portfolio by reducing the use of fossil fuels and increasing renewable sources, with a focus on solar.</a:t>
            </a:r>
          </a:p>
        </p:txBody>
      </p:sp>
      <p:sp>
        <p:nvSpPr>
          <p:cNvPr id="4" name="Rectangle 3">
            <a:extLst>
              <a:ext uri="{FF2B5EF4-FFF2-40B4-BE49-F238E27FC236}">
                <a16:creationId xmlns:a16="http://schemas.microsoft.com/office/drawing/2014/main" id="{7D4D9906-BDD7-7D0E-C552-AB033CAA4FAD}"/>
              </a:ext>
            </a:extLst>
          </p:cNvPr>
          <p:cNvSpPr/>
          <p:nvPr/>
        </p:nvSpPr>
        <p:spPr>
          <a:xfrm>
            <a:off x="9221006" y="521779"/>
            <a:ext cx="2394052" cy="74676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dirty="0"/>
              <a:t>Guan et al., 2021</a:t>
            </a:r>
          </a:p>
        </p:txBody>
      </p:sp>
    </p:spTree>
    <p:extLst>
      <p:ext uri="{BB962C8B-B14F-4D97-AF65-F5344CB8AC3E}">
        <p14:creationId xmlns:p14="http://schemas.microsoft.com/office/powerpoint/2010/main" val="169940091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Autofit/>
          </a:bodyPr>
          <a:lstStyle/>
          <a:p>
            <a:r>
              <a:rPr lang="en-US" sz="2900" dirty="0">
                <a:latin typeface="Tw Cen MT"/>
                <a:cs typeface="Arial"/>
              </a:rPr>
              <a:t>2.2 Case 4: </a:t>
            </a:r>
            <a:r>
              <a:rPr lang="en-US" sz="2600" dirty="0">
                <a:latin typeface="Tw Cen MT"/>
                <a:cs typeface="Arial"/>
              </a:rPr>
              <a:t>Water Management in Phoenix, Arizona</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a:ext>
            </a:extLst>
          </a:blip>
          <a:stretch>
            <a:fillRect/>
          </a:stretch>
        </p:blipFill>
        <p:spPr>
          <a:xfrm>
            <a:off x="1049741" y="639691"/>
            <a:ext cx="10058400" cy="5212080"/>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468086" y="5900950"/>
            <a:ext cx="11212285" cy="59871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dirty="0"/>
              <a:t>Figure: Schematic of the modeling approach adopted to simulate the interactions among FEW sectors in the Phoenix Region.</a:t>
            </a:r>
          </a:p>
          <a:p>
            <a:pPr marL="0" indent="0" algn="ctr">
              <a:spcAft>
                <a:spcPts val="0"/>
              </a:spcAft>
              <a:buNone/>
            </a:pPr>
            <a:r>
              <a:rPr lang="en-US" sz="1700" i="1" dirty="0"/>
              <a:t>(Source: Guan et al., 2020)</a:t>
            </a:r>
          </a:p>
        </p:txBody>
      </p:sp>
    </p:spTree>
    <p:extLst>
      <p:ext uri="{BB962C8B-B14F-4D97-AF65-F5344CB8AC3E}">
        <p14:creationId xmlns:p14="http://schemas.microsoft.com/office/powerpoint/2010/main" val="3900488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 | Example</a:t>
            </a:r>
          </a:p>
        </p:txBody>
      </p:sp>
      <p:pic>
        <p:nvPicPr>
          <p:cNvPr id="6" name="Content Placeholder 5"/>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449336" y="792875"/>
            <a:ext cx="7346129" cy="5029200"/>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531223" y="5822075"/>
            <a:ext cx="11182357" cy="51380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dirty="0">
                <a:solidFill>
                  <a:schemeClr val="tx1"/>
                </a:solidFill>
                <a:ea typeface="+mn-lt"/>
                <a:cs typeface="+mn-lt"/>
              </a:rPr>
              <a:t>Figure: Food and Agriculture Organization (FAO) framework (Source: </a:t>
            </a:r>
            <a:r>
              <a:rPr lang="en-US" sz="1700" i="1" dirty="0" err="1">
                <a:solidFill>
                  <a:schemeClr val="tx1"/>
                </a:solidFill>
                <a:ea typeface="+mn-lt"/>
                <a:cs typeface="+mn-lt"/>
              </a:rPr>
              <a:t>Anandhi</a:t>
            </a:r>
            <a:r>
              <a:rPr lang="en-US" sz="1700" i="1" dirty="0">
                <a:solidFill>
                  <a:schemeClr val="tx1"/>
                </a:solidFill>
                <a:ea typeface="+mn-lt"/>
                <a:cs typeface="+mn-lt"/>
              </a:rPr>
              <a:t> et al., 2023)</a:t>
            </a:r>
          </a:p>
          <a:p>
            <a:pPr marL="0" indent="0" algn="ctr">
              <a:buNone/>
            </a:pPr>
            <a:r>
              <a:rPr lang="en-US" sz="1700" i="1" dirty="0">
                <a:ea typeface="+mn-lt"/>
                <a:cs typeface="+mn-lt"/>
              </a:rPr>
              <a:t> </a:t>
            </a:r>
          </a:p>
        </p:txBody>
      </p:sp>
    </p:spTree>
    <p:extLst>
      <p:ext uri="{BB962C8B-B14F-4D97-AF65-F5344CB8AC3E}">
        <p14:creationId xmlns:p14="http://schemas.microsoft.com/office/powerpoint/2010/main" val="66448885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Autofit/>
          </a:bodyPr>
          <a:lstStyle/>
          <a:p>
            <a:r>
              <a:rPr lang="en-US" sz="2900" dirty="0">
                <a:latin typeface="Tw Cen MT"/>
                <a:cs typeface="Arial"/>
              </a:rPr>
              <a:t>2.2 Case 4: </a:t>
            </a:r>
            <a:r>
              <a:rPr lang="en-US" sz="2600" dirty="0">
                <a:latin typeface="Tw Cen MT"/>
                <a:cs typeface="Arial"/>
              </a:rPr>
              <a:t>Water Management in Phoenix, Arizona</a:t>
            </a:r>
          </a:p>
        </p:txBody>
      </p:sp>
      <p:sp>
        <p:nvSpPr>
          <p:cNvPr id="3" name="Content Placeholder 2"/>
          <p:cNvSpPr>
            <a:spLocks noGrp="1"/>
          </p:cNvSpPr>
          <p:nvPr>
            <p:ph idx="1"/>
          </p:nvPr>
        </p:nvSpPr>
        <p:spPr/>
        <p:txBody>
          <a:bodyPr>
            <a:normAutofit fontScale="85000" lnSpcReduction="20000"/>
          </a:bodyPr>
          <a:lstStyle/>
          <a:p>
            <a:pPr>
              <a:lnSpc>
                <a:spcPct val="130000"/>
              </a:lnSpc>
            </a:pPr>
            <a:r>
              <a:rPr lang="en-US" sz="2800" dirty="0"/>
              <a:t>Methodology:</a:t>
            </a:r>
          </a:p>
          <a:p>
            <a:pPr lvl="1">
              <a:lnSpc>
                <a:spcPct val="130000"/>
              </a:lnSpc>
            </a:pPr>
            <a:r>
              <a:rPr lang="en-US" sz="2800" dirty="0"/>
              <a:t>The WEAP model was used for managing water allocation by controlling water flux transfers among supply and demand nodes that can include operating rules for infrastructure elements such as canals, reservoirs, diversions, etc.</a:t>
            </a:r>
          </a:p>
          <a:p>
            <a:pPr lvl="1">
              <a:lnSpc>
                <a:spcPct val="130000"/>
              </a:lnSpc>
            </a:pPr>
            <a:r>
              <a:rPr lang="en-US" sz="2800" dirty="0"/>
              <a:t>Various scenarios were simulated and analyzed</a:t>
            </a:r>
          </a:p>
          <a:p>
            <a:pPr lvl="2">
              <a:lnSpc>
                <a:spcPct val="130000"/>
              </a:lnSpc>
            </a:pPr>
            <a:r>
              <a:rPr lang="en-US" sz="2600" dirty="0"/>
              <a:t>Business as usual (BAU)	</a:t>
            </a:r>
          </a:p>
          <a:p>
            <a:pPr lvl="2">
              <a:lnSpc>
                <a:spcPct val="130000"/>
              </a:lnSpc>
            </a:pPr>
            <a:r>
              <a:rPr lang="en-US" sz="2600" dirty="0" err="1"/>
              <a:t>CropSlow</a:t>
            </a:r>
            <a:endParaRPr lang="en-US" sz="2600" dirty="0"/>
          </a:p>
          <a:p>
            <a:pPr lvl="2">
              <a:lnSpc>
                <a:spcPct val="130000"/>
              </a:lnSpc>
            </a:pPr>
            <a:r>
              <a:rPr lang="en-US" sz="2600" dirty="0" err="1"/>
              <a:t>CropConst</a:t>
            </a:r>
            <a:endParaRPr lang="en-US" sz="2600" dirty="0"/>
          </a:p>
          <a:p>
            <a:pPr lvl="2">
              <a:lnSpc>
                <a:spcPct val="130000"/>
              </a:lnSpc>
            </a:pPr>
            <a:r>
              <a:rPr lang="en-US" sz="2600" dirty="0"/>
              <a:t>Renewable</a:t>
            </a:r>
          </a:p>
          <a:p>
            <a:pPr lvl="2">
              <a:lnSpc>
                <a:spcPct val="130000"/>
              </a:lnSpc>
            </a:pPr>
            <a:r>
              <a:rPr lang="en-US" sz="2600" dirty="0"/>
              <a:t>Shortage</a:t>
            </a:r>
          </a:p>
          <a:p>
            <a:pPr lvl="1">
              <a:lnSpc>
                <a:spcPct val="130000"/>
              </a:lnSpc>
            </a:pPr>
            <a:r>
              <a:rPr lang="en-US" sz="2800" dirty="0"/>
              <a:t>Metrics for scenario comparison and quantification of WEF interactions prepared</a:t>
            </a:r>
          </a:p>
        </p:txBody>
      </p:sp>
    </p:spTree>
    <p:extLst>
      <p:ext uri="{BB962C8B-B14F-4D97-AF65-F5344CB8AC3E}">
        <p14:creationId xmlns:p14="http://schemas.microsoft.com/office/powerpoint/2010/main" val="296366842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Autofit/>
          </a:bodyPr>
          <a:lstStyle/>
          <a:p>
            <a:r>
              <a:rPr lang="en-US" sz="2900" dirty="0">
                <a:latin typeface="Tw Cen MT"/>
                <a:cs typeface="Arial"/>
              </a:rPr>
              <a:t>2.2 Case 4: </a:t>
            </a:r>
            <a:r>
              <a:rPr lang="en-US" sz="2600" dirty="0">
                <a:latin typeface="Tw Cen MT"/>
                <a:cs typeface="Arial"/>
              </a:rPr>
              <a:t>Water Management in Phoenix, Arizona</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a:ext>
            </a:extLst>
          </a:blip>
          <a:stretch>
            <a:fillRect/>
          </a:stretch>
        </p:blipFill>
        <p:spPr>
          <a:xfrm>
            <a:off x="1060322" y="801275"/>
            <a:ext cx="10058400" cy="5120640"/>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1164772" y="5756820"/>
            <a:ext cx="9786258" cy="68870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dirty="0"/>
              <a:t>Figure: Configuration of the network in WEAP simulating the water allocation from the supply sources to the main demand nodes in the Phoenix Region (Source: Guan et al., 2020)</a:t>
            </a:r>
          </a:p>
          <a:p>
            <a:pPr marL="0" indent="0" algn="ctr">
              <a:spcAft>
                <a:spcPts val="0"/>
              </a:spcAft>
              <a:buNone/>
            </a:pPr>
            <a:endParaRPr lang="en-US" sz="1700" i="1" dirty="0"/>
          </a:p>
        </p:txBody>
      </p:sp>
    </p:spTree>
    <p:extLst>
      <p:ext uri="{BB962C8B-B14F-4D97-AF65-F5344CB8AC3E}">
        <p14:creationId xmlns:p14="http://schemas.microsoft.com/office/powerpoint/2010/main" val="208090421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741CB-898D-AD66-F067-26AC5E7FC6EE}"/>
              </a:ext>
            </a:extLst>
          </p:cNvPr>
          <p:cNvSpPr>
            <a:spLocks noGrp="1"/>
          </p:cNvSpPr>
          <p:nvPr>
            <p:ph type="title"/>
          </p:nvPr>
        </p:nvSpPr>
        <p:spPr/>
        <p:txBody>
          <a:bodyPr>
            <a:normAutofit fontScale="90000"/>
          </a:bodyPr>
          <a:lstStyle/>
          <a:p>
            <a:r>
              <a:rPr lang="en-US" dirty="0">
                <a:latin typeface="Tw Cen MT"/>
                <a:cs typeface="Arial"/>
              </a:rPr>
              <a:t>2.2 Case 4: </a:t>
            </a:r>
            <a:r>
              <a:rPr lang="en-US" sz="2900" dirty="0">
                <a:latin typeface="Tw Cen MT"/>
                <a:cs typeface="Arial"/>
              </a:rPr>
              <a:t>Water Management in Phoenix, Arizona</a:t>
            </a:r>
          </a:p>
        </p:txBody>
      </p:sp>
      <p:pic>
        <p:nvPicPr>
          <p:cNvPr id="5" name="Picture 4">
            <a:extLst>
              <a:ext uri="{FF2B5EF4-FFF2-40B4-BE49-F238E27FC236}">
                <a16:creationId xmlns:a16="http://schemas.microsoft.com/office/drawing/2014/main" id="{2BA0B014-608B-5999-A578-E4DC312E9F2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4544" y="895159"/>
            <a:ext cx="5576009" cy="4536812"/>
          </a:xfrm>
          <a:prstGeom prst="rect">
            <a:avLst/>
          </a:prstGeom>
        </p:spPr>
      </p:pic>
      <p:sp>
        <p:nvSpPr>
          <p:cNvPr id="6" name="Content Placeholder 2">
            <a:extLst>
              <a:ext uri="{FF2B5EF4-FFF2-40B4-BE49-F238E27FC236}">
                <a16:creationId xmlns:a16="http://schemas.microsoft.com/office/drawing/2014/main" id="{D01B83A9-AF6C-A0BF-C0BD-BB4679CC86F8}"/>
              </a:ext>
            </a:extLst>
          </p:cNvPr>
          <p:cNvSpPr txBox="1">
            <a:spLocks/>
          </p:cNvSpPr>
          <p:nvPr/>
        </p:nvSpPr>
        <p:spPr>
          <a:xfrm>
            <a:off x="6000553" y="895159"/>
            <a:ext cx="5766903" cy="539243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rPr>
              <a:t>Conclusions:</a:t>
            </a:r>
          </a:p>
          <a:p>
            <a:pPr lvl="1">
              <a:lnSpc>
                <a:spcPct val="110000"/>
              </a:lnSpc>
            </a:pPr>
            <a:r>
              <a:rPr lang="en-US" dirty="0">
                <a:solidFill>
                  <a:schemeClr val="accent5"/>
                </a:solidFill>
                <a:latin typeface="+mn-lt"/>
              </a:rPr>
              <a:t>A transition to an energy portfolio with a </a:t>
            </a:r>
            <a:r>
              <a:rPr lang="en-US" b="1" dirty="0">
                <a:solidFill>
                  <a:schemeClr val="accent5"/>
                </a:solidFill>
                <a:latin typeface="+mn-lt"/>
              </a:rPr>
              <a:t>larger ratio of renewable sources</a:t>
            </a:r>
            <a:r>
              <a:rPr lang="en-US" dirty="0">
                <a:solidFill>
                  <a:schemeClr val="accent5"/>
                </a:solidFill>
                <a:latin typeface="+mn-lt"/>
              </a:rPr>
              <a:t> will reduce fossil-fuel based energy, increase probability of reaching safe-yield, and decrease energy demand for water to 2%. </a:t>
            </a:r>
          </a:p>
          <a:p>
            <a:pPr lvl="1">
              <a:lnSpc>
                <a:spcPct val="110000"/>
              </a:lnSpc>
            </a:pPr>
            <a:r>
              <a:rPr lang="en-US" dirty="0">
                <a:solidFill>
                  <a:schemeClr val="accent5"/>
                </a:solidFill>
                <a:latin typeface="+mn-lt"/>
              </a:rPr>
              <a:t>Occurrence of a mega-drought under </a:t>
            </a:r>
            <a:r>
              <a:rPr lang="en-US" dirty="0" err="1">
                <a:solidFill>
                  <a:schemeClr val="accent5"/>
                </a:solidFill>
                <a:latin typeface="+mn-lt"/>
              </a:rPr>
              <a:t>BAU</a:t>
            </a:r>
            <a:r>
              <a:rPr lang="en-US" dirty="0">
                <a:solidFill>
                  <a:schemeClr val="accent5"/>
                </a:solidFill>
                <a:latin typeface="+mn-lt"/>
              </a:rPr>
              <a:t> demand conditions will cause shortages in surface water resources that will be largely compensated by groundwater, leading to the need of additional energy (5%) and significant groundwater overdraft.</a:t>
            </a:r>
          </a:p>
        </p:txBody>
      </p:sp>
      <p:sp>
        <p:nvSpPr>
          <p:cNvPr id="9" name="Content Placeholder 2">
            <a:extLst>
              <a:ext uri="{FF2B5EF4-FFF2-40B4-BE49-F238E27FC236}">
                <a16:creationId xmlns:a16="http://schemas.microsoft.com/office/drawing/2014/main" id="{7584BFAD-4D75-4A04-6964-5609E0764059}"/>
              </a:ext>
            </a:extLst>
          </p:cNvPr>
          <p:cNvSpPr txBox="1">
            <a:spLocks/>
          </p:cNvSpPr>
          <p:nvPr/>
        </p:nvSpPr>
        <p:spPr>
          <a:xfrm>
            <a:off x="658038" y="5608131"/>
            <a:ext cx="5576009" cy="67945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dirty="0"/>
              <a:t>Figure: Sustainability index (SI) for different scenarios </a:t>
            </a:r>
          </a:p>
          <a:p>
            <a:pPr marL="0" indent="0" algn="ctr">
              <a:spcAft>
                <a:spcPts val="0"/>
              </a:spcAft>
              <a:buNone/>
            </a:pPr>
            <a:r>
              <a:rPr lang="en-US" sz="1700" i="1" dirty="0"/>
              <a:t>(Source: Guan et al., 2020)</a:t>
            </a:r>
          </a:p>
          <a:p>
            <a:pPr marL="0" indent="0" algn="ctr">
              <a:spcAft>
                <a:spcPts val="0"/>
              </a:spcAft>
              <a:buNone/>
            </a:pPr>
            <a:endParaRPr lang="en-US" sz="1700" i="1" dirty="0"/>
          </a:p>
        </p:txBody>
      </p:sp>
    </p:spTree>
    <p:extLst>
      <p:ext uri="{BB962C8B-B14F-4D97-AF65-F5344CB8AC3E}">
        <p14:creationId xmlns:p14="http://schemas.microsoft.com/office/powerpoint/2010/main" val="132400040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3F0AF-2DAE-955B-0002-F9D4A2C1F5C0}"/>
              </a:ext>
            </a:extLst>
          </p:cNvPr>
          <p:cNvSpPr>
            <a:spLocks noGrp="1"/>
          </p:cNvSpPr>
          <p:nvPr>
            <p:ph type="title"/>
          </p:nvPr>
        </p:nvSpPr>
        <p:spPr/>
        <p:txBody>
          <a:bodyPr>
            <a:normAutofit fontScale="90000"/>
          </a:bodyPr>
          <a:lstStyle/>
          <a:p>
            <a:r>
              <a:rPr lang="en-US" dirty="0">
                <a:latin typeface="Tw Cen MT"/>
                <a:cs typeface="Arial"/>
              </a:rPr>
              <a:t>2.2 Exercise 2-3: Open Discussion – Participant Reflection [15 mins]</a:t>
            </a:r>
          </a:p>
        </p:txBody>
      </p:sp>
      <p:sp>
        <p:nvSpPr>
          <p:cNvPr id="3" name="Content Placeholder 2">
            <a:extLst>
              <a:ext uri="{FF2B5EF4-FFF2-40B4-BE49-F238E27FC236}">
                <a16:creationId xmlns:a16="http://schemas.microsoft.com/office/drawing/2014/main" id="{D58135E9-6C2C-DE55-798B-956C179A9C82}"/>
              </a:ext>
            </a:extLst>
          </p:cNvPr>
          <p:cNvSpPr>
            <a:spLocks noGrp="1"/>
          </p:cNvSpPr>
          <p:nvPr>
            <p:ph idx="1"/>
          </p:nvPr>
        </p:nvSpPr>
        <p:spPr/>
        <p:txBody>
          <a:bodyPr/>
          <a:lstStyle/>
          <a:p>
            <a:r>
              <a:rPr lang="en-US" sz="3000" dirty="0"/>
              <a:t>What are the key messages represented by these case studies in terms of the WEFE Nexus?</a:t>
            </a:r>
          </a:p>
          <a:p>
            <a:r>
              <a:rPr lang="en-US" sz="3000" dirty="0"/>
              <a:t>How could Nexus interventions have been designed in better, more inclusive ways?</a:t>
            </a:r>
          </a:p>
        </p:txBody>
      </p:sp>
    </p:spTree>
    <p:extLst>
      <p:ext uri="{BB962C8B-B14F-4D97-AF65-F5344CB8AC3E}">
        <p14:creationId xmlns:p14="http://schemas.microsoft.com/office/powerpoint/2010/main" val="289431662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dirty="0">
                <a:latin typeface="Tw Cen MT"/>
                <a:cs typeface="Arial"/>
              </a:rPr>
              <a:t>2.2 </a:t>
            </a:r>
            <a:r>
              <a:rPr lang="en-US" sz="3200" dirty="0">
                <a:latin typeface="Tw Cen MT"/>
                <a:cs typeface="Arial"/>
              </a:rPr>
              <a:t>Nexus Case Studies | </a:t>
            </a:r>
            <a:r>
              <a:rPr lang="en-US" dirty="0">
                <a:latin typeface="Tw Cen MT"/>
                <a:cs typeface="Arial"/>
              </a:rPr>
              <a:t>Sources and Further Reading</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p:txBody>
          <a:bodyPr>
            <a:normAutofit/>
          </a:bodyPr>
          <a:lstStyle/>
          <a:p>
            <a:r>
              <a:rPr lang="en-US" sz="2000" dirty="0"/>
              <a:t>Abbas, S., Chiang Hsieh, L. H., </a:t>
            </a:r>
            <a:r>
              <a:rPr lang="en-US" sz="2000" dirty="0" err="1"/>
              <a:t>Techato</a:t>
            </a:r>
            <a:r>
              <a:rPr lang="en-US" sz="2000" dirty="0"/>
              <a:t>, K., &amp; </a:t>
            </a:r>
            <a:r>
              <a:rPr lang="en-US" sz="2000" dirty="0" err="1"/>
              <a:t>Taweekun</a:t>
            </a:r>
            <a:r>
              <a:rPr lang="en-US" sz="2000" dirty="0"/>
              <a:t>, J. (2020). Sustainable production using a resource–energy–water Nexus for the Pakistani textile industry. </a:t>
            </a:r>
            <a:r>
              <a:rPr lang="en-US" sz="2000" i="1" dirty="0"/>
              <a:t>Journal of Cleaner Production</a:t>
            </a:r>
            <a:r>
              <a:rPr lang="en-US" sz="2000" dirty="0"/>
              <a:t>, </a:t>
            </a:r>
            <a:r>
              <a:rPr lang="en-US" sz="2000" i="1" dirty="0"/>
              <a:t>271</a:t>
            </a:r>
            <a:r>
              <a:rPr lang="en-US" sz="2000" dirty="0"/>
              <a:t>, 122633. https://doi.org/10.1016/j.jclepro.2020.122633</a:t>
            </a:r>
          </a:p>
          <a:p>
            <a:r>
              <a:rPr lang="en-US" sz="2000" dirty="0" err="1"/>
              <a:t>Bukhary</a:t>
            </a:r>
            <a:r>
              <a:rPr lang="en-US" sz="2000" dirty="0"/>
              <a:t>, S., Batista, J., &amp; Ahmad, S. (2020). Water -energy -carbon Nexus approach for sustainable large-scale drinking water treatment operation. </a:t>
            </a:r>
            <a:r>
              <a:rPr lang="en-US" sz="2000" i="1" dirty="0"/>
              <a:t>Journal of Hydrology</a:t>
            </a:r>
            <a:r>
              <a:rPr lang="en-US" sz="2000" dirty="0"/>
              <a:t>, </a:t>
            </a:r>
            <a:r>
              <a:rPr lang="en-US" sz="2000" i="1" dirty="0"/>
              <a:t>587</a:t>
            </a:r>
            <a:r>
              <a:rPr lang="en-US" sz="2000" dirty="0"/>
              <a:t>(April), 124953. https://doi.org/10.1016/j.jhydrol.2020.124953</a:t>
            </a:r>
          </a:p>
          <a:p>
            <a:r>
              <a:rPr lang="en-US" sz="2000" dirty="0"/>
              <a:t>Guan, X., </a:t>
            </a:r>
            <a:r>
              <a:rPr lang="en-US" sz="2000" dirty="0" err="1"/>
              <a:t>Mascaro</a:t>
            </a:r>
            <a:r>
              <a:rPr lang="en-US" sz="2000" dirty="0"/>
              <a:t>, G., Sampson, D., &amp; </a:t>
            </a:r>
            <a:r>
              <a:rPr lang="en-US" sz="2000" dirty="0" err="1"/>
              <a:t>Maciejewski</a:t>
            </a:r>
            <a:r>
              <a:rPr lang="en-US" sz="2000" dirty="0"/>
              <a:t>, R. (2020). A metropolitan scale water management analysis of the food-energy-water Nexus. </a:t>
            </a:r>
            <a:r>
              <a:rPr lang="en-US" sz="2000" i="1" dirty="0"/>
              <a:t>Science of the Total Environment</a:t>
            </a:r>
            <a:r>
              <a:rPr lang="en-US" sz="2000" dirty="0"/>
              <a:t>, </a:t>
            </a:r>
            <a:r>
              <a:rPr lang="en-US" sz="2000" i="1" dirty="0"/>
              <a:t>701</a:t>
            </a:r>
            <a:r>
              <a:rPr lang="en-US" sz="2000" dirty="0"/>
              <a:t>, 134478. https://doi.org/10.1016/j.scitotenv.2019.134478</a:t>
            </a:r>
          </a:p>
          <a:p>
            <a:r>
              <a:rPr lang="en-US" sz="2000" dirty="0"/>
              <a:t>Li, X., Zhang, L., Zhang, P., </a:t>
            </a:r>
            <a:r>
              <a:rPr lang="en-US" sz="2000" dirty="0" err="1"/>
              <a:t>Hao</a:t>
            </a:r>
            <a:r>
              <a:rPr lang="en-US" sz="2000" dirty="0"/>
              <a:t>, Y., &amp; </a:t>
            </a:r>
            <a:r>
              <a:rPr lang="en-US" sz="2000" dirty="0" err="1"/>
              <a:t>Xiong</a:t>
            </a:r>
            <a:r>
              <a:rPr lang="en-US" sz="2000" dirty="0"/>
              <a:t>, X. (2021). Urban food-energy-water Nexus: a case study in Beijing. </a:t>
            </a:r>
            <a:r>
              <a:rPr lang="en-US" sz="2000" i="1" dirty="0"/>
              <a:t>Chinese Journal of Population Resources and Environment</a:t>
            </a:r>
            <a:r>
              <a:rPr lang="en-US" sz="2000" dirty="0"/>
              <a:t>, </a:t>
            </a:r>
            <a:r>
              <a:rPr lang="en-US" sz="2000" i="1" dirty="0"/>
              <a:t>19</a:t>
            </a:r>
            <a:r>
              <a:rPr lang="en-US" sz="2000" dirty="0"/>
              <a:t>(3), 274–282. https://doi.org/10.1016/j.cjpre.2021.12.030</a:t>
            </a:r>
          </a:p>
        </p:txBody>
      </p:sp>
    </p:spTree>
    <p:extLst>
      <p:ext uri="{BB962C8B-B14F-4D97-AF65-F5344CB8AC3E}">
        <p14:creationId xmlns:p14="http://schemas.microsoft.com/office/powerpoint/2010/main" val="118915594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2.3 Nexus Decision Support System (DSS)</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Framework and features of Nexus DSS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Communication and uptake</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Challenges for uptake of NDSS</a:t>
            </a:r>
          </a:p>
        </p:txBody>
      </p:sp>
    </p:spTree>
    <p:extLst>
      <p:ext uri="{BB962C8B-B14F-4D97-AF65-F5344CB8AC3E}">
        <p14:creationId xmlns:p14="http://schemas.microsoft.com/office/powerpoint/2010/main" val="82273392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dirty="0">
                <a:latin typeface="Tw Cen MT"/>
                <a:cs typeface="Arial"/>
              </a:rPr>
              <a:t>2.3 Session Delivery Plan [60 minutes]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990625813"/>
              </p:ext>
            </p:extLst>
          </p:nvPr>
        </p:nvGraphicFramePr>
        <p:xfrm>
          <a:off x="531223" y="872067"/>
          <a:ext cx="10996748" cy="3749040"/>
        </p:xfrm>
        <a:graphic>
          <a:graphicData uri="http://schemas.openxmlformats.org/drawingml/2006/table">
            <a:tbl>
              <a:tblPr firstRow="1" bandRow="1">
                <a:tableStyleId>{F5AB1C69-6EDB-4FF4-983F-18BD219EF322}</a:tableStyleId>
              </a:tblPr>
              <a:tblGrid>
                <a:gridCol w="1771710">
                  <a:extLst>
                    <a:ext uri="{9D8B030D-6E8A-4147-A177-3AD203B41FA5}">
                      <a16:colId xmlns:a16="http://schemas.microsoft.com/office/drawing/2014/main" val="2561764042"/>
                    </a:ext>
                  </a:extLst>
                </a:gridCol>
                <a:gridCol w="5331756">
                  <a:extLst>
                    <a:ext uri="{9D8B030D-6E8A-4147-A177-3AD203B41FA5}">
                      <a16:colId xmlns:a16="http://schemas.microsoft.com/office/drawing/2014/main" val="276122388"/>
                    </a:ext>
                  </a:extLst>
                </a:gridCol>
                <a:gridCol w="3893282">
                  <a:extLst>
                    <a:ext uri="{9D8B030D-6E8A-4147-A177-3AD203B41FA5}">
                      <a16:colId xmlns:a16="http://schemas.microsoft.com/office/drawing/2014/main" val="1631192187"/>
                    </a:ext>
                  </a:extLst>
                </a:gridCol>
              </a:tblGrid>
              <a:tr h="370840">
                <a:tc>
                  <a:txBody>
                    <a:bodyPr/>
                    <a:lstStyle/>
                    <a:p>
                      <a:r>
                        <a:rPr lang="en-US" sz="2400" dirty="0"/>
                        <a:t>Time</a:t>
                      </a:r>
                      <a:endParaRPr lang="en-US" sz="2400" dirty="0">
                        <a:latin typeface="+mn-lt"/>
                      </a:endParaRPr>
                    </a:p>
                  </a:txBody>
                  <a:tcPr/>
                </a:tc>
                <a:tc>
                  <a:txBody>
                    <a:bodyPr/>
                    <a:lstStyle/>
                    <a:p>
                      <a:r>
                        <a:rPr lang="en-US" sz="2400" dirty="0"/>
                        <a:t>Activity</a:t>
                      </a:r>
                      <a:endParaRPr lang="en-US" sz="2400" dirty="0">
                        <a:latin typeface="+mn-lt"/>
                      </a:endParaRPr>
                    </a:p>
                  </a:txBody>
                  <a:tcPr/>
                </a:tc>
                <a:tc>
                  <a:txBody>
                    <a:bodyPr/>
                    <a:lstStyle/>
                    <a:p>
                      <a:r>
                        <a:rPr lang="en-US" sz="2400" dirty="0"/>
                        <a:t>Facilitator</a:t>
                      </a:r>
                      <a:endParaRPr lang="en-US" sz="2400" dirty="0">
                        <a:latin typeface="+mn-lt"/>
                      </a:endParaRPr>
                    </a:p>
                  </a:txBody>
                  <a:tcPr/>
                </a:tc>
                <a:extLst>
                  <a:ext uri="{0D108BD9-81ED-4DB2-BD59-A6C34878D82A}">
                    <a16:rowId xmlns:a16="http://schemas.microsoft.com/office/drawing/2014/main" val="4246574102"/>
                  </a:ext>
                </a:extLst>
              </a:tr>
              <a:tr h="370840">
                <a:tc>
                  <a:txBody>
                    <a:bodyPr/>
                    <a:lstStyle/>
                    <a:p>
                      <a:r>
                        <a:rPr lang="en-US" sz="2400" dirty="0"/>
                        <a:t>15 minutes</a:t>
                      </a:r>
                      <a:endParaRPr lang="en-US" sz="2400" dirty="0">
                        <a:latin typeface="+mn-lt"/>
                      </a:endParaRPr>
                    </a:p>
                  </a:txBody>
                  <a:tcPr/>
                </a:tc>
                <a:tc>
                  <a:txBody>
                    <a:bodyPr/>
                    <a:lstStyle/>
                    <a:p>
                      <a:r>
                        <a:rPr lang="en-US" sz="2400" dirty="0"/>
                        <a:t>Lecture – Operationalizing the WEFE Nexus and contextualizing the need for a NDSS</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Vishnu Prasad Pandey</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894330789"/>
                  </a:ext>
                </a:extLst>
              </a:tr>
              <a:tr h="370840">
                <a:tc>
                  <a:txBody>
                    <a:bodyPr/>
                    <a:lstStyle/>
                    <a:p>
                      <a:r>
                        <a:rPr lang="en-US" sz="2400" dirty="0"/>
                        <a:t>15 minutes</a:t>
                      </a:r>
                      <a:endParaRPr lang="en-US" sz="2400" dirty="0">
                        <a:latin typeface="+mn-lt"/>
                      </a:endParaRPr>
                    </a:p>
                  </a:txBody>
                  <a:tcPr/>
                </a:tc>
                <a:tc>
                  <a:txBody>
                    <a:bodyPr/>
                    <a:lstStyle/>
                    <a:p>
                      <a:r>
                        <a:rPr lang="en-US" sz="2400" dirty="0"/>
                        <a:t>Lecture: Introduce a Nexus DSS framework</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Rajesh Kumar Rai</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468878507"/>
                  </a:ext>
                </a:extLst>
              </a:tr>
              <a:tr h="370840">
                <a:tc>
                  <a:txBody>
                    <a:bodyPr/>
                    <a:lstStyle/>
                    <a:p>
                      <a:r>
                        <a:rPr lang="en-US" sz="2400" dirty="0"/>
                        <a:t>15 minutes</a:t>
                      </a:r>
                      <a:endParaRPr lang="en-US" sz="2400" dirty="0">
                        <a:latin typeface="+mn-lt"/>
                      </a:endParaRPr>
                    </a:p>
                  </a:txBody>
                  <a:tcPr/>
                </a:tc>
                <a:tc>
                  <a:txBody>
                    <a:bodyPr/>
                    <a:lstStyle/>
                    <a:p>
                      <a:r>
                        <a:rPr lang="en-US" sz="2400" dirty="0"/>
                        <a:t>Exercise 2-4: What should be the key components of an inclusive Nexus DSS?</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Rajesh Kumar Rai</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dirty="0"/>
                        <a:t>15 minutes</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Lecture: Challenges for uptake of NDSS</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Rajesh Kumar Rai</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438216908"/>
                  </a:ext>
                </a:extLst>
              </a:tr>
            </a:tbl>
          </a:graphicData>
        </a:graphic>
      </p:graphicFrame>
    </p:spTree>
    <p:extLst>
      <p:ext uri="{BB962C8B-B14F-4D97-AF65-F5344CB8AC3E}">
        <p14:creationId xmlns:p14="http://schemas.microsoft.com/office/powerpoint/2010/main" val="151372961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A8E68-FA40-98FD-E46C-D684FAA3C3F3}"/>
              </a:ext>
            </a:extLst>
          </p:cNvPr>
          <p:cNvSpPr>
            <a:spLocks noGrp="1"/>
          </p:cNvSpPr>
          <p:nvPr>
            <p:ph type="title"/>
          </p:nvPr>
        </p:nvSpPr>
        <p:spPr/>
        <p:txBody>
          <a:bodyPr>
            <a:normAutofit fontScale="90000"/>
          </a:bodyPr>
          <a:lstStyle/>
          <a:p>
            <a:r>
              <a:rPr lang="en-US" dirty="0">
                <a:latin typeface="Tw Cen MT"/>
                <a:cs typeface="Arial"/>
              </a:rPr>
              <a:t>2.3 Operationalizing the WEFE Nexus | Framework</a:t>
            </a:r>
          </a:p>
        </p:txBody>
      </p:sp>
      <p:sp>
        <p:nvSpPr>
          <p:cNvPr id="3" name="Content Placeholder 2">
            <a:extLst>
              <a:ext uri="{FF2B5EF4-FFF2-40B4-BE49-F238E27FC236}">
                <a16:creationId xmlns:a16="http://schemas.microsoft.com/office/drawing/2014/main" id="{DDFD08EE-7F93-7BE3-F8B9-54A541BAF4C4}"/>
              </a:ext>
            </a:extLst>
          </p:cNvPr>
          <p:cNvSpPr>
            <a:spLocks noGrp="1"/>
          </p:cNvSpPr>
          <p:nvPr>
            <p:ph idx="1"/>
          </p:nvPr>
        </p:nvSpPr>
        <p:spPr>
          <a:xfrm>
            <a:off x="531224" y="895158"/>
            <a:ext cx="4323806" cy="5575029"/>
          </a:xfrm>
        </p:spPr>
        <p:txBody>
          <a:bodyPr>
            <a:normAutofit/>
          </a:bodyPr>
          <a:lstStyle/>
          <a:p>
            <a:r>
              <a:rPr lang="en-US" dirty="0"/>
              <a:t>The resource Nexus is an inter-disciplinary, cross-cutting and multi-sectoral approach containing considerable </a:t>
            </a:r>
            <a:r>
              <a:rPr lang="en-US" b="1" dirty="0">
                <a:solidFill>
                  <a:schemeClr val="accent5"/>
                </a:solidFill>
              </a:rPr>
              <a:t>complexities, challenges &amp; opportunities</a:t>
            </a:r>
            <a:r>
              <a:rPr lang="en-US" dirty="0">
                <a:solidFill>
                  <a:schemeClr val="accent5"/>
                </a:solidFill>
              </a:rPr>
              <a:t> </a:t>
            </a:r>
            <a:r>
              <a:rPr lang="en-US" dirty="0"/>
              <a:t>for operationalization (Howarth &amp; </a:t>
            </a:r>
            <a:r>
              <a:rPr lang="en-US" dirty="0" err="1"/>
              <a:t>Monasterolo</a:t>
            </a:r>
            <a:r>
              <a:rPr lang="en-US" dirty="0"/>
              <a:t>, 2016). </a:t>
            </a:r>
          </a:p>
          <a:p>
            <a:r>
              <a:rPr lang="en-US" dirty="0"/>
              <a:t>A framework for operationalizing the WEFE Nexus may be organized as shown here:</a:t>
            </a:r>
          </a:p>
        </p:txBody>
      </p:sp>
      <p:pic>
        <p:nvPicPr>
          <p:cNvPr id="4" name="Picture 3">
            <a:extLst>
              <a:ext uri="{FF2B5EF4-FFF2-40B4-BE49-F238E27FC236}">
                <a16:creationId xmlns:a16="http://schemas.microsoft.com/office/drawing/2014/main" id="{E10176D7-AB24-C73F-A341-AAE9A0DE11FF}"/>
              </a:ext>
            </a:extLst>
          </p:cNvPr>
          <p:cNvPicPr>
            <a:picLocks noChangeAspect="1"/>
          </p:cNvPicPr>
          <p:nvPr/>
        </p:nvPicPr>
        <p:blipFill>
          <a:blip r:embed="rId2"/>
          <a:stretch>
            <a:fillRect/>
          </a:stretch>
        </p:blipFill>
        <p:spPr>
          <a:xfrm>
            <a:off x="4987270" y="895159"/>
            <a:ext cx="6805931" cy="5006286"/>
          </a:xfrm>
          <a:prstGeom prst="rect">
            <a:avLst/>
          </a:prstGeom>
        </p:spPr>
      </p:pic>
      <p:sp>
        <p:nvSpPr>
          <p:cNvPr id="5" name="TextBox 4">
            <a:extLst>
              <a:ext uri="{FF2B5EF4-FFF2-40B4-BE49-F238E27FC236}">
                <a16:creationId xmlns:a16="http://schemas.microsoft.com/office/drawing/2014/main" id="{ECD7B3E5-DDC7-282B-BD3B-53BF87B91293}"/>
              </a:ext>
            </a:extLst>
          </p:cNvPr>
          <p:cNvSpPr txBox="1"/>
          <p:nvPr/>
        </p:nvSpPr>
        <p:spPr>
          <a:xfrm>
            <a:off x="5063470" y="5867577"/>
            <a:ext cx="6868886" cy="615553"/>
          </a:xfrm>
          <a:prstGeom prst="rect">
            <a:avLst/>
          </a:prstGeom>
          <a:noFill/>
        </p:spPr>
        <p:txBody>
          <a:bodyPr wrap="square" rtlCol="0">
            <a:spAutoFit/>
          </a:bodyPr>
          <a:lstStyle/>
          <a:p>
            <a:pPr algn="ctr"/>
            <a:r>
              <a:rPr lang="en-US" sz="1700" i="1" dirty="0">
                <a:latin typeface="Tw Cen MT" panose="020B0602020104020603" pitchFamily="34" charset="0"/>
              </a:rPr>
              <a:t>Figure: A framework for operationalizing resource Nexus, as a sample </a:t>
            </a:r>
          </a:p>
          <a:p>
            <a:pPr algn="ctr"/>
            <a:r>
              <a:rPr lang="en-US" sz="1700" i="1" dirty="0">
                <a:latin typeface="Tw Cen MT" panose="020B0602020104020603" pitchFamily="34" charset="0"/>
              </a:rPr>
              <a:t>(Source: </a:t>
            </a:r>
            <a:r>
              <a:rPr lang="en-US" sz="1700" i="1" dirty="0" err="1">
                <a:latin typeface="Tw Cen MT" panose="020B0602020104020603" pitchFamily="34" charset="0"/>
              </a:rPr>
              <a:t>Chapagain</a:t>
            </a:r>
            <a:r>
              <a:rPr lang="en-US" sz="1700" i="1" dirty="0">
                <a:latin typeface="Tw Cen MT" panose="020B0602020104020603" pitchFamily="34" charset="0"/>
              </a:rPr>
              <a:t> et al., under review)</a:t>
            </a:r>
          </a:p>
        </p:txBody>
      </p:sp>
    </p:spTree>
    <p:extLst>
      <p:ext uri="{BB962C8B-B14F-4D97-AF65-F5344CB8AC3E}">
        <p14:creationId xmlns:p14="http://schemas.microsoft.com/office/powerpoint/2010/main" val="4156642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9C6F8-926F-EC7C-47D9-41B7F878B7DF}"/>
              </a:ext>
            </a:extLst>
          </p:cNvPr>
          <p:cNvSpPr>
            <a:spLocks noGrp="1"/>
          </p:cNvSpPr>
          <p:nvPr>
            <p:ph type="title"/>
          </p:nvPr>
        </p:nvSpPr>
        <p:spPr/>
        <p:txBody>
          <a:bodyPr>
            <a:normAutofit fontScale="90000"/>
          </a:bodyPr>
          <a:lstStyle/>
          <a:p>
            <a:r>
              <a:rPr lang="en-US" dirty="0">
                <a:latin typeface="Tw Cen MT"/>
                <a:cs typeface="Arial"/>
              </a:rPr>
              <a:t>2.3 Operationalizing the WEFE Nexus | Framework</a:t>
            </a:r>
          </a:p>
        </p:txBody>
      </p:sp>
      <p:sp>
        <p:nvSpPr>
          <p:cNvPr id="3" name="Content Placeholder 2">
            <a:extLst>
              <a:ext uri="{FF2B5EF4-FFF2-40B4-BE49-F238E27FC236}">
                <a16:creationId xmlns:a16="http://schemas.microsoft.com/office/drawing/2014/main" id="{926AF01F-8EB3-3FC3-FC1E-3AC18D3B478E}"/>
              </a:ext>
            </a:extLst>
          </p:cNvPr>
          <p:cNvSpPr>
            <a:spLocks noGrp="1"/>
          </p:cNvSpPr>
          <p:nvPr>
            <p:ph idx="1"/>
          </p:nvPr>
        </p:nvSpPr>
        <p:spPr>
          <a:xfrm>
            <a:off x="531224" y="895159"/>
            <a:ext cx="7077488" cy="5392430"/>
          </a:xfrm>
        </p:spPr>
        <p:txBody>
          <a:bodyPr/>
          <a:lstStyle/>
          <a:p>
            <a:r>
              <a:rPr lang="en-US" dirty="0"/>
              <a:t>Bridging the gap</a:t>
            </a:r>
          </a:p>
          <a:p>
            <a:pPr lvl="1"/>
            <a:r>
              <a:rPr lang="en-US" dirty="0"/>
              <a:t>Data gap, knowledge gap, capacity gap</a:t>
            </a:r>
          </a:p>
          <a:p>
            <a:r>
              <a:rPr lang="en-US" dirty="0"/>
              <a:t>Cultivating systematic insights/analytical viewpoints</a:t>
            </a:r>
          </a:p>
          <a:p>
            <a:pPr lvl="1"/>
            <a:r>
              <a:rPr lang="en-US" dirty="0"/>
              <a:t>Analytical tools</a:t>
            </a:r>
          </a:p>
          <a:p>
            <a:pPr lvl="1"/>
            <a:r>
              <a:rPr lang="en-US" dirty="0"/>
              <a:t>Compendium of case studies</a:t>
            </a:r>
          </a:p>
          <a:p>
            <a:pPr lvl="1"/>
            <a:r>
              <a:rPr lang="en-US" dirty="0"/>
              <a:t>Monitoring, Evaluation &amp; Learning (MEL) mechanism</a:t>
            </a:r>
          </a:p>
          <a:p>
            <a:r>
              <a:rPr lang="en-US" dirty="0"/>
              <a:t>Harmonizing Nexus understanding &amp; enabling environment</a:t>
            </a:r>
          </a:p>
          <a:p>
            <a:pPr lvl="1"/>
            <a:r>
              <a:rPr lang="en-US" dirty="0"/>
              <a:t>Nexus economics (analysis, dissemination)</a:t>
            </a:r>
          </a:p>
          <a:p>
            <a:pPr lvl="1"/>
            <a:r>
              <a:rPr lang="en-US" dirty="0"/>
              <a:t>Enabling environment (policy, legal, regulatory, etc.)</a:t>
            </a:r>
          </a:p>
          <a:p>
            <a:pPr lvl="1"/>
            <a:r>
              <a:rPr lang="en-US" dirty="0"/>
              <a:t>Creating Nexus-aware society</a:t>
            </a:r>
          </a:p>
          <a:p>
            <a:pPr lvl="1"/>
            <a:endParaRPr lang="en-US" dirty="0"/>
          </a:p>
        </p:txBody>
      </p:sp>
      <p:sp>
        <p:nvSpPr>
          <p:cNvPr id="4" name="Content Placeholder 2">
            <a:extLst>
              <a:ext uri="{FF2B5EF4-FFF2-40B4-BE49-F238E27FC236}">
                <a16:creationId xmlns:a16="http://schemas.microsoft.com/office/drawing/2014/main" id="{AAB1545B-BD86-F997-7C59-ED51365F6A00}"/>
              </a:ext>
            </a:extLst>
          </p:cNvPr>
          <p:cNvSpPr txBox="1">
            <a:spLocks/>
          </p:cNvSpPr>
          <p:nvPr/>
        </p:nvSpPr>
        <p:spPr>
          <a:xfrm>
            <a:off x="7608712" y="895159"/>
            <a:ext cx="4120444" cy="4794441"/>
          </a:xfrm>
          <a:prstGeom prst="rect">
            <a:avLst/>
          </a:prstGeom>
          <a:solidFill>
            <a:schemeClr val="accent3">
              <a:lumMod val="20000"/>
              <a:lumOff val="80000"/>
            </a:schemeClr>
          </a:solidFill>
        </p:spPr>
        <p:txBody>
          <a:bodyPr vert="horz" lIns="91440" tIns="45720" rIns="91440" bIns="45720" rtlCol="0">
            <a:norm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rPr>
              <a:t>Appropriate </a:t>
            </a:r>
            <a:r>
              <a:rPr lang="en-US" b="1" dirty="0">
                <a:solidFill>
                  <a:schemeClr val="accent5"/>
                </a:solidFill>
                <a:latin typeface="+mn-lt"/>
              </a:rPr>
              <a:t>system design and economic viability</a:t>
            </a:r>
            <a:r>
              <a:rPr lang="en-US" dirty="0">
                <a:solidFill>
                  <a:schemeClr val="accent5"/>
                </a:solidFill>
                <a:latin typeface="+mn-lt"/>
              </a:rPr>
              <a:t> </a:t>
            </a:r>
            <a:r>
              <a:rPr lang="en-US" dirty="0">
                <a:latin typeface="+mn-lt"/>
              </a:rPr>
              <a:t>plays a major role for making new technologies </a:t>
            </a:r>
            <a:r>
              <a:rPr lang="en-US" b="1" dirty="0">
                <a:solidFill>
                  <a:schemeClr val="accent5"/>
                </a:solidFill>
                <a:latin typeface="+mn-lt"/>
              </a:rPr>
              <a:t>scalable and </a:t>
            </a:r>
            <a:r>
              <a:rPr lang="en-US" b="1" dirty="0" err="1">
                <a:solidFill>
                  <a:schemeClr val="accent5"/>
                </a:solidFill>
                <a:latin typeface="+mn-lt"/>
              </a:rPr>
              <a:t>commercializable</a:t>
            </a:r>
            <a:r>
              <a:rPr lang="en-US" dirty="0">
                <a:solidFill>
                  <a:schemeClr val="accent5"/>
                </a:solidFill>
                <a:latin typeface="+mn-lt"/>
              </a:rPr>
              <a:t> </a:t>
            </a:r>
            <a:r>
              <a:rPr lang="en-US" dirty="0">
                <a:latin typeface="+mn-lt"/>
              </a:rPr>
              <a:t>(Lee et al., 2023). </a:t>
            </a:r>
          </a:p>
          <a:p>
            <a:r>
              <a:rPr lang="en-US" b="1" dirty="0">
                <a:solidFill>
                  <a:schemeClr val="accent5"/>
                </a:solidFill>
                <a:latin typeface="+mn-lt"/>
              </a:rPr>
              <a:t>Operationalization</a:t>
            </a:r>
            <a:r>
              <a:rPr lang="en-US" dirty="0">
                <a:latin typeface="+mn-lt"/>
              </a:rPr>
              <a:t> requires </a:t>
            </a:r>
            <a:r>
              <a:rPr lang="en-US" b="1" dirty="0">
                <a:latin typeface="+mn-lt"/>
              </a:rPr>
              <a:t>mainstreaming the Nexus</a:t>
            </a:r>
            <a:r>
              <a:rPr lang="en-US" dirty="0">
                <a:latin typeface="+mn-lt"/>
              </a:rPr>
              <a:t>, operationalizing </a:t>
            </a:r>
            <a:r>
              <a:rPr lang="en-US" b="1" dirty="0">
                <a:latin typeface="+mn-lt"/>
              </a:rPr>
              <a:t>coordination</a:t>
            </a:r>
            <a:r>
              <a:rPr lang="en-US" dirty="0">
                <a:latin typeface="+mn-lt"/>
              </a:rPr>
              <a:t>, multi-stakeholder platform (</a:t>
            </a:r>
            <a:r>
              <a:rPr lang="en-US" b="1" dirty="0">
                <a:solidFill>
                  <a:schemeClr val="accent5"/>
                </a:solidFill>
                <a:latin typeface="+mn-lt"/>
              </a:rPr>
              <a:t>MSP</a:t>
            </a:r>
            <a:r>
              <a:rPr lang="en-US" dirty="0">
                <a:latin typeface="+mn-lt"/>
              </a:rPr>
              <a:t>), capacity strengthening, etc.</a:t>
            </a:r>
          </a:p>
        </p:txBody>
      </p:sp>
    </p:spTree>
    <p:extLst>
      <p:ext uri="{BB962C8B-B14F-4D97-AF65-F5344CB8AC3E}">
        <p14:creationId xmlns:p14="http://schemas.microsoft.com/office/powerpoint/2010/main" val="90324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B959B-9C6A-4372-987B-99878BCFD42A}"/>
              </a:ext>
            </a:extLst>
          </p:cNvPr>
          <p:cNvSpPr>
            <a:spLocks noGrp="1"/>
          </p:cNvSpPr>
          <p:nvPr>
            <p:ph type="title"/>
          </p:nvPr>
        </p:nvSpPr>
        <p:spPr/>
        <p:txBody>
          <a:bodyPr>
            <a:normAutofit fontScale="90000"/>
          </a:bodyPr>
          <a:lstStyle/>
          <a:p>
            <a:r>
              <a:rPr lang="en-US" dirty="0">
                <a:latin typeface="Tw Cen MT"/>
                <a:cs typeface="Arial"/>
              </a:rPr>
              <a:t>2.3 Operationalizing the WEFE Nexus | Nexus Mainstreaming</a:t>
            </a:r>
          </a:p>
        </p:txBody>
      </p:sp>
      <p:sp>
        <p:nvSpPr>
          <p:cNvPr id="3" name="Content Placeholder 2">
            <a:extLst>
              <a:ext uri="{FF2B5EF4-FFF2-40B4-BE49-F238E27FC236}">
                <a16:creationId xmlns:a16="http://schemas.microsoft.com/office/drawing/2014/main" id="{45D5FF05-85FF-4934-A6FA-19F61E8B945F}"/>
              </a:ext>
            </a:extLst>
          </p:cNvPr>
          <p:cNvSpPr>
            <a:spLocks noGrp="1"/>
          </p:cNvSpPr>
          <p:nvPr>
            <p:ph idx="1"/>
          </p:nvPr>
        </p:nvSpPr>
        <p:spPr>
          <a:xfrm>
            <a:off x="531223" y="895159"/>
            <a:ext cx="4639088" cy="5392430"/>
          </a:xfrm>
        </p:spPr>
        <p:txBody>
          <a:bodyPr>
            <a:normAutofit/>
          </a:bodyPr>
          <a:lstStyle/>
          <a:p>
            <a:r>
              <a:rPr lang="en-US" b="1" dirty="0">
                <a:ea typeface="+mn-lt"/>
                <a:cs typeface="+mn-lt"/>
              </a:rPr>
              <a:t>Definition</a:t>
            </a:r>
            <a:r>
              <a:rPr lang="en-US" dirty="0">
                <a:ea typeface="+mn-lt"/>
                <a:cs typeface="+mn-lt"/>
              </a:rPr>
              <a:t>: </a:t>
            </a:r>
          </a:p>
          <a:p>
            <a:pPr lvl="1"/>
            <a:r>
              <a:rPr lang="en-US" dirty="0">
                <a:ea typeface="+mn-lt"/>
                <a:cs typeface="+mn-lt"/>
              </a:rPr>
              <a:t>Nexus </a:t>
            </a:r>
            <a:r>
              <a:rPr lang="en-US" b="1" dirty="0">
                <a:solidFill>
                  <a:schemeClr val="accent5"/>
                </a:solidFill>
                <a:ea typeface="+mn-lt"/>
                <a:cs typeface="+mn-lt"/>
              </a:rPr>
              <a:t>mainstreaming</a:t>
            </a:r>
            <a:r>
              <a:rPr lang="en-US" dirty="0">
                <a:ea typeface="+mn-lt"/>
                <a:cs typeface="+mn-lt"/>
              </a:rPr>
              <a:t> involves </a:t>
            </a:r>
            <a:r>
              <a:rPr lang="en-US" b="1" dirty="0">
                <a:solidFill>
                  <a:schemeClr val="accent5"/>
                </a:solidFill>
                <a:ea typeface="+mn-lt"/>
                <a:cs typeface="+mn-lt"/>
              </a:rPr>
              <a:t>integrating the WEFE Nexus approach into policies and practices across various sectors</a:t>
            </a:r>
            <a:r>
              <a:rPr lang="en-US" dirty="0">
                <a:solidFill>
                  <a:schemeClr val="accent5"/>
                </a:solidFill>
                <a:ea typeface="+mn-lt"/>
                <a:cs typeface="+mn-lt"/>
              </a:rPr>
              <a:t>.</a:t>
            </a:r>
            <a:endParaRPr lang="en-US" dirty="0">
              <a:solidFill>
                <a:schemeClr val="accent5"/>
              </a:solidFill>
              <a:cs typeface="Calibri" panose="020F0502020204030204"/>
            </a:endParaRPr>
          </a:p>
          <a:p>
            <a:r>
              <a:rPr lang="en-US" b="1" dirty="0">
                <a:ea typeface="+mn-lt"/>
                <a:cs typeface="+mn-lt"/>
              </a:rPr>
              <a:t>Goal</a:t>
            </a:r>
            <a:r>
              <a:rPr lang="en-US" dirty="0">
                <a:ea typeface="+mn-lt"/>
                <a:cs typeface="+mn-lt"/>
              </a:rPr>
              <a:t>: </a:t>
            </a:r>
          </a:p>
          <a:p>
            <a:pPr lvl="1"/>
            <a:r>
              <a:rPr lang="en-US" dirty="0">
                <a:ea typeface="+mn-lt"/>
                <a:cs typeface="+mn-lt"/>
              </a:rPr>
              <a:t>To promote coordinated decision-making and resource management</a:t>
            </a:r>
            <a:endParaRPr lang="en-US" dirty="0"/>
          </a:p>
          <a:p>
            <a:r>
              <a:rPr lang="en-US" b="1" dirty="0">
                <a:ea typeface="+mn-lt"/>
                <a:cs typeface="+mn-lt"/>
              </a:rPr>
              <a:t>Approach</a:t>
            </a:r>
            <a:r>
              <a:rPr lang="en-US" dirty="0">
                <a:ea typeface="+mn-lt"/>
                <a:cs typeface="+mn-lt"/>
              </a:rPr>
              <a:t>: </a:t>
            </a:r>
          </a:p>
          <a:p>
            <a:pPr lvl="1"/>
            <a:r>
              <a:rPr lang="en-US" dirty="0">
                <a:ea typeface="+mn-lt"/>
                <a:cs typeface="+mn-lt"/>
              </a:rPr>
              <a:t>Partnerships, evidence-based approaches, scenario development, and multi-stakeholder dialogues</a:t>
            </a:r>
            <a:endParaRPr lang="en-US" dirty="0"/>
          </a:p>
        </p:txBody>
      </p:sp>
      <p:pic>
        <p:nvPicPr>
          <p:cNvPr id="6146" name="Picture 2" descr="Different levels and interpretations of mainstreaming">
            <a:extLst>
              <a:ext uri="{FF2B5EF4-FFF2-40B4-BE49-F238E27FC236}">
                <a16:creationId xmlns:a16="http://schemas.microsoft.com/office/drawing/2014/main" id="{34645E9A-E517-D318-15DD-7322F4D248E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77543" y="1122849"/>
            <a:ext cx="6709698" cy="38442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54C5EB6-1DAD-6CDD-E63E-2675D4DB71D2}"/>
              </a:ext>
            </a:extLst>
          </p:cNvPr>
          <p:cNvSpPr txBox="1"/>
          <p:nvPr/>
        </p:nvSpPr>
        <p:spPr>
          <a:xfrm>
            <a:off x="5446956" y="5146457"/>
            <a:ext cx="6640285" cy="615553"/>
          </a:xfrm>
          <a:prstGeom prst="rect">
            <a:avLst/>
          </a:prstGeom>
          <a:noFill/>
        </p:spPr>
        <p:txBody>
          <a:bodyPr wrap="square" rtlCol="0">
            <a:spAutoFit/>
          </a:bodyPr>
          <a:lstStyle/>
          <a:p>
            <a:pPr algn="ctr"/>
            <a:r>
              <a:rPr lang="en-US" sz="1700" i="1" dirty="0">
                <a:latin typeface="Tw Cen MT" panose="020B0602020104020603" pitchFamily="34" charset="0"/>
              </a:rPr>
              <a:t>Figure: Different levels &amp; interpretation of mainstreaming (with an example of CC Adaptation) (Source: Persson, 2008)</a:t>
            </a:r>
          </a:p>
        </p:txBody>
      </p:sp>
    </p:spTree>
    <p:extLst>
      <p:ext uri="{BB962C8B-B14F-4D97-AF65-F5344CB8AC3E}">
        <p14:creationId xmlns:p14="http://schemas.microsoft.com/office/powerpoint/2010/main" val="328835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 | Example</a:t>
            </a:r>
          </a:p>
        </p:txBody>
      </p:sp>
      <p:pic>
        <p:nvPicPr>
          <p:cNvPr id="6" name="Content Placeholder 5"/>
          <p:cNvPicPr>
            <a:picLocks noGrp="1"/>
          </p:cNvPicPr>
          <p:nvPr>
            <p:ph idx="1"/>
          </p:nvPr>
        </p:nvPicPr>
        <p:blipFill rotWithShape="1">
          <a:blip r:embed="rId2">
            <a:extLst>
              <a:ext uri="{28A0092B-C50C-407E-A947-70E740481C1C}">
                <a14:useLocalDpi xmlns:a14="http://schemas.microsoft.com/office/drawing/2010/main"/>
              </a:ext>
            </a:extLst>
          </a:blip>
          <a:stretch/>
        </p:blipFill>
        <p:spPr>
          <a:xfrm>
            <a:off x="813122" y="1095764"/>
            <a:ext cx="10565755" cy="3802785"/>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531223" y="5822075"/>
            <a:ext cx="11182357" cy="648183"/>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dirty="0">
                <a:solidFill>
                  <a:schemeClr val="tx1"/>
                </a:solidFill>
                <a:ea typeface="+mn-lt"/>
                <a:cs typeface="+mn-lt"/>
              </a:rPr>
              <a:t>Figure: Water footprint approach framework adapted from </a:t>
            </a:r>
            <a:r>
              <a:rPr lang="en-US" sz="1700" i="1" dirty="0" err="1">
                <a:solidFill>
                  <a:schemeClr val="tx1"/>
                </a:solidFill>
                <a:ea typeface="+mn-lt"/>
                <a:cs typeface="+mn-lt"/>
              </a:rPr>
              <a:t>Vanham</a:t>
            </a:r>
            <a:r>
              <a:rPr lang="en-US" sz="1700" i="1" dirty="0">
                <a:solidFill>
                  <a:schemeClr val="tx1"/>
                </a:solidFill>
                <a:ea typeface="+mn-lt"/>
                <a:cs typeface="+mn-lt"/>
              </a:rPr>
              <a:t> (2016) (Source: </a:t>
            </a:r>
            <a:r>
              <a:rPr lang="en-US" sz="1700" i="1" dirty="0" err="1">
                <a:solidFill>
                  <a:schemeClr val="tx1"/>
                </a:solidFill>
                <a:ea typeface="+mn-lt"/>
                <a:cs typeface="+mn-lt"/>
              </a:rPr>
              <a:t>Anandhi</a:t>
            </a:r>
            <a:r>
              <a:rPr lang="en-US" sz="1700" i="1" dirty="0">
                <a:solidFill>
                  <a:schemeClr val="tx1"/>
                </a:solidFill>
                <a:ea typeface="+mn-lt"/>
                <a:cs typeface="+mn-lt"/>
              </a:rPr>
              <a:t> et al., 2023)</a:t>
            </a:r>
          </a:p>
          <a:p>
            <a:pPr marL="0" indent="0" algn="ctr">
              <a:buNone/>
            </a:pPr>
            <a:r>
              <a:rPr lang="en-US" sz="1700" i="1" dirty="0">
                <a:ea typeface="+mn-lt"/>
                <a:cs typeface="+mn-lt"/>
              </a:rPr>
              <a:t> </a:t>
            </a:r>
          </a:p>
        </p:txBody>
      </p:sp>
    </p:spTree>
    <p:extLst>
      <p:ext uri="{BB962C8B-B14F-4D97-AF65-F5344CB8AC3E}">
        <p14:creationId xmlns:p14="http://schemas.microsoft.com/office/powerpoint/2010/main" val="409162791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B959B-9C6A-4372-987B-99878BCFD42A}"/>
              </a:ext>
            </a:extLst>
          </p:cNvPr>
          <p:cNvSpPr>
            <a:spLocks noGrp="1"/>
          </p:cNvSpPr>
          <p:nvPr>
            <p:ph type="title"/>
          </p:nvPr>
        </p:nvSpPr>
        <p:spPr>
          <a:xfrm>
            <a:off x="286058" y="121921"/>
            <a:ext cx="11344050" cy="513805"/>
          </a:xfrm>
        </p:spPr>
        <p:txBody>
          <a:bodyPr>
            <a:normAutofit fontScale="90000"/>
          </a:bodyPr>
          <a:lstStyle/>
          <a:p>
            <a:r>
              <a:rPr lang="en-US" dirty="0">
                <a:latin typeface="Tw Cen MT"/>
                <a:cs typeface="Arial"/>
              </a:rPr>
              <a:t>2.3 Operationalizing the WEFE Nexus | Coordination – Sectors &amp; Scales</a:t>
            </a:r>
          </a:p>
        </p:txBody>
      </p:sp>
      <p:sp>
        <p:nvSpPr>
          <p:cNvPr id="3" name="Content Placeholder 2">
            <a:extLst>
              <a:ext uri="{FF2B5EF4-FFF2-40B4-BE49-F238E27FC236}">
                <a16:creationId xmlns:a16="http://schemas.microsoft.com/office/drawing/2014/main" id="{45D5FF05-85FF-4934-A6FA-19F61E8B945F}"/>
              </a:ext>
            </a:extLst>
          </p:cNvPr>
          <p:cNvSpPr>
            <a:spLocks noGrp="1"/>
          </p:cNvSpPr>
          <p:nvPr>
            <p:ph idx="1"/>
          </p:nvPr>
        </p:nvSpPr>
        <p:spPr/>
        <p:txBody>
          <a:bodyPr>
            <a:normAutofit/>
          </a:bodyPr>
          <a:lstStyle/>
          <a:p>
            <a:r>
              <a:rPr lang="en-US" dirty="0">
                <a:ea typeface="+mn-lt"/>
                <a:cs typeface="+mn-lt"/>
              </a:rPr>
              <a:t>Effective implementation of the WEFE Nexus necessitates </a:t>
            </a:r>
            <a:r>
              <a:rPr lang="en-US" b="1" dirty="0">
                <a:solidFill>
                  <a:schemeClr val="accent5"/>
                </a:solidFill>
                <a:ea typeface="+mn-lt"/>
                <a:cs typeface="+mn-lt"/>
              </a:rPr>
              <a:t>seamless coordination</a:t>
            </a:r>
            <a:r>
              <a:rPr lang="en-US" dirty="0">
                <a:solidFill>
                  <a:schemeClr val="accent5"/>
                </a:solidFill>
                <a:ea typeface="+mn-lt"/>
                <a:cs typeface="+mn-lt"/>
              </a:rPr>
              <a:t> </a:t>
            </a:r>
            <a:r>
              <a:rPr lang="en-US" dirty="0">
                <a:ea typeface="+mn-lt"/>
                <a:cs typeface="+mn-lt"/>
              </a:rPr>
              <a:t>among diverse sectors and government levels to achieve common goals. </a:t>
            </a:r>
          </a:p>
          <a:p>
            <a:r>
              <a:rPr lang="en-US" dirty="0">
                <a:ea typeface="+mn-lt"/>
                <a:cs typeface="+mn-lt"/>
              </a:rPr>
              <a:t>Strategies to operationalize coordination across sectors and government scales:</a:t>
            </a:r>
            <a:endParaRPr lang="en-US" dirty="0">
              <a:cs typeface="Calibri" panose="020F0502020204030204"/>
            </a:endParaRPr>
          </a:p>
          <a:p>
            <a:pPr marL="914400" lvl="1" indent="-457200">
              <a:buFont typeface="+mj-lt"/>
              <a:buAutoNum type="arabicPeriod"/>
            </a:pPr>
            <a:r>
              <a:rPr lang="en-US" dirty="0">
                <a:solidFill>
                  <a:schemeClr val="accent5"/>
                </a:solidFill>
                <a:ea typeface="+mn-lt"/>
                <a:cs typeface="+mn-lt"/>
              </a:rPr>
              <a:t>Inter-ministerial committees and programs:</a:t>
            </a:r>
            <a:endParaRPr lang="en-US" dirty="0">
              <a:solidFill>
                <a:schemeClr val="accent5"/>
              </a:solidFill>
              <a:cs typeface="Calibri"/>
            </a:endParaRPr>
          </a:p>
          <a:p>
            <a:pPr lvl="2"/>
            <a:r>
              <a:rPr lang="en-US" dirty="0"/>
              <a:t>Minimize administrative barriers — facilitate  effective communication and collaboration among sectors and government levels</a:t>
            </a:r>
          </a:p>
          <a:p>
            <a:pPr lvl="2"/>
            <a:r>
              <a:rPr lang="en-US" dirty="0"/>
              <a:t>Enhance coordination — jointly develop and implement strategies for water, energy, food, and ecosystem management</a:t>
            </a:r>
          </a:p>
          <a:p>
            <a:pPr marL="457200" lvl="1" indent="0">
              <a:buNone/>
            </a:pPr>
            <a:r>
              <a:rPr lang="en-US" dirty="0">
                <a:solidFill>
                  <a:schemeClr val="accent5"/>
                </a:solidFill>
                <a:ea typeface="+mn-lt"/>
                <a:cs typeface="+mn-lt"/>
              </a:rPr>
              <a:t>2.	Strategic frameworks for infrastructure investment:</a:t>
            </a:r>
            <a:endParaRPr lang="en-US" dirty="0">
              <a:solidFill>
                <a:schemeClr val="accent5"/>
              </a:solidFill>
              <a:cs typeface="Calibri"/>
            </a:endParaRPr>
          </a:p>
          <a:p>
            <a:pPr lvl="2"/>
            <a:r>
              <a:rPr lang="en-US" dirty="0"/>
              <a:t>Aligning objectives — ensure harmony between infrastructure investments across departments and government levels</a:t>
            </a:r>
          </a:p>
          <a:p>
            <a:pPr lvl="2"/>
            <a:r>
              <a:rPr lang="en-US" dirty="0"/>
              <a:t>Coordinated resource allocation  — optimize resource use for sustainable WEFE Nexus outcomes</a:t>
            </a:r>
          </a:p>
        </p:txBody>
      </p:sp>
    </p:spTree>
    <p:extLst>
      <p:ext uri="{BB962C8B-B14F-4D97-AF65-F5344CB8AC3E}">
        <p14:creationId xmlns:p14="http://schemas.microsoft.com/office/powerpoint/2010/main" val="145807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B959B-9C6A-4372-987B-99878BCFD42A}"/>
              </a:ext>
            </a:extLst>
          </p:cNvPr>
          <p:cNvSpPr>
            <a:spLocks noGrp="1"/>
          </p:cNvSpPr>
          <p:nvPr>
            <p:ph type="title"/>
          </p:nvPr>
        </p:nvSpPr>
        <p:spPr>
          <a:xfrm>
            <a:off x="531223" y="121921"/>
            <a:ext cx="11224780" cy="513805"/>
          </a:xfrm>
        </p:spPr>
        <p:txBody>
          <a:bodyPr>
            <a:normAutofit fontScale="90000"/>
          </a:bodyPr>
          <a:lstStyle/>
          <a:p>
            <a:r>
              <a:rPr lang="en-US" dirty="0">
                <a:latin typeface="Tw Cen MT"/>
                <a:cs typeface="Arial"/>
              </a:rPr>
              <a:t>2.3 Operationalizing the WEFE Nexus | Coordination – Sectors &amp; Scales</a:t>
            </a:r>
          </a:p>
        </p:txBody>
      </p:sp>
      <p:sp>
        <p:nvSpPr>
          <p:cNvPr id="3" name="Content Placeholder 2">
            <a:extLst>
              <a:ext uri="{FF2B5EF4-FFF2-40B4-BE49-F238E27FC236}">
                <a16:creationId xmlns:a16="http://schemas.microsoft.com/office/drawing/2014/main" id="{45D5FF05-85FF-4934-A6FA-19F61E8B945F}"/>
              </a:ext>
            </a:extLst>
          </p:cNvPr>
          <p:cNvSpPr>
            <a:spLocks noGrp="1"/>
          </p:cNvSpPr>
          <p:nvPr>
            <p:ph idx="1"/>
          </p:nvPr>
        </p:nvSpPr>
        <p:spPr>
          <a:xfrm>
            <a:off x="531223" y="895159"/>
            <a:ext cx="11083835" cy="5392430"/>
          </a:xfrm>
        </p:spPr>
        <p:txBody>
          <a:bodyPr>
            <a:normAutofit/>
          </a:bodyPr>
          <a:lstStyle/>
          <a:p>
            <a:pPr marL="914400" indent="-457200">
              <a:buNone/>
            </a:pPr>
            <a:r>
              <a:rPr lang="en-US" dirty="0">
                <a:solidFill>
                  <a:schemeClr val="accent5"/>
                </a:solidFill>
                <a:ea typeface="+mn-lt"/>
                <a:cs typeface="+mn-lt"/>
              </a:rPr>
              <a:t>3.	Effective instruments for government coordination</a:t>
            </a:r>
            <a:r>
              <a:rPr lang="en-US" sz="2300" dirty="0">
                <a:solidFill>
                  <a:schemeClr val="accent5"/>
                </a:solidFill>
                <a:ea typeface="+mn-lt"/>
                <a:cs typeface="+mn-lt"/>
              </a:rPr>
              <a:t>:</a:t>
            </a:r>
            <a:endParaRPr lang="en-US" sz="2300" dirty="0">
              <a:solidFill>
                <a:schemeClr val="accent5"/>
              </a:solidFill>
              <a:cs typeface="Calibri"/>
            </a:endParaRPr>
          </a:p>
          <a:p>
            <a:pPr lvl="2"/>
            <a:r>
              <a:rPr lang="en-US" dirty="0"/>
              <a:t>Identify opportunities and bottlenecks — recognize investment potentials and challenges for collaborative solutions</a:t>
            </a:r>
          </a:p>
          <a:p>
            <a:pPr lvl="2"/>
            <a:r>
              <a:rPr lang="en-US" dirty="0"/>
              <a:t>Managing joint competencies — foster cooperation to leverage expertise for comprehensive resource management</a:t>
            </a:r>
          </a:p>
          <a:p>
            <a:pPr marL="914400" indent="-457200">
              <a:buNone/>
            </a:pPr>
            <a:r>
              <a:rPr lang="en-US" dirty="0">
                <a:solidFill>
                  <a:schemeClr val="accent5"/>
                </a:solidFill>
                <a:ea typeface="+mn-lt"/>
                <a:cs typeface="+mn-lt"/>
              </a:rPr>
              <a:t>4. 	Incentives for regional and local government coordination:</a:t>
            </a:r>
          </a:p>
          <a:p>
            <a:pPr lvl="2"/>
            <a:r>
              <a:rPr lang="en-US" dirty="0"/>
              <a:t>Geographic relevance — provide incentives to align regional and local investments with Nexus objectives</a:t>
            </a:r>
          </a:p>
          <a:p>
            <a:pPr lvl="2"/>
            <a:r>
              <a:rPr lang="en-US" dirty="0"/>
              <a:t>Efficient resource utilization — ensure optimal utilization of resources based on local needs</a:t>
            </a:r>
          </a:p>
          <a:p>
            <a:pPr marL="914400" indent="-457200">
              <a:buNone/>
            </a:pPr>
            <a:r>
              <a:rPr lang="en-US" dirty="0">
                <a:solidFill>
                  <a:schemeClr val="accent5"/>
                </a:solidFill>
                <a:ea typeface="+mn-lt"/>
                <a:cs typeface="+mn-lt"/>
              </a:rPr>
              <a:t>5.	Strengthening capacities for public investment:</a:t>
            </a:r>
          </a:p>
          <a:p>
            <a:pPr lvl="2"/>
            <a:r>
              <a:rPr lang="en-US" dirty="0"/>
              <a:t>Effective vertical and horizontal coordination — enhance institutional capacity for coordinated decision-making</a:t>
            </a:r>
          </a:p>
          <a:p>
            <a:pPr lvl="2"/>
            <a:r>
              <a:rPr lang="en-US" dirty="0"/>
              <a:t>Promote policy learning — support knowledge exchange and learning for improved governance and management</a:t>
            </a:r>
          </a:p>
        </p:txBody>
      </p:sp>
    </p:spTree>
    <p:extLst>
      <p:ext uri="{BB962C8B-B14F-4D97-AF65-F5344CB8AC3E}">
        <p14:creationId xmlns:p14="http://schemas.microsoft.com/office/powerpoint/2010/main" val="178254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B959B-9C6A-4372-987B-99878BCFD42A}"/>
              </a:ext>
            </a:extLst>
          </p:cNvPr>
          <p:cNvSpPr>
            <a:spLocks noGrp="1"/>
          </p:cNvSpPr>
          <p:nvPr>
            <p:ph type="title"/>
          </p:nvPr>
        </p:nvSpPr>
        <p:spPr>
          <a:xfrm>
            <a:off x="531223" y="121921"/>
            <a:ext cx="11483197" cy="513805"/>
          </a:xfrm>
        </p:spPr>
        <p:txBody>
          <a:bodyPr>
            <a:normAutofit fontScale="90000"/>
          </a:bodyPr>
          <a:lstStyle/>
          <a:p>
            <a:r>
              <a:rPr lang="en-US" dirty="0">
                <a:latin typeface="Tw Cen MT"/>
                <a:cs typeface="Arial"/>
              </a:rPr>
              <a:t>2.3 Operationalizing the WEFE Nexus | MSP &amp; Coordination Mechanisms</a:t>
            </a:r>
          </a:p>
        </p:txBody>
      </p:sp>
      <p:sp>
        <p:nvSpPr>
          <p:cNvPr id="3" name="Content Placeholder 2">
            <a:extLst>
              <a:ext uri="{FF2B5EF4-FFF2-40B4-BE49-F238E27FC236}">
                <a16:creationId xmlns:a16="http://schemas.microsoft.com/office/drawing/2014/main" id="{45D5FF05-85FF-4934-A6FA-19F61E8B945F}"/>
              </a:ext>
            </a:extLst>
          </p:cNvPr>
          <p:cNvSpPr>
            <a:spLocks noGrp="1"/>
          </p:cNvSpPr>
          <p:nvPr>
            <p:ph idx="1"/>
          </p:nvPr>
        </p:nvSpPr>
        <p:spPr/>
        <p:txBody>
          <a:bodyPr>
            <a:normAutofit fontScale="92500"/>
          </a:bodyPr>
          <a:lstStyle/>
          <a:p>
            <a:r>
              <a:rPr lang="en-US" dirty="0">
                <a:ea typeface="+mn-lt"/>
                <a:cs typeface="+mn-lt"/>
              </a:rPr>
              <a:t>Multi-Stakeholder Platforms (MSPs) in the WEFE Nexus serve as dynamic forums that engage </a:t>
            </a:r>
            <a:r>
              <a:rPr lang="en-US" b="1" dirty="0">
                <a:ea typeface="+mn-lt"/>
                <a:cs typeface="+mn-lt"/>
              </a:rPr>
              <a:t>diverse stakeholders</a:t>
            </a:r>
            <a:r>
              <a:rPr lang="en-US" dirty="0">
                <a:ea typeface="+mn-lt"/>
                <a:cs typeface="+mn-lt"/>
              </a:rPr>
              <a:t>, including government, civil society, private sector, and communities. </a:t>
            </a:r>
          </a:p>
          <a:p>
            <a:r>
              <a:rPr lang="en-US" dirty="0">
                <a:ea typeface="+mn-lt"/>
                <a:cs typeface="+mn-lt"/>
              </a:rPr>
              <a:t>Ensuring diversity of representation includes: people (women, Dalits (low-caste individuals), different ethnicities), geographical representation of participants/stakeholders, etc.</a:t>
            </a:r>
          </a:p>
          <a:p>
            <a:r>
              <a:rPr lang="en-US" dirty="0">
                <a:ea typeface="+mn-lt"/>
                <a:cs typeface="+mn-lt"/>
              </a:rPr>
              <a:t>How MSPs can be utilized in the context of the </a:t>
            </a:r>
            <a:r>
              <a:rPr lang="en-US" dirty="0" err="1">
                <a:ea typeface="+mn-lt"/>
                <a:cs typeface="+mn-lt"/>
              </a:rPr>
              <a:t>WEFE</a:t>
            </a:r>
            <a:r>
              <a:rPr lang="en-US" dirty="0">
                <a:ea typeface="+mn-lt"/>
                <a:cs typeface="+mn-lt"/>
              </a:rPr>
              <a:t> Nexus:</a:t>
            </a:r>
            <a:endParaRPr lang="en-US" dirty="0">
              <a:cs typeface="Calibri" panose="020F0502020204030204"/>
            </a:endParaRPr>
          </a:p>
          <a:p>
            <a:pPr marL="914400" lvl="1" indent="-457200">
              <a:buFont typeface="+mj-lt"/>
              <a:buAutoNum type="arabicPeriod"/>
            </a:pPr>
            <a:r>
              <a:rPr lang="en-US" dirty="0">
                <a:ea typeface="+mn-lt"/>
                <a:cs typeface="+mn-lt"/>
              </a:rPr>
              <a:t>Facilitating stakeholder engagement:</a:t>
            </a:r>
            <a:endParaRPr lang="en-US" dirty="0">
              <a:cs typeface="Calibri"/>
            </a:endParaRPr>
          </a:p>
          <a:p>
            <a:pPr marL="685800" lvl="2"/>
            <a:r>
              <a:rPr lang="en-US" dirty="0"/>
              <a:t>MSPs provide a platform for dialogue and collaboration among diverse actors in the WEFE Nexus.</a:t>
            </a:r>
          </a:p>
          <a:p>
            <a:pPr marL="685800" lvl="2"/>
            <a:r>
              <a:rPr lang="en-US" dirty="0"/>
              <a:t>Example: Multi-Stakeholder &amp; User Platform (MSUP) tailored for WEFE Nexus stakeholder engagement can foster participatory decision-making.</a:t>
            </a:r>
          </a:p>
          <a:p>
            <a:pPr marL="914400" lvl="1" indent="-457200">
              <a:buFont typeface="+mj-lt"/>
              <a:buAutoNum type="arabicPeriod"/>
            </a:pPr>
            <a:r>
              <a:rPr lang="en-US" dirty="0">
                <a:ea typeface="+mn-lt"/>
                <a:cs typeface="+mn-lt"/>
              </a:rPr>
              <a:t>Promoting information sharing:</a:t>
            </a:r>
            <a:endParaRPr lang="en-US" dirty="0">
              <a:cs typeface="Calibri"/>
            </a:endParaRPr>
          </a:p>
          <a:p>
            <a:pPr marL="685800" lvl="2"/>
            <a:r>
              <a:rPr lang="en-US" dirty="0"/>
              <a:t>MSPs enable stakeholders to exchange data, knowledge, and best practices in the WEFE Nexus.</a:t>
            </a:r>
          </a:p>
          <a:p>
            <a:pPr marL="685800" lvl="2"/>
            <a:r>
              <a:rPr lang="en-US" dirty="0"/>
              <a:t>Enhanced information sharing leads to more informed and evidence-based decisions, resulting in improved decision-making.</a:t>
            </a:r>
          </a:p>
        </p:txBody>
      </p:sp>
    </p:spTree>
    <p:extLst>
      <p:ext uri="{BB962C8B-B14F-4D97-AF65-F5344CB8AC3E}">
        <p14:creationId xmlns:p14="http://schemas.microsoft.com/office/powerpoint/2010/main" val="1334045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B959B-9C6A-4372-987B-99878BCFD42A}"/>
              </a:ext>
            </a:extLst>
          </p:cNvPr>
          <p:cNvSpPr>
            <a:spLocks noGrp="1"/>
          </p:cNvSpPr>
          <p:nvPr>
            <p:ph type="title"/>
          </p:nvPr>
        </p:nvSpPr>
        <p:spPr>
          <a:xfrm>
            <a:off x="531223" y="121921"/>
            <a:ext cx="11536206" cy="513805"/>
          </a:xfrm>
        </p:spPr>
        <p:txBody>
          <a:bodyPr>
            <a:normAutofit fontScale="90000"/>
          </a:bodyPr>
          <a:lstStyle/>
          <a:p>
            <a:r>
              <a:rPr lang="en-US" dirty="0">
                <a:latin typeface="Tw Cen MT"/>
                <a:cs typeface="Arial"/>
              </a:rPr>
              <a:t>2.3 Operationalizing the WEFE Nexus | MSP &amp; Coordination Mechanisms</a:t>
            </a:r>
          </a:p>
        </p:txBody>
      </p:sp>
      <p:sp>
        <p:nvSpPr>
          <p:cNvPr id="3" name="Content Placeholder 2">
            <a:extLst>
              <a:ext uri="{FF2B5EF4-FFF2-40B4-BE49-F238E27FC236}">
                <a16:creationId xmlns:a16="http://schemas.microsoft.com/office/drawing/2014/main" id="{45D5FF05-85FF-4934-A6FA-19F61E8B945F}"/>
              </a:ext>
            </a:extLst>
          </p:cNvPr>
          <p:cNvSpPr>
            <a:spLocks noGrp="1"/>
          </p:cNvSpPr>
          <p:nvPr>
            <p:ph idx="1"/>
          </p:nvPr>
        </p:nvSpPr>
        <p:spPr/>
        <p:txBody>
          <a:bodyPr/>
          <a:lstStyle/>
          <a:p>
            <a:pPr marL="457200" lvl="1" indent="0" algn="just">
              <a:buNone/>
            </a:pPr>
            <a:r>
              <a:rPr lang="en-US" dirty="0">
                <a:ea typeface="+mn-lt"/>
                <a:cs typeface="+mn-lt"/>
              </a:rPr>
              <a:t>3.	</a:t>
            </a:r>
            <a:r>
              <a:rPr lang="en-US" sz="2400" dirty="0">
                <a:ea typeface="+mn-lt"/>
                <a:cs typeface="+mn-lt"/>
              </a:rPr>
              <a:t>Building consensus:</a:t>
            </a:r>
          </a:p>
          <a:p>
            <a:pPr lvl="2">
              <a:lnSpc>
                <a:spcPct val="90000"/>
              </a:lnSpc>
            </a:pPr>
            <a:r>
              <a:rPr lang="en-US" sz="2400" dirty="0"/>
              <a:t>MSPs foster dialogue and negotiation among stakeholders to reach consensus in the WEFE Nexus.</a:t>
            </a:r>
          </a:p>
          <a:p>
            <a:pPr lvl="2">
              <a:lnSpc>
                <a:spcPct val="90000"/>
              </a:lnSpc>
            </a:pPr>
            <a:r>
              <a:rPr lang="en-US" sz="2400" dirty="0"/>
              <a:t>Promote conflict resolution by addressing conflicts and competing interests through open dialogue and understanding.</a:t>
            </a:r>
          </a:p>
          <a:p>
            <a:pPr marL="457200" lvl="1" indent="0" algn="just">
              <a:buNone/>
            </a:pPr>
            <a:r>
              <a:rPr lang="en-US" sz="2400" dirty="0">
                <a:ea typeface="+mn-lt"/>
                <a:cs typeface="+mn-lt"/>
              </a:rPr>
              <a:t>4.	Supporting multi-stakeholder actions:</a:t>
            </a:r>
          </a:p>
          <a:p>
            <a:pPr lvl="2">
              <a:lnSpc>
                <a:spcPct val="90000"/>
              </a:lnSpc>
            </a:pPr>
            <a:r>
              <a:rPr lang="en-US" sz="2400" dirty="0"/>
              <a:t>MSPs facilitate collaboration and coordination among various WEFE Nexus actors.</a:t>
            </a:r>
          </a:p>
          <a:p>
            <a:pPr lvl="2">
              <a:lnSpc>
                <a:spcPct val="90000"/>
              </a:lnSpc>
            </a:pPr>
            <a:r>
              <a:rPr lang="en-US" sz="2400" dirty="0"/>
              <a:t>Promote resilient food systems through coordinated actions towards sustainable and resilient food systems.</a:t>
            </a:r>
          </a:p>
          <a:p>
            <a:endParaRPr lang="en-US" dirty="0"/>
          </a:p>
        </p:txBody>
      </p:sp>
    </p:spTree>
    <p:extLst>
      <p:ext uri="{BB962C8B-B14F-4D97-AF65-F5344CB8AC3E}">
        <p14:creationId xmlns:p14="http://schemas.microsoft.com/office/powerpoint/2010/main" val="254526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w Cen MT"/>
                <a:cs typeface="Arial"/>
              </a:rPr>
              <a:t>2.3 Operationalizing the WEFE Nexus | Participatory Policy-Making </a:t>
            </a:r>
            <a:endParaRPr lang="en-US" dirty="0"/>
          </a:p>
        </p:txBody>
      </p:sp>
      <p:grpSp>
        <p:nvGrpSpPr>
          <p:cNvPr id="11" name="Group 10">
            <a:extLst>
              <a:ext uri="{FF2B5EF4-FFF2-40B4-BE49-F238E27FC236}">
                <a16:creationId xmlns:a16="http://schemas.microsoft.com/office/drawing/2014/main" id="{727A47D4-9562-88A1-9DC6-545221013CE7}"/>
              </a:ext>
            </a:extLst>
          </p:cNvPr>
          <p:cNvGrpSpPr/>
          <p:nvPr/>
        </p:nvGrpSpPr>
        <p:grpSpPr>
          <a:xfrm>
            <a:off x="531223" y="1267234"/>
            <a:ext cx="11301519" cy="1193744"/>
            <a:chOff x="312924" y="1267234"/>
            <a:chExt cx="11301519" cy="1193744"/>
          </a:xfrm>
        </p:grpSpPr>
        <p:sp>
          <p:nvSpPr>
            <p:cNvPr id="6" name="Freeform 5"/>
            <p:cNvSpPr/>
            <p:nvPr/>
          </p:nvSpPr>
          <p:spPr>
            <a:xfrm>
              <a:off x="312924" y="1267234"/>
              <a:ext cx="1752943" cy="1193742"/>
            </a:xfrm>
            <a:prstGeom prst="roundRect">
              <a:avLst/>
            </a:prstGeom>
            <a:solidFill>
              <a:schemeClr val="tx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 tIns="7620" rIns="7621" bIns="262446" numCol="1" spcCol="1270" anchor="ctr" anchorCtr="0">
              <a:noAutofit/>
            </a:bodyPr>
            <a:lstStyle/>
            <a:p>
              <a:pPr lvl="0" algn="ctr" defTabSz="533400">
                <a:lnSpc>
                  <a:spcPct val="90000"/>
                </a:lnSpc>
                <a:spcBef>
                  <a:spcPct val="0"/>
                </a:spcBef>
                <a:spcAft>
                  <a:spcPct val="35000"/>
                </a:spcAft>
              </a:pPr>
              <a:r>
                <a:rPr lang="en-US" sz="1600" kern="1200" dirty="0">
                  <a:solidFill>
                    <a:schemeClr val="bg1"/>
                  </a:solidFill>
                  <a:ea typeface="+mn-lt"/>
                  <a:cs typeface="+mn-lt"/>
                </a:rPr>
                <a:t>Identifying and engaging key </a:t>
              </a:r>
              <a:r>
                <a:rPr lang="en-US" sz="1600" dirty="0">
                  <a:solidFill>
                    <a:schemeClr val="bg1"/>
                  </a:solidFill>
                  <a:ea typeface="+mn-lt"/>
                  <a:cs typeface="+mn-lt"/>
                </a:rPr>
                <a:t>s</a:t>
              </a:r>
              <a:r>
                <a:rPr lang="en-US" sz="1600" kern="1200" dirty="0">
                  <a:solidFill>
                    <a:schemeClr val="bg1"/>
                  </a:solidFill>
                  <a:ea typeface="+mn-lt"/>
                  <a:cs typeface="+mn-lt"/>
                </a:rPr>
                <a:t>takeholders</a:t>
              </a:r>
              <a:endParaRPr lang="en-US" sz="1600" kern="1200" dirty="0">
                <a:solidFill>
                  <a:schemeClr val="bg1"/>
                </a:solidFill>
              </a:endParaRPr>
            </a:p>
          </p:txBody>
        </p:sp>
        <p:sp>
          <p:nvSpPr>
            <p:cNvPr id="7" name="Freeform 6"/>
            <p:cNvSpPr/>
            <p:nvPr/>
          </p:nvSpPr>
          <p:spPr>
            <a:xfrm>
              <a:off x="2214411" y="1267236"/>
              <a:ext cx="9400032" cy="1193742"/>
            </a:xfrm>
            <a:prstGeom prst="roundRect">
              <a:avLst/>
            </a:prstGeom>
            <a:solidFill>
              <a:schemeClr val="tx2"/>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55729" rIns="55729" bIns="55729" numCol="1" spcCol="1270" anchor="ctr" anchorCtr="0">
              <a:noAutofit/>
            </a:bodyPr>
            <a:lstStyle/>
            <a:p>
              <a:pPr marL="285750" lvl="1" indent="-285750" defTabSz="666750">
                <a:lnSpc>
                  <a:spcPct val="90000"/>
                </a:lnSpc>
                <a:spcBef>
                  <a:spcPct val="0"/>
                </a:spcBef>
                <a:spcAft>
                  <a:spcPct val="15000"/>
                </a:spcAft>
                <a:buFont typeface="Arial" panose="020B0604020202020204" pitchFamily="34" charset="0"/>
                <a:buChar char="•"/>
              </a:pPr>
              <a:r>
                <a:rPr lang="en-US" sz="1600" kern="1200" dirty="0">
                  <a:solidFill>
                    <a:schemeClr val="bg1"/>
                  </a:solidFill>
                </a:rPr>
                <a:t>Identify and involve key stakeholders in the WEFE Nexus, including government agencies, civil society organizations, private sector actors, and local communities.</a:t>
              </a:r>
            </a:p>
            <a:p>
              <a:pPr marL="285750" lvl="1" indent="-285750" defTabSz="666750">
                <a:lnSpc>
                  <a:spcPct val="90000"/>
                </a:lnSpc>
                <a:spcBef>
                  <a:spcPct val="0"/>
                </a:spcBef>
                <a:spcAft>
                  <a:spcPct val="15000"/>
                </a:spcAft>
                <a:buFont typeface="Arial" panose="020B0604020202020204" pitchFamily="34" charset="0"/>
                <a:buChar char="•"/>
              </a:pPr>
              <a:r>
                <a:rPr lang="en-US" sz="1600" kern="1200" dirty="0">
                  <a:solidFill>
                    <a:schemeClr val="bg1"/>
                  </a:solidFill>
                </a:rPr>
                <a:t>Holistic representation: Diverse stakeholder engagement (</a:t>
              </a:r>
              <a:r>
                <a:rPr lang="en-US" sz="1600" b="1" kern="1200" dirty="0">
                  <a:solidFill>
                    <a:schemeClr val="bg1"/>
                  </a:solidFill>
                </a:rPr>
                <a:t>assuming representation of social diversity within a group</a:t>
              </a:r>
              <a:r>
                <a:rPr lang="en-US" sz="1600" kern="1200" dirty="0">
                  <a:solidFill>
                    <a:schemeClr val="bg1"/>
                  </a:solidFill>
                </a:rPr>
                <a:t>) ensures holistic representation of interests and perspectives.</a:t>
              </a:r>
            </a:p>
          </p:txBody>
        </p:sp>
      </p:grpSp>
      <p:sp>
        <p:nvSpPr>
          <p:cNvPr id="22" name="Rectangle 21"/>
          <p:cNvSpPr/>
          <p:nvPr/>
        </p:nvSpPr>
        <p:spPr>
          <a:xfrm>
            <a:off x="531221" y="766814"/>
            <a:ext cx="11083688" cy="369332"/>
          </a:xfrm>
          <a:prstGeom prst="rect">
            <a:avLst/>
          </a:prstGeom>
        </p:spPr>
        <p:txBody>
          <a:bodyPr wrap="square">
            <a:spAutoFit/>
          </a:bodyPr>
          <a:lstStyle/>
          <a:p>
            <a:pPr algn="just"/>
            <a:r>
              <a:rPr lang="en-US" dirty="0">
                <a:ea typeface="+mn-lt"/>
                <a:cs typeface="+mn-lt"/>
              </a:rPr>
              <a:t>How can participatory policy-making be applied in the context of the WEFE Nexus?</a:t>
            </a:r>
            <a:endParaRPr lang="en-US" dirty="0">
              <a:cs typeface="Calibri" panose="020F0502020204030204"/>
            </a:endParaRPr>
          </a:p>
        </p:txBody>
      </p:sp>
      <p:grpSp>
        <p:nvGrpSpPr>
          <p:cNvPr id="10" name="Group 9">
            <a:extLst>
              <a:ext uri="{FF2B5EF4-FFF2-40B4-BE49-F238E27FC236}">
                <a16:creationId xmlns:a16="http://schemas.microsoft.com/office/drawing/2014/main" id="{33DA6B7F-DB97-5016-A63B-0B1B68AEEF86}"/>
              </a:ext>
            </a:extLst>
          </p:cNvPr>
          <p:cNvGrpSpPr/>
          <p:nvPr/>
        </p:nvGrpSpPr>
        <p:grpSpPr>
          <a:xfrm>
            <a:off x="531222" y="2552172"/>
            <a:ext cx="11301521" cy="1222325"/>
            <a:chOff x="312923" y="2598193"/>
            <a:chExt cx="11301521" cy="1222325"/>
          </a:xfrm>
        </p:grpSpPr>
        <p:sp>
          <p:nvSpPr>
            <p:cNvPr id="15" name="Freeform 14"/>
            <p:cNvSpPr/>
            <p:nvPr/>
          </p:nvSpPr>
          <p:spPr>
            <a:xfrm>
              <a:off x="2214412" y="2613144"/>
              <a:ext cx="9400032" cy="1193741"/>
            </a:xfrm>
            <a:prstGeom prst="roundRect">
              <a:avLst/>
            </a:prstGeom>
            <a:solidFill>
              <a:schemeClr val="accent1"/>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55729" rIns="55729" bIns="55729" numCol="1" spcCol="1270" anchor="ctr" anchorCtr="0">
              <a:noAutofit/>
            </a:bodyPr>
            <a:lstStyle/>
            <a:p>
              <a:pPr marL="285750" lvl="2" indent="-285750">
                <a:buFont typeface="Arial" panose="020B0604020202020204" pitchFamily="34" charset="0"/>
                <a:buChar char="•"/>
              </a:pPr>
              <a:r>
                <a:rPr lang="en-US" sz="1600" dirty="0">
                  <a:solidFill>
                    <a:schemeClr val="bg1"/>
                  </a:solidFill>
                </a:rPr>
                <a:t>Foster dialogue and collaboration among stakeholders through </a:t>
              </a:r>
              <a:r>
                <a:rPr lang="en-US" sz="1600" b="1" dirty="0">
                  <a:solidFill>
                    <a:schemeClr val="bg1"/>
                  </a:solidFill>
                </a:rPr>
                <a:t>gender &amp; socially inclusive</a:t>
              </a:r>
              <a:r>
                <a:rPr lang="en-US" sz="1600" dirty="0">
                  <a:solidFill>
                    <a:schemeClr val="bg1"/>
                  </a:solidFill>
                </a:rPr>
                <a:t> multi-stakeholder platforms, workshops, and engagement mechanisms.</a:t>
              </a:r>
            </a:p>
            <a:p>
              <a:pPr marL="285750" lvl="2" indent="-285750">
                <a:buFont typeface="Arial" panose="020B0604020202020204" pitchFamily="34" charset="0"/>
                <a:buChar char="•"/>
              </a:pPr>
              <a:r>
                <a:rPr lang="en-US" sz="1600" dirty="0">
                  <a:solidFill>
                    <a:schemeClr val="bg1"/>
                  </a:solidFill>
                </a:rPr>
                <a:t>Open communication: Creating spaces for dialogue fosters an inclusive and open exchange of ideas.</a:t>
              </a:r>
            </a:p>
          </p:txBody>
        </p:sp>
        <p:sp>
          <p:nvSpPr>
            <p:cNvPr id="3" name="Freeform 5">
              <a:extLst>
                <a:ext uri="{FF2B5EF4-FFF2-40B4-BE49-F238E27FC236}">
                  <a16:creationId xmlns:a16="http://schemas.microsoft.com/office/drawing/2014/main" id="{F1BC49F8-3EB8-C883-7288-09DE1A94C588}"/>
                </a:ext>
              </a:extLst>
            </p:cNvPr>
            <p:cNvSpPr/>
            <p:nvPr/>
          </p:nvSpPr>
          <p:spPr>
            <a:xfrm>
              <a:off x="312923" y="2598193"/>
              <a:ext cx="1752943" cy="1222325"/>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 tIns="7620" rIns="7621" bIns="262446" numCol="1" spcCol="1270" anchor="ctr" anchorCtr="0">
              <a:noAutofit/>
            </a:bodyPr>
            <a:lstStyle/>
            <a:p>
              <a:pPr lvl="0" algn="ctr" defTabSz="533400">
                <a:lnSpc>
                  <a:spcPct val="90000"/>
                </a:lnSpc>
                <a:spcBef>
                  <a:spcPct val="0"/>
                </a:spcBef>
                <a:spcAft>
                  <a:spcPct val="35000"/>
                </a:spcAft>
              </a:pPr>
              <a:r>
                <a:rPr lang="en-US" sz="1600" kern="1200" dirty="0">
                  <a:solidFill>
                    <a:schemeClr val="bg1"/>
                  </a:solidFill>
                  <a:ea typeface="+mn-lt"/>
                  <a:cs typeface="+mn-lt"/>
                </a:rPr>
                <a:t>Facilitating dialogue and collaboration</a:t>
              </a:r>
            </a:p>
          </p:txBody>
        </p:sp>
      </p:grpSp>
      <p:grpSp>
        <p:nvGrpSpPr>
          <p:cNvPr id="9" name="Group 8">
            <a:extLst>
              <a:ext uri="{FF2B5EF4-FFF2-40B4-BE49-F238E27FC236}">
                <a16:creationId xmlns:a16="http://schemas.microsoft.com/office/drawing/2014/main" id="{0CD14B3B-8867-9C3C-DB32-1A4843EEA312}"/>
              </a:ext>
            </a:extLst>
          </p:cNvPr>
          <p:cNvGrpSpPr/>
          <p:nvPr/>
        </p:nvGrpSpPr>
        <p:grpSpPr>
          <a:xfrm>
            <a:off x="531221" y="3865691"/>
            <a:ext cx="11301521" cy="1222324"/>
            <a:chOff x="312922" y="3942293"/>
            <a:chExt cx="11301521" cy="1222324"/>
          </a:xfrm>
        </p:grpSpPr>
        <p:sp>
          <p:nvSpPr>
            <p:cNvPr id="21" name="Freeform 20"/>
            <p:cNvSpPr/>
            <p:nvPr/>
          </p:nvSpPr>
          <p:spPr>
            <a:xfrm>
              <a:off x="2214411" y="3955430"/>
              <a:ext cx="9400032" cy="1193740"/>
            </a:xfrm>
            <a:prstGeom prst="roundRect">
              <a:avLst/>
            </a:prstGeom>
            <a:solidFill>
              <a:schemeClr val="accent2"/>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55729" rIns="55729" bIns="55729" numCol="1" spcCol="1270" anchor="ctr" anchorCtr="0">
              <a:noAutofit/>
            </a:bodyPr>
            <a:lstStyle/>
            <a:p>
              <a:pPr marL="285750" lvl="2" indent="-285750">
                <a:lnSpc>
                  <a:spcPct val="90000"/>
                </a:lnSpc>
                <a:buFont typeface="Arial" panose="020B0604020202020204" pitchFamily="34" charset="0"/>
                <a:buChar char="•"/>
              </a:pPr>
              <a:r>
                <a:rPr lang="en-US" sz="1600" dirty="0">
                  <a:solidFill>
                    <a:schemeClr val="bg1"/>
                  </a:solidFill>
                </a:rPr>
                <a:t>Use </a:t>
              </a:r>
              <a:r>
                <a:rPr lang="en-US" sz="1600" b="1" dirty="0">
                  <a:solidFill>
                    <a:schemeClr val="bg1"/>
                  </a:solidFill>
                </a:rPr>
                <a:t>gender &amp; socially inclusive</a:t>
              </a:r>
              <a:r>
                <a:rPr lang="en-US" sz="1600" dirty="0">
                  <a:solidFill>
                    <a:schemeClr val="bg1"/>
                  </a:solidFill>
                </a:rPr>
                <a:t> participatory methods like surveys, focus groups, and public consultations to incorporate stakeholder perspectives into decision-making.</a:t>
              </a:r>
            </a:p>
            <a:p>
              <a:pPr marL="285750" lvl="2" indent="-285750">
                <a:lnSpc>
                  <a:spcPct val="90000"/>
                </a:lnSpc>
                <a:buFont typeface="Arial" panose="020B0604020202020204" pitchFamily="34" charset="0"/>
                <a:buChar char="•"/>
              </a:pPr>
              <a:r>
                <a:rPr lang="en-US" sz="1600" dirty="0">
                  <a:solidFill>
                    <a:schemeClr val="bg1"/>
                  </a:solidFill>
                </a:rPr>
                <a:t>Inclusive Decision-Making: Involving stakeholders promotes inclusive and informed policy choices.</a:t>
              </a:r>
            </a:p>
          </p:txBody>
        </p:sp>
        <p:sp>
          <p:nvSpPr>
            <p:cNvPr id="4" name="Freeform 5">
              <a:extLst>
                <a:ext uri="{FF2B5EF4-FFF2-40B4-BE49-F238E27FC236}">
                  <a16:creationId xmlns:a16="http://schemas.microsoft.com/office/drawing/2014/main" id="{A05E81D5-C04A-83ED-A8B5-D2310DCEDDB4}"/>
                </a:ext>
              </a:extLst>
            </p:cNvPr>
            <p:cNvSpPr/>
            <p:nvPr/>
          </p:nvSpPr>
          <p:spPr>
            <a:xfrm>
              <a:off x="312922" y="3942293"/>
              <a:ext cx="1752943" cy="1222324"/>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 tIns="7620" rIns="7621" bIns="262446" numCol="1" spcCol="1270" anchor="t" anchorCtr="0">
              <a:noAutofit/>
            </a:bodyPr>
            <a:lstStyle/>
            <a:p>
              <a:pPr lvl="0" algn="ctr" defTabSz="533400">
                <a:lnSpc>
                  <a:spcPct val="90000"/>
                </a:lnSpc>
                <a:spcBef>
                  <a:spcPct val="0"/>
                </a:spcBef>
                <a:spcAft>
                  <a:spcPct val="35000"/>
                </a:spcAft>
              </a:pPr>
              <a:r>
                <a:rPr lang="en-GB" sz="1600" dirty="0"/>
                <a:t>Incorporating stakeholder perspectives into decision-making</a:t>
              </a:r>
            </a:p>
          </p:txBody>
        </p:sp>
      </p:grpSp>
      <p:grpSp>
        <p:nvGrpSpPr>
          <p:cNvPr id="8" name="Group 7">
            <a:extLst>
              <a:ext uri="{FF2B5EF4-FFF2-40B4-BE49-F238E27FC236}">
                <a16:creationId xmlns:a16="http://schemas.microsoft.com/office/drawing/2014/main" id="{D640F679-2E24-6BB1-F550-E8D5D8B04191}"/>
              </a:ext>
            </a:extLst>
          </p:cNvPr>
          <p:cNvGrpSpPr/>
          <p:nvPr/>
        </p:nvGrpSpPr>
        <p:grpSpPr>
          <a:xfrm>
            <a:off x="531221" y="5179210"/>
            <a:ext cx="11301523" cy="1222325"/>
            <a:chOff x="312922" y="5179210"/>
            <a:chExt cx="11301523" cy="1222325"/>
          </a:xfrm>
        </p:grpSpPr>
        <p:sp>
          <p:nvSpPr>
            <p:cNvPr id="20" name="Freeform 19"/>
            <p:cNvSpPr/>
            <p:nvPr/>
          </p:nvSpPr>
          <p:spPr>
            <a:xfrm>
              <a:off x="2214413" y="5189928"/>
              <a:ext cx="9400032" cy="1193742"/>
            </a:xfrm>
            <a:prstGeom prst="roundRect">
              <a:avLst/>
            </a:prstGeom>
            <a:solidFill>
              <a:schemeClr val="accent3"/>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55729" rIns="55729" bIns="55729" numCol="1" spcCol="1270" anchor="ctr" anchorCtr="0">
              <a:noAutofit/>
            </a:bodyPr>
            <a:lstStyle/>
            <a:p>
              <a:pPr marL="285750" lvl="2" indent="-285750">
                <a:lnSpc>
                  <a:spcPct val="90000"/>
                </a:lnSpc>
                <a:buFont typeface="Arial" panose="020B0604020202020204" pitchFamily="34" charset="0"/>
                <a:buChar char="•"/>
              </a:pPr>
              <a:r>
                <a:rPr lang="en-US" sz="1600" dirty="0">
                  <a:solidFill>
                    <a:schemeClr val="bg1"/>
                  </a:solidFill>
                </a:rPr>
                <a:t>Emphasize transparency and accountability in decision-making through mechanisms like open data and public reporting </a:t>
              </a:r>
              <a:r>
                <a:rPr lang="en-US" sz="1600" b="1" dirty="0">
                  <a:solidFill>
                    <a:schemeClr val="bg1"/>
                  </a:solidFill>
                </a:rPr>
                <a:t>adopted to diversity of audiences</a:t>
              </a:r>
              <a:r>
                <a:rPr lang="en-US" sz="1600" dirty="0">
                  <a:solidFill>
                    <a:schemeClr val="bg1"/>
                  </a:solidFill>
                </a:rPr>
                <a:t>.</a:t>
              </a:r>
            </a:p>
            <a:p>
              <a:pPr marL="285750" lvl="2" indent="-285750">
                <a:lnSpc>
                  <a:spcPct val="90000"/>
                </a:lnSpc>
                <a:buFont typeface="Arial" panose="020B0604020202020204" pitchFamily="34" charset="0"/>
                <a:buChar char="•"/>
              </a:pPr>
              <a:r>
                <a:rPr lang="en-US" sz="1600" dirty="0">
                  <a:solidFill>
                    <a:schemeClr val="bg1"/>
                  </a:solidFill>
                </a:rPr>
                <a:t>Building Trust: Transparent decision-making builds trust and fosters credibility in the policy-making process.</a:t>
              </a:r>
            </a:p>
          </p:txBody>
        </p:sp>
        <p:sp>
          <p:nvSpPr>
            <p:cNvPr id="5" name="Freeform 5">
              <a:extLst>
                <a:ext uri="{FF2B5EF4-FFF2-40B4-BE49-F238E27FC236}">
                  <a16:creationId xmlns:a16="http://schemas.microsoft.com/office/drawing/2014/main" id="{2324E5D9-8FC7-91BC-6EEB-7C9E5358D76E}"/>
                </a:ext>
              </a:extLst>
            </p:cNvPr>
            <p:cNvSpPr/>
            <p:nvPr/>
          </p:nvSpPr>
          <p:spPr>
            <a:xfrm>
              <a:off x="312922" y="5179210"/>
              <a:ext cx="1752943" cy="1222325"/>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 tIns="7620" rIns="7621" bIns="262446" numCol="1" spcCol="1270" anchor="ctr" anchorCtr="0">
              <a:noAutofit/>
            </a:bodyPr>
            <a:lstStyle/>
            <a:p>
              <a:pPr lvl="0" algn="ctr" defTabSz="533400">
                <a:lnSpc>
                  <a:spcPct val="90000"/>
                </a:lnSpc>
                <a:spcBef>
                  <a:spcPct val="0"/>
                </a:spcBef>
                <a:spcAft>
                  <a:spcPct val="35000"/>
                </a:spcAft>
              </a:pPr>
              <a:r>
                <a:rPr lang="en-GB" sz="1600" kern="1200" dirty="0">
                  <a:solidFill>
                    <a:schemeClr val="bg1"/>
                  </a:solidFill>
                  <a:ea typeface="+mn-lt"/>
                  <a:cs typeface="+mn-lt"/>
                </a:rPr>
                <a:t>Promoting transparency and accountability</a:t>
              </a:r>
            </a:p>
          </p:txBody>
        </p:sp>
      </p:grpSp>
    </p:spTree>
    <p:extLst>
      <p:ext uri="{BB962C8B-B14F-4D97-AF65-F5344CB8AC3E}">
        <p14:creationId xmlns:p14="http://schemas.microsoft.com/office/powerpoint/2010/main" val="242053575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CDA62-C2E0-46FE-9826-44EA5E56FFAD}"/>
              </a:ext>
            </a:extLst>
          </p:cNvPr>
          <p:cNvSpPr>
            <a:spLocks noGrp="1"/>
          </p:cNvSpPr>
          <p:nvPr>
            <p:ph type="title"/>
          </p:nvPr>
        </p:nvSpPr>
        <p:spPr/>
        <p:txBody>
          <a:bodyPr>
            <a:normAutofit fontScale="90000"/>
          </a:bodyPr>
          <a:lstStyle/>
          <a:p>
            <a:r>
              <a:rPr lang="en-US" dirty="0">
                <a:latin typeface="Tw Cen MT"/>
                <a:cs typeface="Arial"/>
              </a:rPr>
              <a:t>2.3 Operationalizing the WEFE Nexus | Capacity Strengthening </a:t>
            </a:r>
            <a:endParaRPr lang="en-US" dirty="0"/>
          </a:p>
        </p:txBody>
      </p:sp>
      <p:sp>
        <p:nvSpPr>
          <p:cNvPr id="3" name="Content Placeholder 2">
            <a:extLst>
              <a:ext uri="{FF2B5EF4-FFF2-40B4-BE49-F238E27FC236}">
                <a16:creationId xmlns:a16="http://schemas.microsoft.com/office/drawing/2014/main" id="{508658DE-ABD3-465A-A6FB-EFE07E376426}"/>
              </a:ext>
            </a:extLst>
          </p:cNvPr>
          <p:cNvSpPr>
            <a:spLocks noGrp="1"/>
          </p:cNvSpPr>
          <p:nvPr>
            <p:ph idx="1"/>
          </p:nvPr>
        </p:nvSpPr>
        <p:spPr/>
        <p:txBody>
          <a:bodyPr>
            <a:normAutofit/>
          </a:bodyPr>
          <a:lstStyle/>
          <a:p>
            <a:r>
              <a:rPr lang="en-US" dirty="0">
                <a:ea typeface="+mn-lt"/>
                <a:cs typeface="+mn-lt"/>
              </a:rPr>
              <a:t>Capacity strengthening initiatives play a vital role in enhancing the knowledge, skills, and capabilities of WEFE Nexus stakeholders. </a:t>
            </a:r>
          </a:p>
          <a:p>
            <a:r>
              <a:rPr lang="en-US" dirty="0">
                <a:ea typeface="+mn-lt"/>
                <a:cs typeface="+mn-lt"/>
              </a:rPr>
              <a:t>These initiatives aim to build expertise and empower stakeholders to address challenges and opportunities in the Nexus. </a:t>
            </a:r>
          </a:p>
          <a:p>
            <a:r>
              <a:rPr lang="en-US" dirty="0">
                <a:ea typeface="+mn-lt"/>
                <a:cs typeface="+mn-lt"/>
              </a:rPr>
              <a:t>How can capacity strengthening be applied in the context of the WEFE Nexus?</a:t>
            </a:r>
          </a:p>
          <a:p>
            <a:pPr marL="914400" lvl="1" indent="-457200">
              <a:buFont typeface="+mj-lt"/>
              <a:buAutoNum type="arabicPeriod"/>
            </a:pPr>
            <a:r>
              <a:rPr lang="en-US" sz="2400" dirty="0">
                <a:ea typeface="+mn-lt"/>
                <a:cs typeface="+mn-lt"/>
              </a:rPr>
              <a:t>Developing training programs:</a:t>
            </a:r>
          </a:p>
          <a:p>
            <a:pPr lvl="2">
              <a:lnSpc>
                <a:spcPct val="90000"/>
              </a:lnSpc>
            </a:pPr>
            <a:r>
              <a:rPr lang="en-US" sz="2400" dirty="0"/>
              <a:t>Design and implement training programs to enhance stakeholders' knowledge and skills in the WEFE Nexus and </a:t>
            </a:r>
            <a:r>
              <a:rPr lang="en-US" sz="2400" b="1" dirty="0">
                <a:solidFill>
                  <a:schemeClr val="accent5"/>
                </a:solidFill>
              </a:rPr>
              <a:t>promote critical reflection</a:t>
            </a:r>
            <a:r>
              <a:rPr lang="en-US" sz="2400" dirty="0"/>
              <a:t>.</a:t>
            </a:r>
          </a:p>
          <a:p>
            <a:pPr lvl="2">
              <a:lnSpc>
                <a:spcPct val="90000"/>
              </a:lnSpc>
            </a:pPr>
            <a:r>
              <a:rPr lang="en-US" sz="2400" dirty="0"/>
              <a:t>Cover a wide range of topics, including water management, energy efficiency, sustainable agriculture, ecosystem conservation and </a:t>
            </a:r>
            <a:r>
              <a:rPr lang="en-US" sz="2400" b="1" dirty="0">
                <a:solidFill>
                  <a:schemeClr val="accent5"/>
                </a:solidFill>
              </a:rPr>
              <a:t>good governance</a:t>
            </a:r>
            <a:r>
              <a:rPr lang="en-US" sz="2400" dirty="0"/>
              <a:t>.</a:t>
            </a:r>
          </a:p>
          <a:p>
            <a:pPr lvl="2">
              <a:lnSpc>
                <a:spcPct val="90000"/>
              </a:lnSpc>
            </a:pPr>
            <a:r>
              <a:rPr lang="en-US" sz="2400" dirty="0"/>
              <a:t>Empower stakeholders with necessary knowledge for informed decision-making.</a:t>
            </a:r>
          </a:p>
        </p:txBody>
      </p:sp>
    </p:spTree>
    <p:extLst>
      <p:ext uri="{BB962C8B-B14F-4D97-AF65-F5344CB8AC3E}">
        <p14:creationId xmlns:p14="http://schemas.microsoft.com/office/powerpoint/2010/main" val="127327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CDA62-C2E0-46FE-9826-44EA5E56FFAD}"/>
              </a:ext>
            </a:extLst>
          </p:cNvPr>
          <p:cNvSpPr>
            <a:spLocks noGrp="1"/>
          </p:cNvSpPr>
          <p:nvPr>
            <p:ph type="title"/>
          </p:nvPr>
        </p:nvSpPr>
        <p:spPr/>
        <p:txBody>
          <a:bodyPr>
            <a:normAutofit fontScale="90000"/>
          </a:bodyPr>
          <a:lstStyle/>
          <a:p>
            <a:r>
              <a:rPr lang="en-US" dirty="0">
                <a:latin typeface="Tw Cen MT"/>
                <a:cs typeface="Arial"/>
              </a:rPr>
              <a:t>2.3 Operationalizing the WEFE Nexus | Capacity Strengthening</a:t>
            </a:r>
          </a:p>
        </p:txBody>
      </p:sp>
      <p:sp>
        <p:nvSpPr>
          <p:cNvPr id="3" name="Content Placeholder 2">
            <a:extLst>
              <a:ext uri="{FF2B5EF4-FFF2-40B4-BE49-F238E27FC236}">
                <a16:creationId xmlns:a16="http://schemas.microsoft.com/office/drawing/2014/main" id="{508658DE-ABD3-465A-A6FB-EFE07E376426}"/>
              </a:ext>
            </a:extLst>
          </p:cNvPr>
          <p:cNvSpPr>
            <a:spLocks noGrp="1"/>
          </p:cNvSpPr>
          <p:nvPr>
            <p:ph idx="1"/>
          </p:nvPr>
        </p:nvSpPr>
        <p:spPr/>
        <p:txBody>
          <a:bodyPr>
            <a:noAutofit/>
          </a:bodyPr>
          <a:lstStyle/>
          <a:p>
            <a:pPr marL="457200" lvl="1" indent="0">
              <a:buNone/>
            </a:pPr>
            <a:r>
              <a:rPr lang="en-US" sz="2400" dirty="0">
                <a:ea typeface="+mn-lt"/>
                <a:cs typeface="+mn-lt"/>
              </a:rPr>
              <a:t>2.	Promoting knowledge sharing:</a:t>
            </a:r>
          </a:p>
          <a:p>
            <a:pPr lvl="2"/>
            <a:r>
              <a:rPr lang="en-US" sz="2200" dirty="0"/>
              <a:t>Foster knowledge sharing (including best practices) through platforms/networks.</a:t>
            </a:r>
          </a:p>
          <a:p>
            <a:pPr lvl="2"/>
            <a:r>
              <a:rPr lang="en-US" sz="2200" dirty="0"/>
              <a:t>Encourage collaboration and cooperation among stakeholders for collective learning and problem-solving.</a:t>
            </a:r>
          </a:p>
          <a:p>
            <a:pPr marL="457200" lvl="1" indent="0">
              <a:buNone/>
            </a:pPr>
            <a:r>
              <a:rPr lang="en-US" sz="2400" dirty="0">
                <a:ea typeface="+mn-lt"/>
                <a:cs typeface="+mn-lt"/>
              </a:rPr>
              <a:t>3.	Providing technical assistance:</a:t>
            </a:r>
          </a:p>
          <a:p>
            <a:pPr lvl="2"/>
            <a:r>
              <a:rPr lang="en-US" sz="2200" dirty="0"/>
              <a:t>Offer technical assistance to support stakeholders in implementing WEFE Nexus initiatives.</a:t>
            </a:r>
          </a:p>
          <a:p>
            <a:pPr lvl="2"/>
            <a:r>
              <a:rPr lang="en-US" sz="2200" dirty="0"/>
              <a:t>Provide support for project design, implementation, monitoring, and evaluation to enhance project success.</a:t>
            </a:r>
          </a:p>
          <a:p>
            <a:pPr marL="457200" lvl="1" indent="0">
              <a:buNone/>
            </a:pPr>
            <a:r>
              <a:rPr lang="en-US" sz="2400" dirty="0">
                <a:ea typeface="+mn-lt"/>
                <a:cs typeface="+mn-lt"/>
              </a:rPr>
              <a:t>4.	Strengthening institutional capacities:</a:t>
            </a:r>
          </a:p>
          <a:p>
            <a:pPr lvl="2"/>
            <a:r>
              <a:rPr lang="en-US" sz="2200" dirty="0"/>
              <a:t>Focus on initiatives that enhance the ability of organizations to manage and govern resources in the </a:t>
            </a:r>
            <a:r>
              <a:rPr lang="en-US" sz="2200" dirty="0" err="1"/>
              <a:t>WEFE</a:t>
            </a:r>
            <a:r>
              <a:rPr lang="en-US" sz="2200" dirty="0"/>
              <a:t> Nexus in a </a:t>
            </a:r>
            <a:r>
              <a:rPr lang="en-US" sz="2200" b="1" dirty="0">
                <a:solidFill>
                  <a:schemeClr val="accent5"/>
                </a:solidFill>
              </a:rPr>
              <a:t>collaborative way</a:t>
            </a:r>
            <a:r>
              <a:rPr lang="en-US" sz="2200" dirty="0">
                <a:solidFill>
                  <a:schemeClr val="accent5"/>
                </a:solidFill>
              </a:rPr>
              <a:t>.</a:t>
            </a:r>
          </a:p>
        </p:txBody>
      </p:sp>
    </p:spTree>
    <p:extLst>
      <p:ext uri="{BB962C8B-B14F-4D97-AF65-F5344CB8AC3E}">
        <p14:creationId xmlns:p14="http://schemas.microsoft.com/office/powerpoint/2010/main" val="661881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w Cen MT"/>
                <a:cs typeface="Arial"/>
              </a:rPr>
              <a:t>2.3 Nexus DSS | Framework</a:t>
            </a:r>
          </a:p>
        </p:txBody>
      </p:sp>
      <p:pic>
        <p:nvPicPr>
          <p:cNvPr id="4" name="Content Placeholder 3"/>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6387382" y="792491"/>
            <a:ext cx="5529273" cy="4964842"/>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6750756" y="5813778"/>
            <a:ext cx="5165899" cy="61883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dirty="0"/>
              <a:t>Figure: Conceptual framework of the decision support tool (Source: Payet-Burin et al., 2019)</a:t>
            </a:r>
          </a:p>
        </p:txBody>
      </p:sp>
      <p:sp>
        <p:nvSpPr>
          <p:cNvPr id="3" name="Content Placeholder 2">
            <a:extLst>
              <a:ext uri="{FF2B5EF4-FFF2-40B4-BE49-F238E27FC236}">
                <a16:creationId xmlns:a16="http://schemas.microsoft.com/office/drawing/2014/main" id="{A6355E16-1E19-7ECD-C8F7-1D9D8395B352}"/>
              </a:ext>
            </a:extLst>
          </p:cNvPr>
          <p:cNvSpPr txBox="1">
            <a:spLocks/>
          </p:cNvSpPr>
          <p:nvPr/>
        </p:nvSpPr>
        <p:spPr>
          <a:xfrm>
            <a:off x="531224" y="895158"/>
            <a:ext cx="5804618" cy="544032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ea typeface="+mn-lt"/>
                <a:cs typeface="+mn-lt"/>
              </a:rPr>
              <a:t>Frameworks for a Nexus Decision Support System (DSS) may vary (or can be customized) depending upon </a:t>
            </a:r>
            <a:r>
              <a:rPr lang="en-US" b="1" u="sng" dirty="0">
                <a:solidFill>
                  <a:schemeClr val="accent5"/>
                </a:solidFill>
                <a:latin typeface="+mn-lt"/>
                <a:ea typeface="+mn-lt"/>
                <a:cs typeface="+mn-lt"/>
              </a:rPr>
              <a:t>intended use, priority of region/area, data availability</a:t>
            </a:r>
            <a:r>
              <a:rPr lang="en-US" dirty="0">
                <a:latin typeface="+mn-lt"/>
                <a:ea typeface="+mn-lt"/>
                <a:cs typeface="+mn-lt"/>
              </a:rPr>
              <a:t>, etc.</a:t>
            </a:r>
          </a:p>
          <a:p>
            <a:r>
              <a:rPr lang="en-US" dirty="0">
                <a:latin typeface="+mn-lt"/>
                <a:ea typeface="+mn-lt"/>
                <a:cs typeface="+mn-lt"/>
              </a:rPr>
              <a:t>However, it should have various WEFE Nexus components, including:</a:t>
            </a:r>
          </a:p>
          <a:p>
            <a:pPr lvl="1"/>
            <a:r>
              <a:rPr lang="en-US" dirty="0">
                <a:solidFill>
                  <a:schemeClr val="accent5"/>
                </a:solidFill>
                <a:latin typeface="+mn-lt"/>
                <a:ea typeface="+mn-lt"/>
                <a:cs typeface="+mn-lt"/>
              </a:rPr>
              <a:t>Data input, processing and integration</a:t>
            </a:r>
          </a:p>
          <a:p>
            <a:pPr lvl="1"/>
            <a:r>
              <a:rPr lang="en-US" dirty="0">
                <a:solidFill>
                  <a:schemeClr val="accent5"/>
                </a:solidFill>
                <a:latin typeface="+mn-lt"/>
                <a:ea typeface="+mn-lt"/>
                <a:cs typeface="+mn-lt"/>
              </a:rPr>
              <a:t>Data analysis tools</a:t>
            </a:r>
          </a:p>
          <a:p>
            <a:pPr lvl="1"/>
            <a:r>
              <a:rPr lang="en-US" dirty="0">
                <a:solidFill>
                  <a:schemeClr val="accent5"/>
                </a:solidFill>
                <a:latin typeface="+mn-lt"/>
                <a:ea typeface="+mn-lt"/>
                <a:cs typeface="+mn-lt"/>
              </a:rPr>
              <a:t>Data/result visualization interface</a:t>
            </a:r>
          </a:p>
          <a:p>
            <a:pPr lvl="1"/>
            <a:r>
              <a:rPr lang="en-US" dirty="0">
                <a:solidFill>
                  <a:schemeClr val="accent5"/>
                </a:solidFill>
                <a:latin typeface="+mn-lt"/>
                <a:ea typeface="+mn-lt"/>
                <a:cs typeface="+mn-lt"/>
              </a:rPr>
              <a:t>Output customization (for communication) flexibility</a:t>
            </a:r>
          </a:p>
          <a:p>
            <a:pPr lvl="1"/>
            <a:r>
              <a:rPr lang="en-US" dirty="0">
                <a:solidFill>
                  <a:schemeClr val="accent5"/>
                </a:solidFill>
                <a:latin typeface="+mn-lt"/>
                <a:ea typeface="+mn-lt"/>
                <a:cs typeface="+mn-lt"/>
              </a:rPr>
              <a:t>Others (as needed)</a:t>
            </a:r>
          </a:p>
          <a:p>
            <a:r>
              <a:rPr lang="en-US" dirty="0">
                <a:latin typeface="+mn-lt"/>
                <a:ea typeface="+mn-lt"/>
                <a:cs typeface="+mn-lt"/>
              </a:rPr>
              <a:t>One example is shown here:</a:t>
            </a:r>
          </a:p>
          <a:p>
            <a:pPr algn="just"/>
            <a:endParaRPr lang="en-US" dirty="0">
              <a:latin typeface="+mn-lt"/>
              <a:ea typeface="+mn-lt"/>
              <a:cs typeface="+mn-lt"/>
            </a:endParaRPr>
          </a:p>
        </p:txBody>
      </p:sp>
    </p:spTree>
    <p:extLst>
      <p:ext uri="{BB962C8B-B14F-4D97-AF65-F5344CB8AC3E}">
        <p14:creationId xmlns:p14="http://schemas.microsoft.com/office/powerpoint/2010/main" val="283348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67AD-2D45-4CC6-9C64-14E59349CDA3}"/>
              </a:ext>
            </a:extLst>
          </p:cNvPr>
          <p:cNvSpPr>
            <a:spLocks noGrp="1"/>
          </p:cNvSpPr>
          <p:nvPr>
            <p:ph type="title"/>
          </p:nvPr>
        </p:nvSpPr>
        <p:spPr/>
        <p:txBody>
          <a:bodyPr>
            <a:normAutofit fontScale="90000"/>
          </a:bodyPr>
          <a:lstStyle/>
          <a:p>
            <a:r>
              <a:rPr lang="en-US" dirty="0">
                <a:latin typeface="Tw Cen MT"/>
                <a:cs typeface="Arial"/>
              </a:rPr>
              <a:t>2.3 Nexus DSS | Framework &amp; Features </a:t>
            </a:r>
            <a:endParaRPr lang="en-US" dirty="0"/>
          </a:p>
        </p:txBody>
      </p:sp>
      <p:sp>
        <p:nvSpPr>
          <p:cNvPr id="3" name="Content Placeholder 2">
            <a:extLst>
              <a:ext uri="{FF2B5EF4-FFF2-40B4-BE49-F238E27FC236}">
                <a16:creationId xmlns:a16="http://schemas.microsoft.com/office/drawing/2014/main" id="{B4FC5EA2-1A43-49CA-BEC5-8DD61FD967AA}"/>
              </a:ext>
            </a:extLst>
          </p:cNvPr>
          <p:cNvSpPr>
            <a:spLocks noGrp="1"/>
          </p:cNvSpPr>
          <p:nvPr>
            <p:ph idx="1"/>
          </p:nvPr>
        </p:nvSpPr>
        <p:spPr>
          <a:xfrm>
            <a:off x="531223" y="895159"/>
            <a:ext cx="6783977" cy="5392430"/>
          </a:xfrm>
        </p:spPr>
        <p:txBody>
          <a:bodyPr>
            <a:noAutofit/>
          </a:bodyPr>
          <a:lstStyle/>
          <a:p>
            <a:pPr algn="just"/>
            <a:r>
              <a:rPr lang="en-US" sz="2300" dirty="0"/>
              <a:t>Framework: </a:t>
            </a:r>
          </a:p>
          <a:p>
            <a:pPr lvl="1"/>
            <a:r>
              <a:rPr lang="en-US" sz="2300" dirty="0">
                <a:ea typeface="+mn-lt"/>
                <a:cs typeface="+mn-lt"/>
              </a:rPr>
              <a:t>Integrating water, energy, food &amp; ecosystem for interconnections (trade-offs, synergies)</a:t>
            </a:r>
          </a:p>
          <a:p>
            <a:pPr lvl="1"/>
            <a:r>
              <a:rPr lang="en-US" sz="2300" dirty="0">
                <a:ea typeface="+mn-lt"/>
                <a:cs typeface="+mn-lt"/>
              </a:rPr>
              <a:t>Will have Features such as </a:t>
            </a:r>
          </a:p>
          <a:p>
            <a:pPr lvl="2"/>
            <a:r>
              <a:rPr lang="en-US" sz="2300" dirty="0">
                <a:ea typeface="+mn-lt"/>
                <a:cs typeface="+mn-lt"/>
              </a:rPr>
              <a:t>advanced analytics</a:t>
            </a:r>
          </a:p>
          <a:p>
            <a:pPr lvl="2"/>
            <a:r>
              <a:rPr lang="en-US" sz="2300" dirty="0">
                <a:ea typeface="+mn-lt"/>
                <a:cs typeface="+mn-lt"/>
              </a:rPr>
              <a:t>visualization</a:t>
            </a:r>
          </a:p>
          <a:p>
            <a:pPr lvl="2"/>
            <a:r>
              <a:rPr lang="en-US" sz="2300" dirty="0">
                <a:ea typeface="+mn-lt"/>
                <a:cs typeface="+mn-lt"/>
              </a:rPr>
              <a:t>scenario simulations for evidence-based decision-making</a:t>
            </a:r>
          </a:p>
          <a:p>
            <a:pPr algn="just"/>
            <a:r>
              <a:rPr lang="en-US" sz="2300" dirty="0"/>
              <a:t>Data integration:</a:t>
            </a:r>
          </a:p>
          <a:p>
            <a:pPr lvl="1"/>
            <a:r>
              <a:rPr lang="en-US" sz="2300" dirty="0">
                <a:ea typeface="+mn-lt"/>
                <a:cs typeface="+mn-lt"/>
              </a:rPr>
              <a:t>Integrates data from multiple sources, including remote sensing and ground-based monitoring</a:t>
            </a:r>
          </a:p>
          <a:p>
            <a:pPr lvl="1"/>
            <a:r>
              <a:rPr lang="en-US" sz="2300" dirty="0">
                <a:ea typeface="+mn-lt"/>
                <a:cs typeface="+mn-lt"/>
              </a:rPr>
              <a:t>Provides comprehensive understanding of interconnections between resources</a:t>
            </a:r>
          </a:p>
        </p:txBody>
      </p:sp>
      <p:pic>
        <p:nvPicPr>
          <p:cNvPr id="4" name="Picture 3" descr="Mobile device with apps">
            <a:extLst>
              <a:ext uri="{FF2B5EF4-FFF2-40B4-BE49-F238E27FC236}">
                <a16:creationId xmlns:a16="http://schemas.microsoft.com/office/drawing/2014/main" id="{0F2EB1D3-E428-4767-B2E9-639320BB10C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01816" y="868923"/>
            <a:ext cx="3944744" cy="5418666"/>
          </a:xfrm>
          <a:prstGeom prst="rect">
            <a:avLst/>
          </a:prstGeom>
          <a:effectLst/>
        </p:spPr>
      </p:pic>
    </p:spTree>
    <p:extLst>
      <p:ext uri="{BB962C8B-B14F-4D97-AF65-F5344CB8AC3E}">
        <p14:creationId xmlns:p14="http://schemas.microsoft.com/office/powerpoint/2010/main" val="2531487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67AD-2D45-4CC6-9C64-14E59349CDA3}"/>
              </a:ext>
            </a:extLst>
          </p:cNvPr>
          <p:cNvSpPr>
            <a:spLocks noGrp="1"/>
          </p:cNvSpPr>
          <p:nvPr>
            <p:ph type="title"/>
          </p:nvPr>
        </p:nvSpPr>
        <p:spPr/>
        <p:txBody>
          <a:bodyPr>
            <a:normAutofit fontScale="90000"/>
          </a:bodyPr>
          <a:lstStyle/>
          <a:p>
            <a:r>
              <a:rPr lang="en-US" dirty="0">
                <a:latin typeface="Tw Cen MT"/>
                <a:cs typeface="Arial"/>
              </a:rPr>
              <a:t>2.3 Nexus DSS | Framework &amp; Features </a:t>
            </a:r>
            <a:endParaRPr lang="en-US" dirty="0"/>
          </a:p>
        </p:txBody>
      </p:sp>
      <p:sp>
        <p:nvSpPr>
          <p:cNvPr id="3" name="Content Placeholder 2">
            <a:extLst>
              <a:ext uri="{FF2B5EF4-FFF2-40B4-BE49-F238E27FC236}">
                <a16:creationId xmlns:a16="http://schemas.microsoft.com/office/drawing/2014/main" id="{B4FC5EA2-1A43-49CA-BEC5-8DD61FD967AA}"/>
              </a:ext>
            </a:extLst>
          </p:cNvPr>
          <p:cNvSpPr>
            <a:spLocks noGrp="1"/>
          </p:cNvSpPr>
          <p:nvPr>
            <p:ph idx="1"/>
          </p:nvPr>
        </p:nvSpPr>
        <p:spPr>
          <a:xfrm>
            <a:off x="531223" y="895159"/>
            <a:ext cx="6998466" cy="5488706"/>
          </a:xfrm>
        </p:spPr>
        <p:txBody>
          <a:bodyPr>
            <a:normAutofit lnSpcReduction="10000"/>
          </a:bodyPr>
          <a:lstStyle/>
          <a:p>
            <a:r>
              <a:rPr lang="en-US" dirty="0"/>
              <a:t>User-friendly interface:</a:t>
            </a:r>
          </a:p>
          <a:p>
            <a:pPr lvl="1"/>
            <a:r>
              <a:rPr lang="en-US" dirty="0">
                <a:ea typeface="+mn-lt"/>
                <a:cs typeface="+mn-lt"/>
              </a:rPr>
              <a:t>Easy access and analysis of data through intuitive navigation and customizable dashboards</a:t>
            </a:r>
          </a:p>
          <a:p>
            <a:pPr lvl="1"/>
            <a:r>
              <a:rPr lang="en-US" dirty="0">
                <a:ea typeface="+mn-lt"/>
                <a:cs typeface="+mn-lt"/>
              </a:rPr>
              <a:t>Interactive visualizations enhance user experience</a:t>
            </a:r>
          </a:p>
          <a:p>
            <a:r>
              <a:rPr lang="en-US" dirty="0"/>
              <a:t>Real-time monitoring:</a:t>
            </a:r>
          </a:p>
          <a:p>
            <a:pPr lvl="1">
              <a:lnSpc>
                <a:spcPct val="110000"/>
              </a:lnSpc>
            </a:pPr>
            <a:r>
              <a:rPr lang="en-US" dirty="0">
                <a:ea typeface="+mn-lt"/>
                <a:cs typeface="+mn-lt"/>
              </a:rPr>
              <a:t>Monitors key indicators (e.g., water levels, energy consumption, crop yields) in real-time</a:t>
            </a:r>
          </a:p>
          <a:p>
            <a:pPr lvl="1">
              <a:lnSpc>
                <a:spcPct val="110000"/>
              </a:lnSpc>
            </a:pPr>
            <a:r>
              <a:rPr lang="en-US" dirty="0">
                <a:ea typeface="+mn-lt"/>
                <a:cs typeface="+mn-lt"/>
              </a:rPr>
              <a:t>Enables swift response to emerging challenges and opportunities</a:t>
            </a:r>
          </a:p>
          <a:p>
            <a:r>
              <a:rPr lang="en-US" dirty="0"/>
              <a:t>Collaborative decision-making:</a:t>
            </a:r>
          </a:p>
          <a:p>
            <a:pPr lvl="1">
              <a:lnSpc>
                <a:spcPct val="110000"/>
              </a:lnSpc>
            </a:pPr>
            <a:r>
              <a:rPr lang="en-US" dirty="0">
                <a:ea typeface="+mn-lt"/>
                <a:cs typeface="+mn-lt"/>
              </a:rPr>
              <a:t>Supports stakeholder collaboration through data sharing and consensus-based solutions</a:t>
            </a:r>
          </a:p>
          <a:p>
            <a:pPr lvl="1">
              <a:lnSpc>
                <a:spcPct val="110000"/>
              </a:lnSpc>
            </a:pPr>
            <a:r>
              <a:rPr lang="en-US" dirty="0">
                <a:ea typeface="+mn-lt"/>
                <a:cs typeface="+mn-lt"/>
              </a:rPr>
              <a:t>Online forums and decision support tools foster collective input</a:t>
            </a:r>
          </a:p>
        </p:txBody>
      </p:sp>
      <p:pic>
        <p:nvPicPr>
          <p:cNvPr id="5" name="Picture 4" descr="Mobile device with apps">
            <a:extLst>
              <a:ext uri="{FF2B5EF4-FFF2-40B4-BE49-F238E27FC236}">
                <a16:creationId xmlns:a16="http://schemas.microsoft.com/office/drawing/2014/main" id="{B8A763AF-A368-F5EB-47D5-DF2759361AE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01816" y="868923"/>
            <a:ext cx="3944744" cy="5418666"/>
          </a:xfrm>
          <a:prstGeom prst="rect">
            <a:avLst/>
          </a:prstGeom>
          <a:effectLst/>
        </p:spPr>
      </p:pic>
    </p:spTree>
    <p:extLst>
      <p:ext uri="{BB962C8B-B14F-4D97-AF65-F5344CB8AC3E}">
        <p14:creationId xmlns:p14="http://schemas.microsoft.com/office/powerpoint/2010/main" val="270294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 | Example</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626742" y="884315"/>
            <a:ext cx="6991318" cy="4937760"/>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1133034" y="5822075"/>
            <a:ext cx="9978733" cy="648183"/>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dirty="0">
                <a:solidFill>
                  <a:schemeClr val="tx1"/>
                </a:solidFill>
                <a:ea typeface="+mn-lt"/>
                <a:cs typeface="+mn-lt"/>
              </a:rPr>
              <a:t>Figure: International Institute for Sustainable Development (IISD) framework adapted from Lawford et al. (2019) (Source: </a:t>
            </a:r>
            <a:r>
              <a:rPr lang="en-US" sz="1700" dirty="0" err="1">
                <a:solidFill>
                  <a:schemeClr val="tx1"/>
                </a:solidFill>
                <a:ea typeface="+mn-lt"/>
                <a:cs typeface="+mn-lt"/>
              </a:rPr>
              <a:t>Anandhi</a:t>
            </a:r>
            <a:r>
              <a:rPr lang="en-US" sz="1700" dirty="0">
                <a:solidFill>
                  <a:schemeClr val="tx1"/>
                </a:solidFill>
                <a:ea typeface="+mn-lt"/>
                <a:cs typeface="+mn-lt"/>
              </a:rPr>
              <a:t> et al., 2023)</a:t>
            </a:r>
          </a:p>
          <a:p>
            <a:pPr marL="0" indent="0" algn="ctr">
              <a:buNone/>
            </a:pPr>
            <a:r>
              <a:rPr lang="en-US" sz="1700" dirty="0">
                <a:ea typeface="+mn-lt"/>
                <a:cs typeface="+mn-lt"/>
              </a:rPr>
              <a:t> </a:t>
            </a:r>
          </a:p>
        </p:txBody>
      </p:sp>
    </p:spTree>
    <p:extLst>
      <p:ext uri="{BB962C8B-B14F-4D97-AF65-F5344CB8AC3E}">
        <p14:creationId xmlns:p14="http://schemas.microsoft.com/office/powerpoint/2010/main" val="388233062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67AD-2D45-4CC6-9C64-14E59349CDA3}"/>
              </a:ext>
            </a:extLst>
          </p:cNvPr>
          <p:cNvSpPr>
            <a:spLocks noGrp="1"/>
          </p:cNvSpPr>
          <p:nvPr>
            <p:ph type="title"/>
          </p:nvPr>
        </p:nvSpPr>
        <p:spPr/>
        <p:txBody>
          <a:bodyPr>
            <a:normAutofit fontScale="90000"/>
          </a:bodyPr>
          <a:lstStyle/>
          <a:p>
            <a:r>
              <a:rPr lang="en-US" dirty="0">
                <a:latin typeface="Tw Cen MT"/>
                <a:cs typeface="Arial"/>
              </a:rPr>
              <a:t>2.3 Nexus DSS | Communication and Uptake </a:t>
            </a:r>
            <a:endParaRPr lang="en-US" dirty="0"/>
          </a:p>
        </p:txBody>
      </p:sp>
      <p:sp>
        <p:nvSpPr>
          <p:cNvPr id="3" name="Content Placeholder 2">
            <a:extLst>
              <a:ext uri="{FF2B5EF4-FFF2-40B4-BE49-F238E27FC236}">
                <a16:creationId xmlns:a16="http://schemas.microsoft.com/office/drawing/2014/main" id="{B4FC5EA2-1A43-49CA-BEC5-8DD61FD967AA}"/>
              </a:ext>
            </a:extLst>
          </p:cNvPr>
          <p:cNvSpPr>
            <a:spLocks noGrp="1"/>
          </p:cNvSpPr>
          <p:nvPr>
            <p:ph idx="1"/>
          </p:nvPr>
        </p:nvSpPr>
        <p:spPr/>
        <p:txBody>
          <a:bodyPr>
            <a:normAutofit lnSpcReduction="10000"/>
          </a:bodyPr>
          <a:lstStyle/>
          <a:p>
            <a:r>
              <a:rPr lang="en-US" dirty="0"/>
              <a:t>Effective communication and uptake of NDSS is crucial for promoting understanding and adoption among stakeholders. Focus should be given to:</a:t>
            </a:r>
          </a:p>
          <a:p>
            <a:pPr lvl="1"/>
            <a:r>
              <a:rPr lang="en-US" dirty="0">
                <a:ea typeface="+mn-lt"/>
                <a:cs typeface="+mn-lt"/>
              </a:rPr>
              <a:t>Tailored communication strategies</a:t>
            </a:r>
          </a:p>
          <a:p>
            <a:pPr lvl="2"/>
            <a:r>
              <a:rPr lang="en-US" sz="2200" dirty="0">
                <a:ea typeface="+mn-lt"/>
                <a:cs typeface="+mn-lt"/>
              </a:rPr>
              <a:t>Reach stakeholders through various channels like social media and community meetings.</a:t>
            </a:r>
          </a:p>
          <a:p>
            <a:pPr lvl="1"/>
            <a:r>
              <a:rPr lang="en-US" dirty="0">
                <a:ea typeface="+mn-lt"/>
                <a:cs typeface="+mn-lt"/>
              </a:rPr>
              <a:t>Demonstration projects</a:t>
            </a:r>
          </a:p>
          <a:p>
            <a:pPr lvl="2"/>
            <a:r>
              <a:rPr lang="en-US" sz="2200" dirty="0">
                <a:ea typeface="+mn-lt"/>
                <a:cs typeface="+mn-lt"/>
              </a:rPr>
              <a:t>Showcase NDSS benefits through pilot projects to build support and encourage uptake.</a:t>
            </a:r>
          </a:p>
          <a:p>
            <a:pPr lvl="1"/>
            <a:r>
              <a:rPr lang="en-US" dirty="0">
                <a:ea typeface="+mn-lt"/>
                <a:cs typeface="+mn-lt"/>
              </a:rPr>
              <a:t>Capacity building</a:t>
            </a:r>
          </a:p>
          <a:p>
            <a:pPr lvl="2"/>
            <a:r>
              <a:rPr lang="en-US" sz="2200" dirty="0">
                <a:ea typeface="+mn-lt"/>
                <a:cs typeface="+mn-lt"/>
              </a:rPr>
              <a:t>Enhance stakeholders' understanding and ability to use NDSS through training and technical assistance.</a:t>
            </a:r>
          </a:p>
          <a:p>
            <a:pPr lvl="1"/>
            <a:r>
              <a:rPr lang="en-US" dirty="0">
                <a:ea typeface="+mn-lt"/>
                <a:cs typeface="+mn-lt"/>
              </a:rPr>
              <a:t>Incentives for uptake</a:t>
            </a:r>
          </a:p>
          <a:p>
            <a:pPr lvl="2"/>
            <a:r>
              <a:rPr lang="en-US" sz="2200" dirty="0">
                <a:ea typeface="+mn-lt"/>
                <a:cs typeface="+mn-lt"/>
              </a:rPr>
              <a:t>Encourage adoption with financial and non-financial incentives like grants and recognition.</a:t>
            </a:r>
          </a:p>
        </p:txBody>
      </p:sp>
    </p:spTree>
    <p:extLst>
      <p:ext uri="{BB962C8B-B14F-4D97-AF65-F5344CB8AC3E}">
        <p14:creationId xmlns:p14="http://schemas.microsoft.com/office/powerpoint/2010/main" val="138026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B4205-5EB9-4FBF-B856-2B83D0A71F7B}"/>
              </a:ext>
            </a:extLst>
          </p:cNvPr>
          <p:cNvSpPr>
            <a:spLocks noGrp="1"/>
          </p:cNvSpPr>
          <p:nvPr>
            <p:ph type="title"/>
          </p:nvPr>
        </p:nvSpPr>
        <p:spPr/>
        <p:txBody>
          <a:bodyPr>
            <a:normAutofit fontScale="90000"/>
          </a:bodyPr>
          <a:lstStyle/>
          <a:p>
            <a:r>
              <a:rPr lang="en-US" dirty="0">
                <a:latin typeface="Tw Cen MT"/>
                <a:cs typeface="Arial"/>
              </a:rPr>
              <a:t>2.3 Exercise 2-4: Open Discussion [15 mins]</a:t>
            </a:r>
          </a:p>
        </p:txBody>
      </p:sp>
      <p:sp>
        <p:nvSpPr>
          <p:cNvPr id="3" name="Content Placeholder 2">
            <a:extLst>
              <a:ext uri="{FF2B5EF4-FFF2-40B4-BE49-F238E27FC236}">
                <a16:creationId xmlns:a16="http://schemas.microsoft.com/office/drawing/2014/main" id="{DDA8FE6F-68DE-45D7-B82E-792E82D2B02B}"/>
              </a:ext>
            </a:extLst>
          </p:cNvPr>
          <p:cNvSpPr>
            <a:spLocks noGrp="1"/>
          </p:cNvSpPr>
          <p:nvPr>
            <p:ph idx="1"/>
          </p:nvPr>
        </p:nvSpPr>
        <p:spPr/>
        <p:txBody>
          <a:bodyPr>
            <a:normAutofit/>
          </a:bodyPr>
          <a:lstStyle/>
          <a:p>
            <a:r>
              <a:rPr lang="en-US" sz="3000" dirty="0">
                <a:ea typeface="+mn-lt"/>
                <a:cs typeface="+mn-lt"/>
              </a:rPr>
              <a:t>What should be some key components of an Inclusive WEFE Nexus DSS?</a:t>
            </a:r>
          </a:p>
          <a:p>
            <a:endParaRPr lang="en-US" sz="2600" dirty="0">
              <a:ea typeface="+mn-lt"/>
              <a:cs typeface="+mn-lt"/>
            </a:endParaRPr>
          </a:p>
          <a:p>
            <a:endParaRPr lang="en-US" sz="2600" dirty="0"/>
          </a:p>
        </p:txBody>
      </p:sp>
    </p:spTree>
    <p:extLst>
      <p:ext uri="{BB962C8B-B14F-4D97-AF65-F5344CB8AC3E}">
        <p14:creationId xmlns:p14="http://schemas.microsoft.com/office/powerpoint/2010/main" val="380680273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67AD-2D45-4CC6-9C64-14E59349CDA3}"/>
              </a:ext>
            </a:extLst>
          </p:cNvPr>
          <p:cNvSpPr>
            <a:spLocks noGrp="1"/>
          </p:cNvSpPr>
          <p:nvPr>
            <p:ph type="title"/>
          </p:nvPr>
        </p:nvSpPr>
        <p:spPr/>
        <p:txBody>
          <a:bodyPr>
            <a:normAutofit fontScale="90000"/>
          </a:bodyPr>
          <a:lstStyle/>
          <a:p>
            <a:r>
              <a:rPr lang="en-US" dirty="0">
                <a:latin typeface="Tw Cen MT"/>
                <a:cs typeface="Arial"/>
              </a:rPr>
              <a:t>2.3 Nexus DSS | Challenges for Uptake</a:t>
            </a:r>
          </a:p>
        </p:txBody>
      </p:sp>
      <p:sp>
        <p:nvSpPr>
          <p:cNvPr id="3" name="Content Placeholder 2">
            <a:extLst>
              <a:ext uri="{FF2B5EF4-FFF2-40B4-BE49-F238E27FC236}">
                <a16:creationId xmlns:a16="http://schemas.microsoft.com/office/drawing/2014/main" id="{B4FC5EA2-1A43-49CA-BEC5-8DD61FD967AA}"/>
              </a:ext>
            </a:extLst>
          </p:cNvPr>
          <p:cNvSpPr>
            <a:spLocks noGrp="1"/>
          </p:cNvSpPr>
          <p:nvPr>
            <p:ph idx="1"/>
          </p:nvPr>
        </p:nvSpPr>
        <p:spPr/>
        <p:txBody>
          <a:bodyPr>
            <a:noAutofit/>
          </a:bodyPr>
          <a:lstStyle/>
          <a:p>
            <a:r>
              <a:rPr lang="en-US" dirty="0">
                <a:ea typeface="+mn-lt"/>
                <a:cs typeface="+mn-lt"/>
              </a:rPr>
              <a:t>Uptake of NDSS involves </a:t>
            </a:r>
            <a:r>
              <a:rPr lang="en-US" b="1" dirty="0">
                <a:solidFill>
                  <a:schemeClr val="accent5"/>
                </a:solidFill>
                <a:ea typeface="+mn-lt"/>
                <a:cs typeface="+mn-lt"/>
              </a:rPr>
              <a:t>integrating it into existing resource management practices</a:t>
            </a:r>
            <a:r>
              <a:rPr lang="en-US" dirty="0">
                <a:solidFill>
                  <a:schemeClr val="accent5"/>
                </a:solidFill>
                <a:ea typeface="+mn-lt"/>
                <a:cs typeface="+mn-lt"/>
              </a:rPr>
              <a:t>. </a:t>
            </a:r>
            <a:r>
              <a:rPr lang="en-US" b="1" u="sng" dirty="0">
                <a:solidFill>
                  <a:schemeClr val="accent5"/>
                </a:solidFill>
                <a:ea typeface="+mn-lt"/>
                <a:cs typeface="+mn-lt"/>
              </a:rPr>
              <a:t>Focus should be</a:t>
            </a:r>
            <a:r>
              <a:rPr lang="en-US" dirty="0">
                <a:solidFill>
                  <a:schemeClr val="accent5"/>
                </a:solidFill>
                <a:ea typeface="+mn-lt"/>
                <a:cs typeface="+mn-lt"/>
              </a:rPr>
              <a:t> </a:t>
            </a:r>
            <a:r>
              <a:rPr lang="en-US" dirty="0">
                <a:ea typeface="+mn-lt"/>
                <a:cs typeface="+mn-lt"/>
              </a:rPr>
              <a:t>given to:</a:t>
            </a:r>
            <a:endParaRPr lang="en-US" dirty="0"/>
          </a:p>
          <a:p>
            <a:pPr lvl="1"/>
            <a:r>
              <a:rPr lang="en-US" sz="2400" dirty="0">
                <a:ea typeface="+mn-lt"/>
                <a:cs typeface="+mn-lt"/>
              </a:rPr>
              <a:t>Integration with existing systems: </a:t>
            </a:r>
          </a:p>
          <a:p>
            <a:pPr lvl="2"/>
            <a:r>
              <a:rPr lang="en-US" sz="2300" dirty="0">
                <a:ea typeface="+mn-lt"/>
                <a:cs typeface="+mn-lt"/>
              </a:rPr>
              <a:t>Integrate NDSS with water and energy management systems for seamless operation.</a:t>
            </a:r>
          </a:p>
          <a:p>
            <a:pPr lvl="1"/>
            <a:r>
              <a:rPr lang="en-US" sz="2400" dirty="0">
                <a:ea typeface="+mn-lt"/>
                <a:cs typeface="+mn-lt"/>
              </a:rPr>
              <a:t>Stakeholder engagement: </a:t>
            </a:r>
          </a:p>
          <a:p>
            <a:pPr lvl="2"/>
            <a:r>
              <a:rPr lang="en-US" sz="2300" dirty="0">
                <a:ea typeface="+mn-lt"/>
                <a:cs typeface="+mn-lt"/>
              </a:rPr>
              <a:t>Involve policymakers and communities in the design and implementation of NDSS.</a:t>
            </a:r>
          </a:p>
          <a:p>
            <a:pPr lvl="1"/>
            <a:r>
              <a:rPr lang="en-US" sz="2400" dirty="0">
                <a:ea typeface="+mn-lt"/>
                <a:cs typeface="+mn-lt"/>
              </a:rPr>
              <a:t>Monitoring and evaluation: </a:t>
            </a:r>
          </a:p>
          <a:p>
            <a:pPr lvl="2"/>
            <a:r>
              <a:rPr lang="en-US" sz="2300" dirty="0">
                <a:ea typeface="+mn-lt"/>
                <a:cs typeface="+mn-lt"/>
              </a:rPr>
              <a:t>Establish systems to track NDSS progress and assess resource management impact.</a:t>
            </a:r>
          </a:p>
          <a:p>
            <a:pPr lvl="1"/>
            <a:r>
              <a:rPr lang="en-US" sz="2400" dirty="0">
                <a:ea typeface="+mn-lt"/>
                <a:cs typeface="+mn-lt"/>
              </a:rPr>
              <a:t>Continuous improvement: </a:t>
            </a:r>
          </a:p>
          <a:p>
            <a:pPr lvl="2"/>
            <a:r>
              <a:rPr lang="en-US" sz="2300" dirty="0">
                <a:ea typeface="+mn-lt"/>
                <a:cs typeface="+mn-lt"/>
              </a:rPr>
              <a:t>Regularly update NDSS to incorporate new data and technologies.</a:t>
            </a:r>
          </a:p>
        </p:txBody>
      </p:sp>
    </p:spTree>
    <p:extLst>
      <p:ext uri="{BB962C8B-B14F-4D97-AF65-F5344CB8AC3E}">
        <p14:creationId xmlns:p14="http://schemas.microsoft.com/office/powerpoint/2010/main" val="338079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67AD-2D45-4CC6-9C64-14E59349CDA3}"/>
              </a:ext>
            </a:extLst>
          </p:cNvPr>
          <p:cNvSpPr>
            <a:spLocks noGrp="1"/>
          </p:cNvSpPr>
          <p:nvPr>
            <p:ph type="title"/>
          </p:nvPr>
        </p:nvSpPr>
        <p:spPr/>
        <p:txBody>
          <a:bodyPr>
            <a:normAutofit fontScale="90000"/>
          </a:bodyPr>
          <a:lstStyle/>
          <a:p>
            <a:r>
              <a:rPr lang="en-US" dirty="0">
                <a:latin typeface="Tw Cen MT"/>
                <a:cs typeface="Arial"/>
              </a:rPr>
              <a:t>2.3 Nexus DSS | Challenges for Uptake</a:t>
            </a:r>
          </a:p>
        </p:txBody>
      </p:sp>
      <p:sp>
        <p:nvSpPr>
          <p:cNvPr id="3" name="Content Placeholder 2">
            <a:extLst>
              <a:ext uri="{FF2B5EF4-FFF2-40B4-BE49-F238E27FC236}">
                <a16:creationId xmlns:a16="http://schemas.microsoft.com/office/drawing/2014/main" id="{B4FC5EA2-1A43-49CA-BEC5-8DD61FD967AA}"/>
              </a:ext>
            </a:extLst>
          </p:cNvPr>
          <p:cNvSpPr>
            <a:spLocks noGrp="1"/>
          </p:cNvSpPr>
          <p:nvPr>
            <p:ph idx="1"/>
          </p:nvPr>
        </p:nvSpPr>
        <p:spPr/>
        <p:txBody>
          <a:bodyPr>
            <a:normAutofit fontScale="92500" lnSpcReduction="20000"/>
          </a:bodyPr>
          <a:lstStyle/>
          <a:p>
            <a:r>
              <a:rPr lang="en-US" sz="2600" dirty="0">
                <a:ea typeface="+mn-lt"/>
                <a:cs typeface="+mn-lt"/>
              </a:rPr>
              <a:t>Making NDSS </a:t>
            </a:r>
            <a:r>
              <a:rPr lang="en-US" sz="2600" b="1" dirty="0">
                <a:solidFill>
                  <a:schemeClr val="accent5"/>
                </a:solidFill>
                <a:ea typeface="+mn-lt"/>
                <a:cs typeface="+mn-lt"/>
              </a:rPr>
              <a:t>people-focused</a:t>
            </a:r>
            <a:r>
              <a:rPr lang="en-US" sz="2600" dirty="0">
                <a:ea typeface="+mn-lt"/>
                <a:cs typeface="+mn-lt"/>
              </a:rPr>
              <a:t> </a:t>
            </a:r>
            <a:r>
              <a:rPr lang="en-US" sz="2600" dirty="0">
                <a:ea typeface="+mn-lt"/>
                <a:cs typeface="+mn-lt"/>
                <a:sym typeface="Wingdings" panose="05000000000000000000" pitchFamily="2" charset="2"/>
              </a:rPr>
              <a:t></a:t>
            </a:r>
            <a:r>
              <a:rPr lang="en-US" sz="2600" dirty="0">
                <a:ea typeface="+mn-lt"/>
                <a:cs typeface="+mn-lt"/>
              </a:rPr>
              <a:t> addressing diverse user needs and ensuring inclusivity</a:t>
            </a:r>
            <a:endParaRPr lang="en-US" sz="2600" dirty="0"/>
          </a:p>
          <a:p>
            <a:r>
              <a:rPr lang="en-US" sz="2600" dirty="0"/>
              <a:t>Ensuring continuous data availability and updates</a:t>
            </a:r>
          </a:p>
          <a:p>
            <a:r>
              <a:rPr lang="en-US" sz="2600" dirty="0"/>
              <a:t>Securing buy-in from stakeholders and decision-makers</a:t>
            </a:r>
          </a:p>
          <a:p>
            <a:pPr>
              <a:lnSpc>
                <a:spcPct val="110000"/>
              </a:lnSpc>
            </a:pPr>
            <a:r>
              <a:rPr lang="en-US" sz="2600" dirty="0"/>
              <a:t>Fostering </a:t>
            </a:r>
            <a:r>
              <a:rPr lang="en-US" sz="2600" u="sng" dirty="0"/>
              <a:t>integrated knowledge</a:t>
            </a:r>
            <a:r>
              <a:rPr lang="en-US" sz="2600" dirty="0"/>
              <a:t> synthesis </a:t>
            </a:r>
            <a:r>
              <a:rPr lang="en-US" sz="2600" b="1" dirty="0">
                <a:solidFill>
                  <a:schemeClr val="accent5"/>
                </a:solidFill>
              </a:rPr>
              <a:t>across disciplines, technologies, and stakeholders</a:t>
            </a:r>
            <a:endParaRPr lang="en-US" sz="2600" dirty="0">
              <a:solidFill>
                <a:schemeClr val="accent5"/>
              </a:solidFill>
            </a:endParaRPr>
          </a:p>
          <a:p>
            <a:pPr>
              <a:lnSpc>
                <a:spcPct val="110000"/>
              </a:lnSpc>
            </a:pPr>
            <a:r>
              <a:rPr lang="en-US" sz="2600" dirty="0"/>
              <a:t>Limited application as current tools lack real-world relevance for WEFE Nexus challenges; many approaches are discipline-specific and theoretical, </a:t>
            </a:r>
            <a:r>
              <a:rPr lang="en-US" sz="2600" b="1" u="sng" dirty="0">
                <a:solidFill>
                  <a:schemeClr val="accent5"/>
                </a:solidFill>
              </a:rPr>
              <a:t>lacking practical grounding</a:t>
            </a:r>
            <a:endParaRPr lang="en-US" sz="2600" dirty="0">
              <a:solidFill>
                <a:schemeClr val="accent5"/>
              </a:solidFill>
            </a:endParaRPr>
          </a:p>
          <a:p>
            <a:pPr>
              <a:lnSpc>
                <a:spcPct val="110000"/>
              </a:lnSpc>
            </a:pPr>
            <a:r>
              <a:rPr lang="en-US" sz="2600" b="1" dirty="0">
                <a:solidFill>
                  <a:schemeClr val="accent5"/>
                </a:solidFill>
              </a:rPr>
              <a:t>Difficult decision contexts</a:t>
            </a:r>
            <a:r>
              <a:rPr lang="en-US" sz="2600" dirty="0"/>
              <a:t>: model-aided trade-off analysis aims to support decision-making. </a:t>
            </a:r>
          </a:p>
          <a:p>
            <a:pPr lvl="1">
              <a:lnSpc>
                <a:spcPct val="110000"/>
              </a:lnSpc>
            </a:pPr>
            <a:r>
              <a:rPr lang="en-US" sz="2400" dirty="0"/>
              <a:t>Recommendations must be understandable and tailored to decision-makers' needs. </a:t>
            </a:r>
          </a:p>
          <a:p>
            <a:pPr lvl="1">
              <a:lnSpc>
                <a:spcPct val="110000"/>
              </a:lnSpc>
            </a:pPr>
            <a:r>
              <a:rPr lang="en-US" sz="2400" dirty="0"/>
              <a:t>Group decisions require consideration of participant heterogeneity, conflicting preferences, proximity, group size, and duration.</a:t>
            </a:r>
          </a:p>
        </p:txBody>
      </p:sp>
    </p:spTree>
    <p:extLst>
      <p:ext uri="{BB962C8B-B14F-4D97-AF65-F5344CB8AC3E}">
        <p14:creationId xmlns:p14="http://schemas.microsoft.com/office/powerpoint/2010/main" val="90460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499F0-3E4F-4037-8EA8-890DA43E3538}"/>
              </a:ext>
            </a:extLst>
          </p:cNvPr>
          <p:cNvSpPr>
            <a:spLocks noGrp="1"/>
          </p:cNvSpPr>
          <p:nvPr>
            <p:ph type="title"/>
          </p:nvPr>
        </p:nvSpPr>
        <p:spPr/>
        <p:txBody>
          <a:bodyPr>
            <a:normAutofit fontScale="90000"/>
          </a:bodyPr>
          <a:lstStyle/>
          <a:p>
            <a:r>
              <a:rPr lang="en-US" dirty="0">
                <a:latin typeface="Tw Cen MT"/>
                <a:cs typeface="Arial"/>
              </a:rPr>
              <a:t>2.3 Nexus DSS | Summary</a:t>
            </a:r>
          </a:p>
        </p:txBody>
      </p:sp>
      <p:sp>
        <p:nvSpPr>
          <p:cNvPr id="6" name="Free-form: Shape 5">
            <a:extLst>
              <a:ext uri="{FF2B5EF4-FFF2-40B4-BE49-F238E27FC236}">
                <a16:creationId xmlns:a16="http://schemas.microsoft.com/office/drawing/2014/main" id="{2D7B8B3E-0DBB-8676-4E8E-7D7FDE8C4F99}"/>
              </a:ext>
            </a:extLst>
          </p:cNvPr>
          <p:cNvSpPr/>
          <p:nvPr/>
        </p:nvSpPr>
        <p:spPr>
          <a:xfrm>
            <a:off x="877743" y="3018277"/>
            <a:ext cx="2998037" cy="2045411"/>
          </a:xfrm>
          <a:custGeom>
            <a:avLst/>
            <a:gdLst>
              <a:gd name="connsiteX0" fmla="*/ 0 w 2802220"/>
              <a:gd name="connsiteY0" fmla="*/ 0 h 2045411"/>
              <a:gd name="connsiteX1" fmla="*/ 2802220 w 2802220"/>
              <a:gd name="connsiteY1" fmla="*/ 0 h 2045411"/>
              <a:gd name="connsiteX2" fmla="*/ 2802220 w 2802220"/>
              <a:gd name="connsiteY2" fmla="*/ 2045411 h 2045411"/>
              <a:gd name="connsiteX3" fmla="*/ 0 w 2802220"/>
              <a:gd name="connsiteY3" fmla="*/ 2045411 h 2045411"/>
              <a:gd name="connsiteX4" fmla="*/ 0 w 2802220"/>
              <a:gd name="connsiteY4" fmla="*/ 0 h 2045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2220" h="2045411">
                <a:moveTo>
                  <a:pt x="0" y="0"/>
                </a:moveTo>
                <a:lnTo>
                  <a:pt x="2802220" y="0"/>
                </a:lnTo>
                <a:lnTo>
                  <a:pt x="2802220" y="2045411"/>
                </a:lnTo>
                <a:lnTo>
                  <a:pt x="0" y="204541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pPr>
            <a:r>
              <a:rPr lang="en-US" sz="2300" kern="1200" dirty="0">
                <a:latin typeface="+mn-lt"/>
              </a:rPr>
              <a:t>The Nexus Decision Support System (NDSS) is a powerful framework for addressing WEFE Nexus challenges.</a:t>
            </a:r>
          </a:p>
        </p:txBody>
      </p:sp>
      <p:sp>
        <p:nvSpPr>
          <p:cNvPr id="8" name="Free-form: Shape 7">
            <a:extLst>
              <a:ext uri="{FF2B5EF4-FFF2-40B4-BE49-F238E27FC236}">
                <a16:creationId xmlns:a16="http://schemas.microsoft.com/office/drawing/2014/main" id="{DC76CA11-0027-E6E5-99CE-A89507C8AFA4}"/>
              </a:ext>
            </a:extLst>
          </p:cNvPr>
          <p:cNvSpPr/>
          <p:nvPr/>
        </p:nvSpPr>
        <p:spPr>
          <a:xfrm>
            <a:off x="4644668" y="3018276"/>
            <a:ext cx="2704621" cy="2045411"/>
          </a:xfrm>
          <a:custGeom>
            <a:avLst/>
            <a:gdLst>
              <a:gd name="connsiteX0" fmla="*/ 0 w 1741992"/>
              <a:gd name="connsiteY0" fmla="*/ 0 h 2045411"/>
              <a:gd name="connsiteX1" fmla="*/ 1741992 w 1741992"/>
              <a:gd name="connsiteY1" fmla="*/ 0 h 2045411"/>
              <a:gd name="connsiteX2" fmla="*/ 1741992 w 1741992"/>
              <a:gd name="connsiteY2" fmla="*/ 2045411 h 2045411"/>
              <a:gd name="connsiteX3" fmla="*/ 0 w 1741992"/>
              <a:gd name="connsiteY3" fmla="*/ 2045411 h 2045411"/>
              <a:gd name="connsiteX4" fmla="*/ 0 w 1741992"/>
              <a:gd name="connsiteY4" fmla="*/ 0 h 2045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992" h="2045411">
                <a:moveTo>
                  <a:pt x="0" y="0"/>
                </a:moveTo>
                <a:lnTo>
                  <a:pt x="1741992" y="0"/>
                </a:lnTo>
                <a:lnTo>
                  <a:pt x="1741992" y="2045411"/>
                </a:lnTo>
                <a:lnTo>
                  <a:pt x="0" y="204541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pPr>
            <a:r>
              <a:rPr lang="en-US" sz="2300" kern="1200" dirty="0">
                <a:latin typeface="+mn-lt"/>
              </a:rPr>
              <a:t>Effective communication and uptake are vital for maximizing the impact of NDSS on resource management.</a:t>
            </a:r>
          </a:p>
        </p:txBody>
      </p:sp>
      <p:sp>
        <p:nvSpPr>
          <p:cNvPr id="10" name="Free-form: Shape 9">
            <a:extLst>
              <a:ext uri="{FF2B5EF4-FFF2-40B4-BE49-F238E27FC236}">
                <a16:creationId xmlns:a16="http://schemas.microsoft.com/office/drawing/2014/main" id="{2E054B83-4EAD-6F82-379C-CF8CDA2D95C0}"/>
              </a:ext>
            </a:extLst>
          </p:cNvPr>
          <p:cNvSpPr/>
          <p:nvPr/>
        </p:nvSpPr>
        <p:spPr>
          <a:xfrm>
            <a:off x="8118177" y="3018276"/>
            <a:ext cx="3314016" cy="2045411"/>
          </a:xfrm>
          <a:custGeom>
            <a:avLst/>
            <a:gdLst>
              <a:gd name="connsiteX0" fmla="*/ 0 w 2053146"/>
              <a:gd name="connsiteY0" fmla="*/ 0 h 2045411"/>
              <a:gd name="connsiteX1" fmla="*/ 2053146 w 2053146"/>
              <a:gd name="connsiteY1" fmla="*/ 0 h 2045411"/>
              <a:gd name="connsiteX2" fmla="*/ 2053146 w 2053146"/>
              <a:gd name="connsiteY2" fmla="*/ 2045411 h 2045411"/>
              <a:gd name="connsiteX3" fmla="*/ 0 w 2053146"/>
              <a:gd name="connsiteY3" fmla="*/ 2045411 h 2045411"/>
              <a:gd name="connsiteX4" fmla="*/ 0 w 2053146"/>
              <a:gd name="connsiteY4" fmla="*/ 0 h 2045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46" h="2045411">
                <a:moveTo>
                  <a:pt x="0" y="0"/>
                </a:moveTo>
                <a:lnTo>
                  <a:pt x="2053146" y="0"/>
                </a:lnTo>
                <a:lnTo>
                  <a:pt x="2053146" y="2045411"/>
                </a:lnTo>
                <a:lnTo>
                  <a:pt x="0" y="204541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pPr>
            <a:r>
              <a:rPr lang="en-US" sz="2300" kern="1200" dirty="0">
                <a:latin typeface="+mn-lt"/>
              </a:rPr>
              <a:t>By operationalizing NDSS and making it </a:t>
            </a:r>
            <a:r>
              <a:rPr lang="en-US" sz="2300" b="1" kern="1200" dirty="0">
                <a:solidFill>
                  <a:schemeClr val="accent5"/>
                </a:solidFill>
                <a:latin typeface="+mn-lt"/>
              </a:rPr>
              <a:t>people-focused</a:t>
            </a:r>
            <a:r>
              <a:rPr lang="en-US" sz="2300" kern="1200" dirty="0">
                <a:latin typeface="+mn-lt"/>
              </a:rPr>
              <a:t>, we can work towards a more sustainable and integrated management of water, energy, food, and ecosystems.</a:t>
            </a:r>
          </a:p>
        </p:txBody>
      </p:sp>
      <p:grpSp>
        <p:nvGrpSpPr>
          <p:cNvPr id="12" name="Group 11">
            <a:extLst>
              <a:ext uri="{FF2B5EF4-FFF2-40B4-BE49-F238E27FC236}">
                <a16:creationId xmlns:a16="http://schemas.microsoft.com/office/drawing/2014/main" id="{90A4091F-2EA1-0307-8047-FC7B00B8F0A7}"/>
              </a:ext>
            </a:extLst>
          </p:cNvPr>
          <p:cNvGrpSpPr/>
          <p:nvPr/>
        </p:nvGrpSpPr>
        <p:grpSpPr>
          <a:xfrm>
            <a:off x="1556418" y="1055363"/>
            <a:ext cx="1650380" cy="1650380"/>
            <a:chOff x="3133100" y="927537"/>
            <a:chExt cx="1650380" cy="1650380"/>
          </a:xfrm>
        </p:grpSpPr>
        <p:sp>
          <p:nvSpPr>
            <p:cNvPr id="11" name="Oval 10">
              <a:extLst>
                <a:ext uri="{FF2B5EF4-FFF2-40B4-BE49-F238E27FC236}">
                  <a16:creationId xmlns:a16="http://schemas.microsoft.com/office/drawing/2014/main" id="{D151454E-2E0A-365A-B7C0-A523499EE9B3}"/>
                </a:ext>
              </a:extLst>
            </p:cNvPr>
            <p:cNvSpPr/>
            <p:nvPr/>
          </p:nvSpPr>
          <p:spPr>
            <a:xfrm>
              <a:off x="3133100" y="927537"/>
              <a:ext cx="1650380" cy="165038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descr="Network">
              <a:extLst>
                <a:ext uri="{FF2B5EF4-FFF2-40B4-BE49-F238E27FC236}">
                  <a16:creationId xmlns:a16="http://schemas.microsoft.com/office/drawing/2014/main" id="{5E41EA14-A16D-A205-5886-C91B9FC40676}"/>
                </a:ext>
              </a:extLst>
            </p:cNvPr>
            <p:cNvSpPr/>
            <p:nvPr/>
          </p:nvSpPr>
          <p:spPr>
            <a:xfrm>
              <a:off x="3403301" y="1197738"/>
              <a:ext cx="1109977" cy="1109977"/>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grpSp>
      <p:grpSp>
        <p:nvGrpSpPr>
          <p:cNvPr id="19" name="Group 18">
            <a:extLst>
              <a:ext uri="{FF2B5EF4-FFF2-40B4-BE49-F238E27FC236}">
                <a16:creationId xmlns:a16="http://schemas.microsoft.com/office/drawing/2014/main" id="{03F99A8C-2988-5252-44A6-A9C98E497912}"/>
              </a:ext>
            </a:extLst>
          </p:cNvPr>
          <p:cNvGrpSpPr/>
          <p:nvPr/>
        </p:nvGrpSpPr>
        <p:grpSpPr>
          <a:xfrm>
            <a:off x="5171790" y="1051744"/>
            <a:ext cx="1650380" cy="1650380"/>
            <a:chOff x="4330105" y="1096901"/>
            <a:chExt cx="1650380" cy="1650380"/>
          </a:xfrm>
        </p:grpSpPr>
        <p:sp>
          <p:nvSpPr>
            <p:cNvPr id="14" name="Oval 13">
              <a:extLst>
                <a:ext uri="{FF2B5EF4-FFF2-40B4-BE49-F238E27FC236}">
                  <a16:creationId xmlns:a16="http://schemas.microsoft.com/office/drawing/2014/main" id="{800319E2-D4F1-C33B-3379-E8219695664F}"/>
                </a:ext>
              </a:extLst>
            </p:cNvPr>
            <p:cNvSpPr/>
            <p:nvPr/>
          </p:nvSpPr>
          <p:spPr>
            <a:xfrm>
              <a:off x="4330105" y="1096901"/>
              <a:ext cx="1650380" cy="1650380"/>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descr="Connections">
              <a:extLst>
                <a:ext uri="{FF2B5EF4-FFF2-40B4-BE49-F238E27FC236}">
                  <a16:creationId xmlns:a16="http://schemas.microsoft.com/office/drawing/2014/main" id="{753233B3-5EE5-5962-1F94-121609614CEE}"/>
                </a:ext>
              </a:extLst>
            </p:cNvPr>
            <p:cNvSpPr/>
            <p:nvPr/>
          </p:nvSpPr>
          <p:spPr>
            <a:xfrm>
              <a:off x="4600306" y="1367102"/>
              <a:ext cx="1109977" cy="1109977"/>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grpSp>
      <p:grpSp>
        <p:nvGrpSpPr>
          <p:cNvPr id="20" name="Group 19">
            <a:extLst>
              <a:ext uri="{FF2B5EF4-FFF2-40B4-BE49-F238E27FC236}">
                <a16:creationId xmlns:a16="http://schemas.microsoft.com/office/drawing/2014/main" id="{7F5F17E1-067A-E6C4-C69E-A579B177EE62}"/>
              </a:ext>
            </a:extLst>
          </p:cNvPr>
          <p:cNvGrpSpPr/>
          <p:nvPr/>
        </p:nvGrpSpPr>
        <p:grpSpPr>
          <a:xfrm>
            <a:off x="8787162" y="1051743"/>
            <a:ext cx="1650380" cy="1650380"/>
            <a:chOff x="7317671" y="1051743"/>
            <a:chExt cx="1650380" cy="1650380"/>
          </a:xfrm>
        </p:grpSpPr>
        <p:sp>
          <p:nvSpPr>
            <p:cNvPr id="17" name="Oval 16">
              <a:extLst>
                <a:ext uri="{FF2B5EF4-FFF2-40B4-BE49-F238E27FC236}">
                  <a16:creationId xmlns:a16="http://schemas.microsoft.com/office/drawing/2014/main" id="{C44CB16A-30A7-6A67-791F-E437144387FD}"/>
                </a:ext>
              </a:extLst>
            </p:cNvPr>
            <p:cNvSpPr/>
            <p:nvPr/>
          </p:nvSpPr>
          <p:spPr>
            <a:xfrm>
              <a:off x="7317671" y="1051743"/>
              <a:ext cx="1650380" cy="165038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descr="Open Hand with Plant">
              <a:extLst>
                <a:ext uri="{FF2B5EF4-FFF2-40B4-BE49-F238E27FC236}">
                  <a16:creationId xmlns:a16="http://schemas.microsoft.com/office/drawing/2014/main" id="{00DA644B-8EB9-62F7-B24D-191963364EB8}"/>
                </a:ext>
              </a:extLst>
            </p:cNvPr>
            <p:cNvSpPr/>
            <p:nvPr/>
          </p:nvSpPr>
          <p:spPr>
            <a:xfrm>
              <a:off x="7587872" y="1321945"/>
              <a:ext cx="1109977" cy="1109977"/>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grpSp>
    </p:spTree>
    <p:extLst>
      <p:ext uri="{BB962C8B-B14F-4D97-AF65-F5344CB8AC3E}">
        <p14:creationId xmlns:p14="http://schemas.microsoft.com/office/powerpoint/2010/main" val="184556218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A17C7-18FE-E8C8-2096-05C2AB8C6BA7}"/>
              </a:ext>
            </a:extLst>
          </p:cNvPr>
          <p:cNvSpPr>
            <a:spLocks noGrp="1"/>
          </p:cNvSpPr>
          <p:nvPr>
            <p:ph type="title"/>
          </p:nvPr>
        </p:nvSpPr>
        <p:spPr/>
        <p:txBody>
          <a:bodyPr>
            <a:normAutofit fontScale="90000"/>
          </a:bodyPr>
          <a:lstStyle/>
          <a:p>
            <a:r>
              <a:rPr lang="en-US" dirty="0">
                <a:latin typeface="Tw Cen MT"/>
                <a:cs typeface="Arial"/>
              </a:rPr>
              <a:t>2.3 NDSS &amp; Operationalizing WEFE Nexus | Reading Materials</a:t>
            </a:r>
          </a:p>
        </p:txBody>
      </p:sp>
      <p:sp>
        <p:nvSpPr>
          <p:cNvPr id="3" name="Content Placeholder 2">
            <a:extLst>
              <a:ext uri="{FF2B5EF4-FFF2-40B4-BE49-F238E27FC236}">
                <a16:creationId xmlns:a16="http://schemas.microsoft.com/office/drawing/2014/main" id="{BFABD349-34FF-BB5E-2F51-FC29F9C068B8}"/>
              </a:ext>
            </a:extLst>
          </p:cNvPr>
          <p:cNvSpPr>
            <a:spLocks noGrp="1"/>
          </p:cNvSpPr>
          <p:nvPr>
            <p:ph idx="1"/>
          </p:nvPr>
        </p:nvSpPr>
        <p:spPr>
          <a:xfrm>
            <a:off x="531223" y="635727"/>
            <a:ext cx="11083835" cy="5777774"/>
          </a:xfrm>
        </p:spPr>
        <p:txBody>
          <a:bodyPr>
            <a:noAutofit/>
          </a:bodyPr>
          <a:lstStyle/>
          <a:p>
            <a:r>
              <a:rPr lang="en-US" sz="1600" dirty="0"/>
              <a:t>Payet-Burin, R., Kromann, M., Pereira-Cardenal, S., Marc Strzepek, K., &amp; Bauer-</a:t>
            </a:r>
            <a:r>
              <a:rPr lang="en-US" sz="1600" dirty="0" err="1"/>
              <a:t>Gottwein</a:t>
            </a:r>
            <a:r>
              <a:rPr lang="en-US" sz="1600" dirty="0"/>
              <a:t>, P. (2019). WHAT-IF: An open-source decision support tool for water infrastructure investment planning within the water-energy-food-climate Nexus. </a:t>
            </a:r>
            <a:r>
              <a:rPr lang="en-US" sz="1600" i="1" dirty="0"/>
              <a:t>Hydrology and Earth System Sciences</a:t>
            </a:r>
            <a:r>
              <a:rPr lang="en-US" sz="1600" dirty="0"/>
              <a:t>, </a:t>
            </a:r>
            <a:r>
              <a:rPr lang="en-US" sz="1600" i="1" dirty="0"/>
              <a:t>23</a:t>
            </a:r>
            <a:r>
              <a:rPr lang="en-US" sz="1600" dirty="0"/>
              <a:t>(10), 4129–4152. https://</a:t>
            </a:r>
            <a:r>
              <a:rPr lang="en-US" sz="1600" dirty="0" err="1"/>
              <a:t>doi.org</a:t>
            </a:r>
            <a:r>
              <a:rPr lang="en-US" sz="1600" dirty="0"/>
              <a:t>/10.5194/</a:t>
            </a:r>
            <a:r>
              <a:rPr lang="en-US" sz="1600" dirty="0" err="1"/>
              <a:t>hess</a:t>
            </a:r>
            <a:r>
              <a:rPr lang="en-US" sz="1600" dirty="0"/>
              <a:t>-23-4129-2019</a:t>
            </a:r>
          </a:p>
          <a:p>
            <a:r>
              <a:rPr lang="en-US" sz="1600" dirty="0"/>
              <a:t>Abdi, H., </a:t>
            </a:r>
            <a:r>
              <a:rPr lang="en-US" sz="1600" dirty="0" err="1"/>
              <a:t>Shahbazitabar</a:t>
            </a:r>
            <a:r>
              <a:rPr lang="en-US" sz="1600" dirty="0"/>
              <a:t>, M., &amp; Mohammadi-</a:t>
            </a:r>
            <a:r>
              <a:rPr lang="en-US" sz="1600" dirty="0" err="1"/>
              <a:t>Ivatloo</a:t>
            </a:r>
            <a:r>
              <a:rPr lang="en-US" sz="1600" dirty="0"/>
              <a:t>, B. (2020). Food, energy and water Nexus: A brief review of definitions, research, and challenges. </a:t>
            </a:r>
            <a:r>
              <a:rPr lang="en-US" sz="1600" i="1" dirty="0"/>
              <a:t>Inventions</a:t>
            </a:r>
            <a:r>
              <a:rPr lang="en-US" sz="1600" dirty="0"/>
              <a:t>, </a:t>
            </a:r>
            <a:r>
              <a:rPr lang="en-US" sz="1600" i="1" dirty="0"/>
              <a:t>5</a:t>
            </a:r>
            <a:r>
              <a:rPr lang="en-US" sz="1600" dirty="0"/>
              <a:t>(4), 1–14. https://doi.org/10.3390/inventions5040056</a:t>
            </a:r>
          </a:p>
          <a:p>
            <a:r>
              <a:rPr lang="en-US" sz="1600" dirty="0"/>
              <a:t>Albrecht, T. R., </a:t>
            </a:r>
            <a:r>
              <a:rPr lang="en-US" sz="1600" dirty="0" err="1"/>
              <a:t>Crootof</a:t>
            </a:r>
            <a:r>
              <a:rPr lang="en-US" sz="1600" dirty="0"/>
              <a:t>, A., &amp; Scott, C. A. (2018). The Water-Energy-Food Nexus: A systematic review of methods for Nexus assessment. </a:t>
            </a:r>
            <a:r>
              <a:rPr lang="en-US" sz="1600" i="1" dirty="0"/>
              <a:t>Environmental Research Letters</a:t>
            </a:r>
            <a:r>
              <a:rPr lang="en-US" sz="1600" dirty="0"/>
              <a:t>, </a:t>
            </a:r>
            <a:r>
              <a:rPr lang="en-US" sz="1600" i="1" dirty="0"/>
              <a:t>13</a:t>
            </a:r>
            <a:r>
              <a:rPr lang="en-US" sz="1600" dirty="0"/>
              <a:t>(4). https://doi.org/10.1088/1748-9326/aaa9c6</a:t>
            </a:r>
          </a:p>
          <a:p>
            <a:r>
              <a:rPr lang="en-US" sz="1600" dirty="0" err="1"/>
              <a:t>Driessen</a:t>
            </a:r>
            <a:r>
              <a:rPr lang="en-US" sz="1600" dirty="0"/>
              <a:t>, P. P., &amp; </a:t>
            </a:r>
            <a:r>
              <a:rPr lang="en-US" sz="1600" dirty="0" err="1"/>
              <a:t>Glasbergen</a:t>
            </a:r>
            <a:r>
              <a:rPr lang="en-US" sz="1600" dirty="0"/>
              <a:t>, P. (2002). Greening Society. </a:t>
            </a:r>
            <a:r>
              <a:rPr lang="en-US" sz="1600" i="1" dirty="0"/>
              <a:t>The paradigm shift in Dutch environmental politics</a:t>
            </a:r>
            <a:r>
              <a:rPr lang="en-US" sz="1600" dirty="0"/>
              <a:t>.</a:t>
            </a:r>
          </a:p>
          <a:p>
            <a:r>
              <a:rPr lang="en-US" sz="1600" dirty="0" err="1"/>
              <a:t>Howarth</a:t>
            </a:r>
            <a:r>
              <a:rPr lang="en-US" sz="1600" dirty="0"/>
              <a:t>, C., &amp; </a:t>
            </a:r>
            <a:r>
              <a:rPr lang="en-US" sz="1600" dirty="0" err="1"/>
              <a:t>Monasterolo</a:t>
            </a:r>
            <a:r>
              <a:rPr lang="en-US" sz="1600" dirty="0"/>
              <a:t>, I. (2016). Understanding barriers to decision making in the UK energy-food-water Nexus: The added value of interdisciplinary approaches. In </a:t>
            </a:r>
            <a:r>
              <a:rPr lang="en-US" sz="1600" i="1" dirty="0"/>
              <a:t>Environmental Science and Policy</a:t>
            </a:r>
            <a:r>
              <a:rPr lang="en-US" sz="1600" dirty="0"/>
              <a:t> (Vol. 61, pp. 53–60). https://doi.org/10.1016/j.envsci.2016.03.014</a:t>
            </a:r>
          </a:p>
          <a:p>
            <a:r>
              <a:rPr lang="en-US" sz="1600" dirty="0"/>
              <a:t>Lee, B., Wang, L., Wang, Z., Cooper, N. J., &amp; </a:t>
            </a:r>
            <a:r>
              <a:rPr lang="en-US" sz="1600" dirty="0" err="1"/>
              <a:t>Elimelech</a:t>
            </a:r>
            <a:r>
              <a:rPr lang="en-US" sz="1600" dirty="0"/>
              <a:t>, M. (2023). Directing the research agenda on water and energy technologies with process and economic analysis. </a:t>
            </a:r>
            <a:r>
              <a:rPr lang="en-US" sz="1600" i="1" dirty="0"/>
              <a:t>Energy and Environmental Science</a:t>
            </a:r>
            <a:r>
              <a:rPr lang="en-US" sz="1600" dirty="0"/>
              <a:t>, </a:t>
            </a:r>
            <a:r>
              <a:rPr lang="en-US" sz="1600" i="1" dirty="0"/>
              <a:t>16</a:t>
            </a:r>
            <a:r>
              <a:rPr lang="en-US" sz="1600" dirty="0"/>
              <a:t>(3), 714–722. https://doi.org/10.1039/d2ee03271f</a:t>
            </a:r>
          </a:p>
          <a:p>
            <a:r>
              <a:rPr lang="en-US" sz="1600" dirty="0"/>
              <a:t>Newell, J. P., Goldstein, B., &amp; Foster, A. (2019). A 40-year review of food-energy-water Nexus literature and its application to the urban scale. </a:t>
            </a:r>
            <a:r>
              <a:rPr lang="en-US" sz="1600" i="1" dirty="0"/>
              <a:t>Environmental Research Letters</a:t>
            </a:r>
            <a:r>
              <a:rPr lang="en-US" sz="1600" dirty="0"/>
              <a:t>, </a:t>
            </a:r>
            <a:r>
              <a:rPr lang="en-US" sz="1600" i="1" dirty="0"/>
              <a:t>14</a:t>
            </a:r>
            <a:r>
              <a:rPr lang="en-US" sz="1600" dirty="0"/>
              <a:t>(7). https://doi.org/10.1088/1748-9326/ab0767</a:t>
            </a:r>
          </a:p>
          <a:p>
            <a:r>
              <a:rPr lang="en-US" sz="1600" dirty="0" err="1"/>
              <a:t>Persson</a:t>
            </a:r>
            <a:r>
              <a:rPr lang="en-US" sz="1600" dirty="0"/>
              <a:t>, Å. (2008). EPIGOV Papers No . 36 Mainstreaming Climate Change Adaptation into Official Development Assistance : A Case of International Policy Integration. </a:t>
            </a:r>
            <a:r>
              <a:rPr lang="en-US" sz="1600" i="1" dirty="0"/>
              <a:t>Sustainable Development</a:t>
            </a:r>
            <a:r>
              <a:rPr lang="en-US" sz="1600" dirty="0"/>
              <a:t>, </a:t>
            </a:r>
            <a:r>
              <a:rPr lang="en-US" sz="1600" i="1" dirty="0"/>
              <a:t>October</a:t>
            </a:r>
            <a:r>
              <a:rPr lang="en-US" sz="1600" dirty="0"/>
              <a:t>, 2006–2008.</a:t>
            </a:r>
          </a:p>
          <a:p>
            <a:r>
              <a:rPr lang="en-US" sz="1600" dirty="0"/>
              <a:t>van den Belt, M. (2004). Mediated Modeling: A System Dynamics Approach to Environmental Consensus Building (Washington, DC: Island Press)</a:t>
            </a:r>
          </a:p>
        </p:txBody>
      </p:sp>
    </p:spTree>
    <p:extLst>
      <p:ext uri="{BB962C8B-B14F-4D97-AF65-F5344CB8AC3E}">
        <p14:creationId xmlns:p14="http://schemas.microsoft.com/office/powerpoint/2010/main" val="3748244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 | Example</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192230" y="654555"/>
            <a:ext cx="6245281" cy="5424544"/>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2260679" y="5845486"/>
            <a:ext cx="7653221" cy="648183"/>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dirty="0">
                <a:solidFill>
                  <a:schemeClr val="tx1"/>
                </a:solidFill>
                <a:ea typeface="+mn-lt"/>
                <a:cs typeface="+mn-lt"/>
              </a:rPr>
              <a:t>Figure: World Economic Forum 2011 framework adapted from </a:t>
            </a:r>
            <a:r>
              <a:rPr lang="en-US" sz="1700" i="1" dirty="0" err="1">
                <a:solidFill>
                  <a:schemeClr val="tx1"/>
                </a:solidFill>
                <a:ea typeface="+mn-lt"/>
                <a:cs typeface="+mn-lt"/>
              </a:rPr>
              <a:t>Bizikova</a:t>
            </a:r>
            <a:r>
              <a:rPr lang="en-US" sz="1700" i="1" dirty="0">
                <a:solidFill>
                  <a:schemeClr val="tx1"/>
                </a:solidFill>
                <a:ea typeface="+mn-lt"/>
                <a:cs typeface="+mn-lt"/>
              </a:rPr>
              <a:t> et al. (2013) (Source: </a:t>
            </a:r>
            <a:r>
              <a:rPr lang="en-US" sz="1700" i="1" dirty="0" err="1">
                <a:solidFill>
                  <a:schemeClr val="tx1"/>
                </a:solidFill>
                <a:ea typeface="+mn-lt"/>
                <a:cs typeface="+mn-lt"/>
              </a:rPr>
              <a:t>Anandhi</a:t>
            </a:r>
            <a:r>
              <a:rPr lang="en-US" sz="1700" i="1" dirty="0">
                <a:solidFill>
                  <a:schemeClr val="tx1"/>
                </a:solidFill>
                <a:ea typeface="+mn-lt"/>
                <a:cs typeface="+mn-lt"/>
              </a:rPr>
              <a:t> et al., 2023)</a:t>
            </a:r>
          </a:p>
          <a:p>
            <a:pPr marL="0" indent="0" algn="ctr">
              <a:buNone/>
            </a:pPr>
            <a:r>
              <a:rPr lang="en-US" sz="1700" i="1" dirty="0">
                <a:ea typeface="+mn-lt"/>
                <a:cs typeface="+mn-lt"/>
              </a:rPr>
              <a:t> </a:t>
            </a:r>
          </a:p>
        </p:txBody>
      </p:sp>
    </p:spTree>
    <p:extLst>
      <p:ext uri="{BB962C8B-B14F-4D97-AF65-F5344CB8AC3E}">
        <p14:creationId xmlns:p14="http://schemas.microsoft.com/office/powerpoint/2010/main" val="232227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7AC4E-782A-1AF1-5843-11D72C85250B}"/>
              </a:ext>
            </a:extLst>
          </p:cNvPr>
          <p:cNvSpPr>
            <a:spLocks noGrp="1"/>
          </p:cNvSpPr>
          <p:nvPr>
            <p:ph type="title"/>
          </p:nvPr>
        </p:nvSpPr>
        <p:spPr/>
        <p:txBody>
          <a:bodyPr>
            <a:normAutofit fontScale="90000"/>
          </a:bodyPr>
          <a:lstStyle/>
          <a:p>
            <a:r>
              <a:rPr lang="en-US" dirty="0">
                <a:latin typeface="Tw Cen MT"/>
                <a:cs typeface="Arial"/>
              </a:rPr>
              <a:t>2.1 Conceptual Framework for WEFE Nexus </a:t>
            </a:r>
            <a:r>
              <a:rPr lang="en-US" dirty="0" err="1">
                <a:latin typeface="Tw Cen MT"/>
                <a:cs typeface="Arial"/>
              </a:rPr>
              <a:t>Assessment|Example</a:t>
            </a:r>
            <a:endParaRPr lang="en-US" dirty="0">
              <a:latin typeface="Tw Cen MT"/>
              <a:cs typeface="Arial"/>
            </a:endParaRPr>
          </a:p>
        </p:txBody>
      </p:sp>
      <p:pic>
        <p:nvPicPr>
          <p:cNvPr id="3074" name="Picture 2">
            <a:extLst>
              <a:ext uri="{FF2B5EF4-FFF2-40B4-BE49-F238E27FC236}">
                <a16:creationId xmlns:a16="http://schemas.microsoft.com/office/drawing/2014/main" id="{2BC1E4F7-BCAA-DAE7-DF16-2CA98FB20A1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20624" y="758320"/>
            <a:ext cx="9950751" cy="51295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512CB19-1C5D-D7F3-80BE-3956CE3297B1}"/>
              </a:ext>
            </a:extLst>
          </p:cNvPr>
          <p:cNvSpPr txBox="1"/>
          <p:nvPr/>
        </p:nvSpPr>
        <p:spPr>
          <a:xfrm>
            <a:off x="892627" y="5942742"/>
            <a:ext cx="10243457" cy="553998"/>
          </a:xfrm>
          <a:prstGeom prst="rect">
            <a:avLst/>
          </a:prstGeom>
          <a:noFill/>
        </p:spPr>
        <p:txBody>
          <a:bodyPr wrap="square">
            <a:spAutoFit/>
          </a:bodyPr>
          <a:lstStyle/>
          <a:p>
            <a:pPr algn="ctr"/>
            <a:r>
              <a:rPr lang="en-US" sz="1500" i="1" dirty="0">
                <a:latin typeface="Tw Cen MT" panose="020B0602020104020603" pitchFamily="34" charset="0"/>
              </a:rPr>
              <a:t>Figure: Conceptual framework to develop WEF Nexus indicators and indices</a:t>
            </a:r>
          </a:p>
          <a:p>
            <a:pPr algn="ctr"/>
            <a:r>
              <a:rPr lang="en-US" sz="1500" i="1" dirty="0">
                <a:latin typeface="Tw Cen MT" panose="020B0602020104020603" pitchFamily="34" charset="0"/>
              </a:rPr>
              <a:t>(Source: </a:t>
            </a:r>
            <a:r>
              <a:rPr lang="en-US" sz="1500" i="1" dirty="0" err="1">
                <a:latin typeface="Tw Cen MT" panose="020B0602020104020603" pitchFamily="34" charset="0"/>
              </a:rPr>
              <a:t>Nhamo</a:t>
            </a:r>
            <a:r>
              <a:rPr lang="en-US" sz="1500" i="1" dirty="0">
                <a:latin typeface="Tw Cen MT" panose="020B0602020104020603" pitchFamily="34" charset="0"/>
              </a:rPr>
              <a:t> et al., 2020)</a:t>
            </a:r>
          </a:p>
        </p:txBody>
      </p:sp>
    </p:spTree>
    <p:extLst>
      <p:ext uri="{BB962C8B-B14F-4D97-AF65-F5344CB8AC3E}">
        <p14:creationId xmlns:p14="http://schemas.microsoft.com/office/powerpoint/2010/main" val="4122122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a:t>
            </a:r>
          </a:p>
        </p:txBody>
      </p:sp>
      <p:grpSp>
        <p:nvGrpSpPr>
          <p:cNvPr id="29" name="Group 28"/>
          <p:cNvGrpSpPr/>
          <p:nvPr/>
        </p:nvGrpSpPr>
        <p:grpSpPr>
          <a:xfrm>
            <a:off x="1108312" y="895629"/>
            <a:ext cx="9945517" cy="4951578"/>
            <a:chOff x="865237" y="895629"/>
            <a:chExt cx="10417076" cy="5488030"/>
          </a:xfrm>
        </p:grpSpPr>
        <p:sp>
          <p:nvSpPr>
            <p:cNvPr id="6" name="Freeform 5"/>
            <p:cNvSpPr/>
            <p:nvPr/>
          </p:nvSpPr>
          <p:spPr>
            <a:xfrm>
              <a:off x="865237" y="895629"/>
              <a:ext cx="10417076" cy="601284"/>
            </a:xfrm>
            <a:custGeom>
              <a:avLst/>
              <a:gdLst>
                <a:gd name="connsiteX0" fmla="*/ 0 w 10417076"/>
                <a:gd name="connsiteY0" fmla="*/ 63051 h 630506"/>
                <a:gd name="connsiteX1" fmla="*/ 63051 w 10417076"/>
                <a:gd name="connsiteY1" fmla="*/ 0 h 630506"/>
                <a:gd name="connsiteX2" fmla="*/ 10354025 w 10417076"/>
                <a:gd name="connsiteY2" fmla="*/ 0 h 630506"/>
                <a:gd name="connsiteX3" fmla="*/ 10417076 w 10417076"/>
                <a:gd name="connsiteY3" fmla="*/ 63051 h 630506"/>
                <a:gd name="connsiteX4" fmla="*/ 10417076 w 10417076"/>
                <a:gd name="connsiteY4" fmla="*/ 567455 h 630506"/>
                <a:gd name="connsiteX5" fmla="*/ 10354025 w 10417076"/>
                <a:gd name="connsiteY5" fmla="*/ 630506 h 630506"/>
                <a:gd name="connsiteX6" fmla="*/ 63051 w 10417076"/>
                <a:gd name="connsiteY6" fmla="*/ 630506 h 630506"/>
                <a:gd name="connsiteX7" fmla="*/ 0 w 10417076"/>
                <a:gd name="connsiteY7" fmla="*/ 567455 h 630506"/>
                <a:gd name="connsiteX8" fmla="*/ 0 w 10417076"/>
                <a:gd name="connsiteY8" fmla="*/ 63051 h 63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7076" h="630506">
                  <a:moveTo>
                    <a:pt x="0" y="63051"/>
                  </a:moveTo>
                  <a:cubicBezTo>
                    <a:pt x="0" y="28229"/>
                    <a:pt x="28229" y="0"/>
                    <a:pt x="63051" y="0"/>
                  </a:cubicBezTo>
                  <a:lnTo>
                    <a:pt x="10354025" y="0"/>
                  </a:lnTo>
                  <a:cubicBezTo>
                    <a:pt x="10388847" y="0"/>
                    <a:pt x="10417076" y="28229"/>
                    <a:pt x="10417076" y="63051"/>
                  </a:cubicBezTo>
                  <a:lnTo>
                    <a:pt x="10417076" y="567455"/>
                  </a:lnTo>
                  <a:cubicBezTo>
                    <a:pt x="10417076" y="602277"/>
                    <a:pt x="10388847" y="630506"/>
                    <a:pt x="10354025" y="630506"/>
                  </a:cubicBezTo>
                  <a:lnTo>
                    <a:pt x="63051" y="630506"/>
                  </a:lnTo>
                  <a:cubicBezTo>
                    <a:pt x="28229" y="630506"/>
                    <a:pt x="0" y="602277"/>
                    <a:pt x="0" y="567455"/>
                  </a:cubicBezTo>
                  <a:lnTo>
                    <a:pt x="0" y="63051"/>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1332" tIns="60377" rIns="81332" bIns="60377" numCol="1" spcCol="1270" anchor="ctr" anchorCtr="0">
              <a:noAutofit/>
            </a:bodyPr>
            <a:lstStyle/>
            <a:p>
              <a:pPr lvl="0" defTabSz="1466850">
                <a:lnSpc>
                  <a:spcPct val="90000"/>
                </a:lnSpc>
                <a:spcBef>
                  <a:spcPct val="0"/>
                </a:spcBef>
                <a:spcAft>
                  <a:spcPct val="35000"/>
                </a:spcAft>
              </a:pPr>
              <a:r>
                <a:rPr lang="en-US" sz="2200" kern="1200" dirty="0"/>
                <a:t>Existing Nexus conceptualizations and frameworks often include elements such as:</a:t>
              </a:r>
            </a:p>
          </p:txBody>
        </p:sp>
        <p:sp>
          <p:nvSpPr>
            <p:cNvPr id="7" name="Freeform 6"/>
            <p:cNvSpPr/>
            <p:nvPr/>
          </p:nvSpPr>
          <p:spPr>
            <a:xfrm>
              <a:off x="2894805" y="1647235"/>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1. Overall information</a:t>
              </a:r>
            </a:p>
          </p:txBody>
        </p:sp>
        <p:sp>
          <p:nvSpPr>
            <p:cNvPr id="8" name="Freeform 7"/>
            <p:cNvSpPr/>
            <p:nvPr/>
          </p:nvSpPr>
          <p:spPr>
            <a:xfrm>
              <a:off x="2905691" y="2634315"/>
              <a:ext cx="7662045" cy="365760"/>
            </a:xfrm>
            <a:custGeom>
              <a:avLst/>
              <a:gdLst>
                <a:gd name="connsiteX0" fmla="*/ 0 w 7139431"/>
                <a:gd name="connsiteY0" fmla="*/ 63599 h 635985"/>
                <a:gd name="connsiteX1" fmla="*/ 63599 w 7139431"/>
                <a:gd name="connsiteY1" fmla="*/ 0 h 635985"/>
                <a:gd name="connsiteX2" fmla="*/ 7075833 w 7139431"/>
                <a:gd name="connsiteY2" fmla="*/ 0 h 635985"/>
                <a:gd name="connsiteX3" fmla="*/ 7139432 w 7139431"/>
                <a:gd name="connsiteY3" fmla="*/ 63599 h 635985"/>
                <a:gd name="connsiteX4" fmla="*/ 7139431 w 7139431"/>
                <a:gd name="connsiteY4" fmla="*/ 572387 h 635985"/>
                <a:gd name="connsiteX5" fmla="*/ 7075832 w 7139431"/>
                <a:gd name="connsiteY5" fmla="*/ 635986 h 635985"/>
                <a:gd name="connsiteX6" fmla="*/ 63599 w 7139431"/>
                <a:gd name="connsiteY6" fmla="*/ 635985 h 635985"/>
                <a:gd name="connsiteX7" fmla="*/ 0 w 7139431"/>
                <a:gd name="connsiteY7" fmla="*/ 572386 h 635985"/>
                <a:gd name="connsiteX8" fmla="*/ 0 w 7139431"/>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9431" h="635985">
                  <a:moveTo>
                    <a:pt x="0" y="63599"/>
                  </a:moveTo>
                  <a:cubicBezTo>
                    <a:pt x="0" y="28474"/>
                    <a:pt x="28474" y="0"/>
                    <a:pt x="63599" y="0"/>
                  </a:cubicBezTo>
                  <a:lnTo>
                    <a:pt x="7075833" y="0"/>
                  </a:lnTo>
                  <a:cubicBezTo>
                    <a:pt x="7110958" y="0"/>
                    <a:pt x="7139432" y="28474"/>
                    <a:pt x="7139432" y="63599"/>
                  </a:cubicBezTo>
                  <a:cubicBezTo>
                    <a:pt x="7139432" y="233195"/>
                    <a:pt x="7139431" y="402791"/>
                    <a:pt x="7139431" y="572387"/>
                  </a:cubicBezTo>
                  <a:cubicBezTo>
                    <a:pt x="7139431" y="607512"/>
                    <a:pt x="7110957" y="635986"/>
                    <a:pt x="7075832"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2. People/organizations involved</a:t>
              </a:r>
            </a:p>
          </p:txBody>
        </p:sp>
        <p:sp>
          <p:nvSpPr>
            <p:cNvPr id="9" name="Freeform 8"/>
            <p:cNvSpPr/>
            <p:nvPr/>
          </p:nvSpPr>
          <p:spPr>
            <a:xfrm>
              <a:off x="2905691" y="3612321"/>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3. Scales and disciplines used</a:t>
              </a:r>
            </a:p>
          </p:txBody>
        </p:sp>
        <p:sp>
          <p:nvSpPr>
            <p:cNvPr id="10" name="Freeform 9"/>
            <p:cNvSpPr/>
            <p:nvPr/>
          </p:nvSpPr>
          <p:spPr>
            <a:xfrm>
              <a:off x="2905691" y="4635377"/>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4. WEF(E) Nexus definition elements</a:t>
              </a:r>
            </a:p>
          </p:txBody>
        </p:sp>
        <p:sp>
          <p:nvSpPr>
            <p:cNvPr id="11" name="Freeform 10"/>
            <p:cNvSpPr/>
            <p:nvPr/>
          </p:nvSpPr>
          <p:spPr>
            <a:xfrm>
              <a:off x="2905691" y="5600559"/>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5. Assessment methods</a:t>
              </a:r>
            </a:p>
          </p:txBody>
        </p:sp>
        <p:cxnSp>
          <p:nvCxnSpPr>
            <p:cNvPr id="14" name="Straight Connector 13"/>
            <p:cNvCxnSpPr/>
            <p:nvPr/>
          </p:nvCxnSpPr>
          <p:spPr>
            <a:xfrm flipH="1">
              <a:off x="1774371" y="1496912"/>
              <a:ext cx="21772" cy="434340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785257" y="5830984"/>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796143" y="4860843"/>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774371" y="3853476"/>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796143" y="2867728"/>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785257" y="1865240"/>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905691" y="2063540"/>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purpose, focus, starting point, overall approach</a:t>
              </a:r>
            </a:p>
          </p:txBody>
        </p:sp>
        <p:sp>
          <p:nvSpPr>
            <p:cNvPr id="22" name="Freeform 21"/>
            <p:cNvSpPr/>
            <p:nvPr/>
          </p:nvSpPr>
          <p:spPr>
            <a:xfrm>
              <a:off x="2916577" y="3046921"/>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developers, users/stakeholders</a:t>
              </a:r>
            </a:p>
          </p:txBody>
        </p:sp>
        <p:sp>
          <p:nvSpPr>
            <p:cNvPr id="23" name="Freeform 22"/>
            <p:cNvSpPr/>
            <p:nvPr/>
          </p:nvSpPr>
          <p:spPr>
            <a:xfrm>
              <a:off x="2916577" y="4036835"/>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spatial and temporal scales, disciplines and their interactions</a:t>
              </a:r>
            </a:p>
          </p:txBody>
        </p:sp>
        <p:sp>
          <p:nvSpPr>
            <p:cNvPr id="24" name="Freeform 23"/>
            <p:cNvSpPr/>
            <p:nvPr/>
          </p:nvSpPr>
          <p:spPr>
            <a:xfrm>
              <a:off x="2894805" y="5053741"/>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processes, ideas and/or objects, properties, perspectives, consequences </a:t>
              </a:r>
            </a:p>
          </p:txBody>
        </p:sp>
        <p:sp>
          <p:nvSpPr>
            <p:cNvPr id="25" name="Freeform 24"/>
            <p:cNvSpPr/>
            <p:nvPr/>
          </p:nvSpPr>
          <p:spPr>
            <a:xfrm>
              <a:off x="2905691" y="6017899"/>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modeling approach, tools, data </a:t>
              </a:r>
            </a:p>
          </p:txBody>
        </p:sp>
      </p:grpSp>
      <p:sp>
        <p:nvSpPr>
          <p:cNvPr id="30" name="Content Placeholder 2">
            <a:extLst>
              <a:ext uri="{FF2B5EF4-FFF2-40B4-BE49-F238E27FC236}">
                <a16:creationId xmlns:a16="http://schemas.microsoft.com/office/drawing/2014/main" id="{2475EE13-8AD3-49CE-90D5-7797009C711B}"/>
              </a:ext>
            </a:extLst>
          </p:cNvPr>
          <p:cNvSpPr txBox="1">
            <a:spLocks/>
          </p:cNvSpPr>
          <p:nvPr/>
        </p:nvSpPr>
        <p:spPr>
          <a:xfrm>
            <a:off x="2423470" y="5955580"/>
            <a:ext cx="7315200" cy="46511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500" dirty="0">
                <a:solidFill>
                  <a:schemeClr val="tx1"/>
                </a:solidFill>
                <a:ea typeface="+mn-lt"/>
                <a:cs typeface="+mn-lt"/>
              </a:rPr>
              <a:t>Figure: Elements currently included in Resource Nexus conceptualizations and frameworks (Source: </a:t>
            </a:r>
            <a:r>
              <a:rPr lang="en-US" sz="1500" dirty="0" err="1">
                <a:solidFill>
                  <a:schemeClr val="tx1"/>
                </a:solidFill>
                <a:ea typeface="+mn-lt"/>
                <a:cs typeface="+mn-lt"/>
              </a:rPr>
              <a:t>Anandhi</a:t>
            </a:r>
            <a:r>
              <a:rPr lang="en-US" sz="1500" dirty="0">
                <a:solidFill>
                  <a:schemeClr val="tx1"/>
                </a:solidFill>
                <a:ea typeface="+mn-lt"/>
                <a:cs typeface="+mn-lt"/>
              </a:rPr>
              <a:t> et al., 2023)</a:t>
            </a:r>
            <a:endParaRPr lang="en-US" sz="1500" dirty="0">
              <a:ea typeface="+mn-lt"/>
              <a:cs typeface="+mn-lt"/>
            </a:endParaRPr>
          </a:p>
        </p:txBody>
      </p:sp>
    </p:spTree>
    <p:extLst>
      <p:ext uri="{BB962C8B-B14F-4D97-AF65-F5344CB8AC3E}">
        <p14:creationId xmlns:p14="http://schemas.microsoft.com/office/powerpoint/2010/main" val="2262097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6771-190E-4D31-9B43-AE282E5F904E}"/>
              </a:ext>
            </a:extLst>
          </p:cNvPr>
          <p:cNvSpPr>
            <a:spLocks noGrp="1"/>
          </p:cNvSpPr>
          <p:nvPr>
            <p:ph type="title"/>
          </p:nvPr>
        </p:nvSpPr>
        <p:spPr/>
        <p:txBody>
          <a:bodyPr>
            <a:normAutofit fontScale="90000"/>
          </a:bodyPr>
          <a:lstStyle/>
          <a:p>
            <a:r>
              <a:rPr lang="en-US" dirty="0">
                <a:latin typeface="Tw Cen MT"/>
                <a:cs typeface="Arial"/>
              </a:rPr>
              <a:t>2.1 Conceptual Framework | Indicators/Parameters</a:t>
            </a:r>
          </a:p>
        </p:txBody>
      </p:sp>
      <p:sp>
        <p:nvSpPr>
          <p:cNvPr id="3" name="Content Placeholder 2">
            <a:extLst>
              <a:ext uri="{FF2B5EF4-FFF2-40B4-BE49-F238E27FC236}">
                <a16:creationId xmlns:a16="http://schemas.microsoft.com/office/drawing/2014/main" id="{20E4185B-99DC-4846-962A-5798EF869955}"/>
              </a:ext>
            </a:extLst>
          </p:cNvPr>
          <p:cNvSpPr>
            <a:spLocks noGrp="1"/>
          </p:cNvSpPr>
          <p:nvPr>
            <p:ph idx="1"/>
          </p:nvPr>
        </p:nvSpPr>
        <p:spPr/>
        <p:txBody>
          <a:bodyPr>
            <a:noAutofit/>
          </a:bodyPr>
          <a:lstStyle/>
          <a:p>
            <a:r>
              <a:rPr lang="en-US" sz="2800" dirty="0"/>
              <a:t>Indicators/parameters provide information for evaluation or assessment and predict future conditions of a given phenomenon (Arthur et al., 2019).</a:t>
            </a:r>
          </a:p>
          <a:p>
            <a:r>
              <a:rPr lang="en-US" sz="2800" dirty="0"/>
              <a:t>Nexus indicators </a:t>
            </a:r>
            <a:r>
              <a:rPr lang="en-US" sz="2800" b="1" dirty="0">
                <a:solidFill>
                  <a:schemeClr val="accent5"/>
                </a:solidFill>
              </a:rPr>
              <a:t>quantify the interdependencies</a:t>
            </a:r>
            <a:r>
              <a:rPr lang="en-US" sz="2800" dirty="0"/>
              <a:t> between WEFE sectors and their related </a:t>
            </a:r>
            <a:r>
              <a:rPr lang="en-US" sz="2800" b="1" dirty="0">
                <a:solidFill>
                  <a:schemeClr val="accent5"/>
                </a:solidFill>
              </a:rPr>
              <a:t>impacts</a:t>
            </a:r>
            <a:r>
              <a:rPr lang="en-US" sz="2800" dirty="0"/>
              <a:t> at various </a:t>
            </a:r>
            <a:r>
              <a:rPr lang="en-US" sz="2800" b="1" dirty="0">
                <a:solidFill>
                  <a:schemeClr val="accent5"/>
                </a:solidFill>
              </a:rPr>
              <a:t>scales</a:t>
            </a:r>
            <a:r>
              <a:rPr lang="en-US" sz="2800" dirty="0"/>
              <a:t> (Arthur et al., 2019).</a:t>
            </a:r>
          </a:p>
          <a:p>
            <a:r>
              <a:rPr lang="en-US" sz="2800" dirty="0"/>
              <a:t>Types of indicators used in Nexus assessment as per Arthur et al. (2019):</a:t>
            </a:r>
          </a:p>
          <a:p>
            <a:pPr lvl="1"/>
            <a:r>
              <a:rPr lang="en-US" sz="2400" dirty="0"/>
              <a:t>Resource flux indicators:</a:t>
            </a:r>
          </a:p>
          <a:p>
            <a:pPr lvl="2"/>
            <a:r>
              <a:rPr lang="en-US" sz="2400" dirty="0"/>
              <a:t>Flow indicators to quantify/analyze movement of resources within a defined system </a:t>
            </a:r>
          </a:p>
          <a:p>
            <a:pPr lvl="2"/>
            <a:r>
              <a:rPr lang="en-US" sz="2400" dirty="0"/>
              <a:t>Used to analyze the flows between two or more interdependent resources</a:t>
            </a:r>
          </a:p>
          <a:p>
            <a:pPr lvl="2"/>
            <a:r>
              <a:rPr lang="en-US" sz="2400" dirty="0"/>
              <a:t>Tend to analyze the intensity of resources entering and leaving each system</a:t>
            </a:r>
          </a:p>
          <a:p>
            <a:endParaRPr lang="en-US" dirty="0"/>
          </a:p>
          <a:p>
            <a:endParaRPr lang="en-US" dirty="0"/>
          </a:p>
        </p:txBody>
      </p:sp>
    </p:spTree>
    <p:extLst>
      <p:ext uri="{BB962C8B-B14F-4D97-AF65-F5344CB8AC3E}">
        <p14:creationId xmlns:p14="http://schemas.microsoft.com/office/powerpoint/2010/main" val="4241803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6771-190E-4D31-9B43-AE282E5F904E}"/>
              </a:ext>
            </a:extLst>
          </p:cNvPr>
          <p:cNvSpPr>
            <a:spLocks noGrp="1"/>
          </p:cNvSpPr>
          <p:nvPr>
            <p:ph type="title"/>
          </p:nvPr>
        </p:nvSpPr>
        <p:spPr/>
        <p:txBody>
          <a:bodyPr>
            <a:normAutofit fontScale="90000"/>
          </a:bodyPr>
          <a:lstStyle/>
          <a:p>
            <a:r>
              <a:rPr lang="en-US" dirty="0">
                <a:latin typeface="Tw Cen MT"/>
                <a:cs typeface="Arial"/>
              </a:rPr>
              <a:t>2.1 Conceptual Framework | Indicators/Parameters</a:t>
            </a:r>
          </a:p>
        </p:txBody>
      </p:sp>
      <p:sp>
        <p:nvSpPr>
          <p:cNvPr id="3" name="Content Placeholder 2">
            <a:extLst>
              <a:ext uri="{FF2B5EF4-FFF2-40B4-BE49-F238E27FC236}">
                <a16:creationId xmlns:a16="http://schemas.microsoft.com/office/drawing/2014/main" id="{20E4185B-99DC-4846-962A-5798EF869955}"/>
              </a:ext>
            </a:extLst>
          </p:cNvPr>
          <p:cNvSpPr>
            <a:spLocks noGrp="1"/>
          </p:cNvSpPr>
          <p:nvPr>
            <p:ph idx="1"/>
          </p:nvPr>
        </p:nvSpPr>
        <p:spPr>
          <a:xfrm>
            <a:off x="531223" y="895158"/>
            <a:ext cx="11083835" cy="5581841"/>
          </a:xfrm>
        </p:spPr>
        <p:txBody>
          <a:bodyPr>
            <a:normAutofit fontScale="85000" lnSpcReduction="10000"/>
          </a:bodyPr>
          <a:lstStyle/>
          <a:p>
            <a:r>
              <a:rPr lang="en-US" dirty="0"/>
              <a:t>Types of indicators used in Nexus assessment as per Arthur et al. (2019), continued:</a:t>
            </a:r>
          </a:p>
          <a:p>
            <a:pPr lvl="1">
              <a:lnSpc>
                <a:spcPct val="120000"/>
              </a:lnSpc>
            </a:pPr>
            <a:r>
              <a:rPr lang="en-US" sz="2400" dirty="0"/>
              <a:t>Efficiency indicators </a:t>
            </a:r>
          </a:p>
          <a:p>
            <a:pPr lvl="2"/>
            <a:r>
              <a:rPr lang="en-US" sz="2400" dirty="0"/>
              <a:t>Account resource use per unit inflows in a system</a:t>
            </a:r>
          </a:p>
          <a:p>
            <a:pPr lvl="2"/>
            <a:r>
              <a:rPr lang="en-US" sz="2400" dirty="0"/>
              <a:t>Analyze the proficiency level of productive resources in the system</a:t>
            </a:r>
          </a:p>
          <a:p>
            <a:pPr lvl="2"/>
            <a:r>
              <a:rPr lang="en-US" sz="2400" dirty="0"/>
              <a:t>Assess and compare WEF resources’ inputs and outcomes at the end of a production/processing cycle by economic sector</a:t>
            </a:r>
          </a:p>
          <a:p>
            <a:pPr lvl="1">
              <a:lnSpc>
                <a:spcPct val="120000"/>
              </a:lnSpc>
            </a:pPr>
            <a:r>
              <a:rPr lang="en-US" sz="2400" dirty="0"/>
              <a:t>Environmental indicators</a:t>
            </a:r>
          </a:p>
          <a:p>
            <a:pPr lvl="2"/>
            <a:r>
              <a:rPr lang="en-US" sz="2400" dirty="0"/>
              <a:t>Analyze environment and health impacts associated with resource production/consumption within an urban system</a:t>
            </a:r>
          </a:p>
          <a:p>
            <a:pPr lvl="2"/>
            <a:r>
              <a:rPr lang="en-US" sz="2400" dirty="0"/>
              <a:t>Serve as parameters to quantify negative externalities of the production or processing system (development, industrial activities) and use of environmental resources</a:t>
            </a:r>
          </a:p>
          <a:p>
            <a:pPr lvl="2"/>
            <a:r>
              <a:rPr lang="en-US" sz="2400" dirty="0"/>
              <a:t>Investigate the consequences of human activities on the environment and human health</a:t>
            </a:r>
          </a:p>
          <a:p>
            <a:pPr lvl="1">
              <a:lnSpc>
                <a:spcPct val="120000"/>
              </a:lnSpc>
            </a:pPr>
            <a:r>
              <a:rPr lang="en-US" sz="2400" dirty="0"/>
              <a:t>Other indicators</a:t>
            </a:r>
          </a:p>
          <a:p>
            <a:pPr lvl="2"/>
            <a:r>
              <a:rPr lang="en-US" sz="2400" dirty="0"/>
              <a:t>Indicators capturing population characteristics, dependency ratio, number and type of resources used in production, etc.</a:t>
            </a:r>
          </a:p>
        </p:txBody>
      </p:sp>
    </p:spTree>
    <p:extLst>
      <p:ext uri="{BB962C8B-B14F-4D97-AF65-F5344CB8AC3E}">
        <p14:creationId xmlns:p14="http://schemas.microsoft.com/office/powerpoint/2010/main" val="2650485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4C23B-4BA6-E4C8-7B0C-94430929163C}"/>
              </a:ext>
            </a:extLst>
          </p:cNvPr>
          <p:cNvSpPr>
            <a:spLocks noGrp="1"/>
          </p:cNvSpPr>
          <p:nvPr>
            <p:ph type="title"/>
          </p:nvPr>
        </p:nvSpPr>
        <p:spPr/>
        <p:txBody>
          <a:bodyPr>
            <a:normAutofit fontScale="90000"/>
          </a:bodyPr>
          <a:lstStyle/>
          <a:p>
            <a:r>
              <a:rPr lang="en-US" dirty="0">
                <a:latin typeface="Tw Cen MT"/>
                <a:cs typeface="Arial"/>
              </a:rPr>
              <a:t>2.1 Conceptual Framework | Indicators/Parameters</a:t>
            </a:r>
          </a:p>
        </p:txBody>
      </p:sp>
      <p:sp>
        <p:nvSpPr>
          <p:cNvPr id="3" name="Content Placeholder 2">
            <a:extLst>
              <a:ext uri="{FF2B5EF4-FFF2-40B4-BE49-F238E27FC236}">
                <a16:creationId xmlns:a16="http://schemas.microsoft.com/office/drawing/2014/main" id="{1C10237C-26FF-1D51-0584-B16BA3836A93}"/>
              </a:ext>
            </a:extLst>
          </p:cNvPr>
          <p:cNvSpPr>
            <a:spLocks noGrp="1"/>
          </p:cNvSpPr>
          <p:nvPr>
            <p:ph idx="1"/>
          </p:nvPr>
        </p:nvSpPr>
        <p:spPr/>
        <p:txBody>
          <a:bodyPr>
            <a:normAutofit lnSpcReduction="10000"/>
          </a:bodyPr>
          <a:lstStyle/>
          <a:p>
            <a:r>
              <a:rPr lang="en-US" dirty="0">
                <a:ea typeface="+mn-lt"/>
                <a:cs typeface="+mn-lt"/>
              </a:rPr>
              <a:t>The </a:t>
            </a:r>
            <a:r>
              <a:rPr lang="en-US" dirty="0" err="1">
                <a:ea typeface="+mn-lt"/>
                <a:cs typeface="+mn-lt"/>
              </a:rPr>
              <a:t>WEFE</a:t>
            </a:r>
            <a:r>
              <a:rPr lang="en-US" dirty="0">
                <a:ea typeface="+mn-lt"/>
                <a:cs typeface="+mn-lt"/>
              </a:rPr>
              <a:t> Nexus Index</a:t>
            </a:r>
            <a:endParaRPr lang="en-US" dirty="0">
              <a:cs typeface="Calibri" panose="020F0502020204030204"/>
            </a:endParaRPr>
          </a:p>
          <a:p>
            <a:pPr lvl="1">
              <a:lnSpc>
                <a:spcPct val="110000"/>
              </a:lnSpc>
            </a:pPr>
            <a:r>
              <a:rPr lang="en-US" dirty="0"/>
              <a:t>Composite index of indicators/parameters under different components/categories by normalizing indicator values and using proper weights to each index/component</a:t>
            </a:r>
          </a:p>
          <a:p>
            <a:pPr lvl="1">
              <a:lnSpc>
                <a:spcPct val="110000"/>
              </a:lnSpc>
            </a:pPr>
            <a:r>
              <a:rPr lang="en-US" dirty="0"/>
              <a:t>Easy to translate various aspects of a system into a single, easy to visualize value</a:t>
            </a:r>
          </a:p>
          <a:p>
            <a:pPr lvl="1">
              <a:lnSpc>
                <a:spcPct val="110000"/>
              </a:lnSpc>
            </a:pPr>
            <a:r>
              <a:rPr lang="en-US" dirty="0"/>
              <a:t>Easy to monitor/measure progress over time</a:t>
            </a:r>
          </a:p>
          <a:p>
            <a:pPr lvl="1">
              <a:lnSpc>
                <a:spcPct val="110000"/>
              </a:lnSpc>
            </a:pPr>
            <a:r>
              <a:rPr lang="en-US" dirty="0"/>
              <a:t>May include: pillars (water, energy, &amp; food), sub-pillars (access and availability), and constituent indicators</a:t>
            </a:r>
          </a:p>
          <a:p>
            <a:r>
              <a:rPr lang="en-US" dirty="0">
                <a:ea typeface="+mn-lt"/>
                <a:cs typeface="+mn-lt"/>
              </a:rPr>
              <a:t>Data Integration</a:t>
            </a:r>
            <a:endParaRPr lang="en-US" dirty="0">
              <a:cs typeface="Calibri"/>
            </a:endParaRPr>
          </a:p>
          <a:p>
            <a:pPr lvl="1">
              <a:lnSpc>
                <a:spcPct val="120000"/>
              </a:lnSpc>
            </a:pPr>
            <a:r>
              <a:rPr lang="en-US" dirty="0"/>
              <a:t>Emphasizes data integration from diverse sources</a:t>
            </a:r>
          </a:p>
          <a:p>
            <a:pPr lvl="1">
              <a:lnSpc>
                <a:spcPct val="120000"/>
              </a:lnSpc>
            </a:pPr>
            <a:r>
              <a:rPr lang="en-US" dirty="0"/>
              <a:t>Integration of </a:t>
            </a:r>
            <a:r>
              <a:rPr lang="en-US" b="1" dirty="0">
                <a:solidFill>
                  <a:schemeClr val="accent5"/>
                </a:solidFill>
              </a:rPr>
              <a:t>ICT, hydro-climate modeling, energy, agriculture, ecosystem</a:t>
            </a:r>
            <a:r>
              <a:rPr lang="en-US" dirty="0">
                <a:solidFill>
                  <a:schemeClr val="accent5"/>
                </a:solidFill>
              </a:rPr>
              <a:t> </a:t>
            </a:r>
            <a:r>
              <a:rPr lang="en-US" dirty="0"/>
              <a:t>data for comprehensive insights</a:t>
            </a:r>
          </a:p>
          <a:p>
            <a:pPr lvl="1">
              <a:lnSpc>
                <a:spcPct val="120000"/>
              </a:lnSpc>
            </a:pPr>
            <a:r>
              <a:rPr lang="en-US" dirty="0"/>
              <a:t>Supports evidence-based decision-making</a:t>
            </a:r>
          </a:p>
        </p:txBody>
      </p:sp>
    </p:spTree>
    <p:extLst>
      <p:ext uri="{BB962C8B-B14F-4D97-AF65-F5344CB8AC3E}">
        <p14:creationId xmlns:p14="http://schemas.microsoft.com/office/powerpoint/2010/main" val="1441307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779D2-9EAC-1C8D-446A-35B11724FEC7}"/>
              </a:ext>
            </a:extLst>
          </p:cNvPr>
          <p:cNvSpPr>
            <a:spLocks noGrp="1"/>
          </p:cNvSpPr>
          <p:nvPr>
            <p:ph type="title"/>
          </p:nvPr>
        </p:nvSpPr>
        <p:spPr/>
        <p:txBody>
          <a:bodyPr>
            <a:normAutofit fontScale="90000"/>
          </a:bodyPr>
          <a:lstStyle/>
          <a:p>
            <a:r>
              <a:rPr lang="en-US" dirty="0">
                <a:latin typeface="Tw Cen MT"/>
                <a:cs typeface="Arial"/>
              </a:rPr>
              <a:t>Contributors </a:t>
            </a:r>
            <a:endParaRPr lang="en-US" dirty="0"/>
          </a:p>
        </p:txBody>
      </p:sp>
      <p:sp>
        <p:nvSpPr>
          <p:cNvPr id="3" name="Content Placeholder 2">
            <a:extLst>
              <a:ext uri="{FF2B5EF4-FFF2-40B4-BE49-F238E27FC236}">
                <a16:creationId xmlns:a16="http://schemas.microsoft.com/office/drawing/2014/main" id="{31F0EA78-CB1C-F2FD-1A4E-8F6653CE4EA4}"/>
              </a:ext>
            </a:extLst>
          </p:cNvPr>
          <p:cNvSpPr>
            <a:spLocks noGrp="1"/>
          </p:cNvSpPr>
          <p:nvPr>
            <p:ph idx="1"/>
          </p:nvPr>
        </p:nvSpPr>
        <p:spPr/>
        <p:txBody>
          <a:bodyPr vert="horz" lIns="91440" tIns="45720" rIns="91440" bIns="45720" rtlCol="0" anchor="t">
            <a:noAutofit/>
          </a:bodyPr>
          <a:lstStyle/>
          <a:p>
            <a:pPr>
              <a:buNone/>
            </a:pPr>
            <a:r>
              <a:rPr lang="en-US" sz="2000" b="1" dirty="0">
                <a:solidFill>
                  <a:srgbClr val="000000"/>
                </a:solidFill>
                <a:ea typeface="Calibri"/>
                <a:cs typeface="Mangal"/>
              </a:rPr>
              <a:t>Prof. Vishnu Prasad Pandey, </a:t>
            </a:r>
            <a:r>
              <a:rPr lang="en-US" sz="2000" i="1" dirty="0">
                <a:solidFill>
                  <a:srgbClr val="000000"/>
                </a:solidFill>
                <a:ea typeface="Calibri"/>
                <a:cs typeface="Mangal"/>
              </a:rPr>
              <a:t>Center for Water Resources Studies (CWRS), Institute of Engineering, Tribhuvan University, Nepal</a:t>
            </a:r>
          </a:p>
          <a:p>
            <a:pPr>
              <a:buNone/>
            </a:pPr>
            <a:r>
              <a:rPr lang="en-US" sz="2000" b="1" dirty="0">
                <a:solidFill>
                  <a:srgbClr val="000000"/>
                </a:solidFill>
                <a:ea typeface="Calibri"/>
                <a:cs typeface="Mangal"/>
              </a:rPr>
              <a:t>Prof. Rajesh Kumar Rai, </a:t>
            </a:r>
            <a:r>
              <a:rPr lang="en-US" sz="2000" i="1" dirty="0">
                <a:solidFill>
                  <a:srgbClr val="000000"/>
                </a:solidFill>
                <a:ea typeface="Calibri"/>
                <a:cs typeface="Mangal"/>
              </a:rPr>
              <a:t>Institute of Forestry, Tribhuvan University, Nepal</a:t>
            </a:r>
            <a:endParaRPr lang="en-US" sz="2000" dirty="0">
              <a:ea typeface="Calibri"/>
              <a:cs typeface="Mangal"/>
            </a:endParaRPr>
          </a:p>
          <a:p>
            <a:pPr>
              <a:buNone/>
            </a:pPr>
            <a:r>
              <a:rPr lang="en-US" sz="2000" b="1" dirty="0">
                <a:solidFill>
                  <a:srgbClr val="000000"/>
                </a:solidFill>
                <a:ea typeface="Calibri"/>
                <a:cs typeface="Mangal"/>
              </a:rPr>
              <a:t>Dr. Sanju Koirala, </a:t>
            </a:r>
            <a:r>
              <a:rPr lang="en-US" sz="2000" i="1" dirty="0">
                <a:solidFill>
                  <a:srgbClr val="000000"/>
                </a:solidFill>
                <a:ea typeface="Calibri"/>
                <a:cs typeface="Mangal"/>
              </a:rPr>
              <a:t>International Water Management Institute (IWMI), Nepal Office</a:t>
            </a:r>
          </a:p>
          <a:p>
            <a:pPr>
              <a:buNone/>
            </a:pPr>
            <a:r>
              <a:rPr lang="en-US" sz="2000" b="1" dirty="0">
                <a:solidFill>
                  <a:srgbClr val="000000"/>
                </a:solidFill>
                <a:ea typeface="Calibri"/>
                <a:cs typeface="Mangal"/>
              </a:rPr>
              <a:t>Prof. Tri Ratna Bajracharya, </a:t>
            </a:r>
            <a:r>
              <a:rPr lang="en-US" sz="2000" i="1" dirty="0">
                <a:solidFill>
                  <a:srgbClr val="000000"/>
                </a:solidFill>
                <a:ea typeface="Calibri"/>
                <a:cs typeface="Mangal"/>
              </a:rPr>
              <a:t>Center for Energy Studies, Institute of Engineering, Tribhuvan University, Nepal</a:t>
            </a:r>
          </a:p>
          <a:p>
            <a:pPr>
              <a:buNone/>
            </a:pPr>
            <a:r>
              <a:rPr lang="en-US" sz="2000" b="1" dirty="0">
                <a:solidFill>
                  <a:srgbClr val="000000"/>
                </a:solidFill>
                <a:ea typeface="Calibri"/>
                <a:cs typeface="Mangal"/>
              </a:rPr>
              <a:t>Dr. Bharat Kumar Pokharel, </a:t>
            </a:r>
            <a:r>
              <a:rPr lang="en-US" sz="2000" i="1" dirty="0">
                <a:solidFill>
                  <a:srgbClr val="000000"/>
                </a:solidFill>
                <a:ea typeface="Calibri"/>
                <a:cs typeface="Mangal"/>
              </a:rPr>
              <a:t>GREAT International</a:t>
            </a:r>
          </a:p>
          <a:p>
            <a:pPr>
              <a:buNone/>
            </a:pPr>
            <a:r>
              <a:rPr lang="en-US" sz="2000" b="1" dirty="0">
                <a:solidFill>
                  <a:srgbClr val="000000"/>
                </a:solidFill>
                <a:ea typeface="Calibri"/>
                <a:cs typeface="Mangal"/>
              </a:rPr>
              <a:t>Dr. Nisha Onta, </a:t>
            </a:r>
            <a:r>
              <a:rPr lang="en-US" sz="2000" i="1" dirty="0">
                <a:solidFill>
                  <a:srgbClr val="000000"/>
                </a:solidFill>
                <a:ea typeface="Calibri"/>
                <a:cs typeface="Mangal"/>
              </a:rPr>
              <a:t>Governance Lab</a:t>
            </a:r>
          </a:p>
          <a:p>
            <a:pPr>
              <a:buNone/>
            </a:pPr>
            <a:r>
              <a:rPr lang="en-US" sz="2000" b="1" dirty="0">
                <a:solidFill>
                  <a:srgbClr val="000000"/>
                </a:solidFill>
                <a:ea typeface="Calibri"/>
                <a:cs typeface="Mangal"/>
              </a:rPr>
              <a:t>Dr. Rishi Ram Kattel, </a:t>
            </a:r>
            <a:r>
              <a:rPr lang="en-US" sz="2000" i="1" dirty="0">
                <a:solidFill>
                  <a:srgbClr val="000000"/>
                </a:solidFill>
                <a:ea typeface="Calibri"/>
                <a:cs typeface="Mangal"/>
              </a:rPr>
              <a:t>Agriculture &amp; Forestry University</a:t>
            </a:r>
          </a:p>
          <a:p>
            <a:pPr>
              <a:buNone/>
            </a:pPr>
            <a:r>
              <a:rPr lang="en-US" sz="2000" b="1" dirty="0">
                <a:solidFill>
                  <a:srgbClr val="000000"/>
                </a:solidFill>
                <a:ea typeface="Calibri"/>
                <a:cs typeface="Mangal"/>
              </a:rPr>
              <a:t>Mr. Sabin Dangol,</a:t>
            </a:r>
            <a:r>
              <a:rPr lang="en-US" sz="2000" i="1" dirty="0">
                <a:solidFill>
                  <a:srgbClr val="000000"/>
                </a:solidFill>
                <a:ea typeface="Calibri"/>
                <a:cs typeface="Mangal"/>
              </a:rPr>
              <a:t> Center for Water Resources Studies (CWRS), Institute of Engineering, Tribhuvan University, Nepal</a:t>
            </a:r>
          </a:p>
          <a:p>
            <a:pPr>
              <a:buNone/>
            </a:pPr>
            <a:r>
              <a:rPr lang="en-US" sz="2000" b="1" dirty="0">
                <a:solidFill>
                  <a:srgbClr val="000000"/>
                </a:solidFill>
                <a:ea typeface="Calibri"/>
                <a:cs typeface="Mangal"/>
              </a:rPr>
              <a:t>Dr. Manohara Khadka, </a:t>
            </a:r>
            <a:r>
              <a:rPr lang="en-US" sz="2000" i="1" dirty="0">
                <a:solidFill>
                  <a:srgbClr val="000000"/>
                </a:solidFill>
                <a:ea typeface="Calibri"/>
                <a:cs typeface="Mangal"/>
              </a:rPr>
              <a:t>International Water Management Institute (IWMI), Nepal Office</a:t>
            </a:r>
            <a:endParaRPr lang="en-US" sz="2000" dirty="0">
              <a:solidFill>
                <a:srgbClr val="000000"/>
              </a:solidFill>
              <a:ea typeface="Calibri"/>
              <a:cs typeface="Mangal"/>
            </a:endParaRPr>
          </a:p>
          <a:p>
            <a:pPr>
              <a:buNone/>
            </a:pPr>
            <a:r>
              <a:rPr lang="en-US" sz="2000" b="1" dirty="0">
                <a:solidFill>
                  <a:srgbClr val="000000"/>
                </a:solidFill>
                <a:ea typeface="Calibri"/>
                <a:cs typeface="Mangal"/>
              </a:rPr>
              <a:t>Dr. Marlène Elias</a:t>
            </a:r>
            <a:r>
              <a:rPr lang="en-US" sz="2000" i="1" dirty="0">
                <a:solidFill>
                  <a:srgbClr val="000000"/>
                </a:solidFill>
                <a:ea typeface="Calibri"/>
                <a:cs typeface="Mangal"/>
              </a:rPr>
              <a:t>, Alliance of </a:t>
            </a:r>
            <a:r>
              <a:rPr lang="en-US" sz="2000" i="1" dirty="0" err="1">
                <a:solidFill>
                  <a:srgbClr val="000000"/>
                </a:solidFill>
                <a:ea typeface="Calibri"/>
                <a:cs typeface="Mangal"/>
              </a:rPr>
              <a:t>Bioversity</a:t>
            </a:r>
            <a:r>
              <a:rPr lang="en-US" sz="2000" i="1" dirty="0">
                <a:solidFill>
                  <a:srgbClr val="000000"/>
                </a:solidFill>
                <a:ea typeface="Calibri"/>
                <a:cs typeface="Mangal"/>
              </a:rPr>
              <a:t> International &amp; CIAT</a:t>
            </a:r>
            <a:endParaRPr lang="en-US" sz="2000" i="1" dirty="0">
              <a:solidFill>
                <a:srgbClr val="000000"/>
              </a:solidFill>
              <a:ea typeface="Calibri" panose="020F0502020204030204" pitchFamily="34" charset="0"/>
              <a:cs typeface="Mangal" panose="02040503050203030202" pitchFamily="18" charset="0"/>
            </a:endParaRPr>
          </a:p>
          <a:p>
            <a:pPr>
              <a:buNone/>
            </a:pPr>
            <a:endParaRPr lang="en-US" sz="2000" b="1" dirty="0">
              <a:solidFill>
                <a:srgbClr val="2F5597"/>
              </a:solidFill>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60566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dirty="0">
                <a:latin typeface="Tw Cen MT"/>
                <a:cs typeface="Arial"/>
              </a:rPr>
              <a:t>2.1 WEFE Nexus Assessment | </a:t>
            </a:r>
            <a:r>
              <a:rPr lang="en-US" sz="3200" dirty="0">
                <a:latin typeface="Tw Cen MT"/>
                <a:cs typeface="Arial"/>
              </a:rPr>
              <a:t>Sources and </a:t>
            </a:r>
            <a:r>
              <a:rPr lang="en-US" dirty="0">
                <a:latin typeface="Tw Cen MT"/>
                <a:cs typeface="Arial"/>
              </a:rPr>
              <a:t>Further Reading</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73387"/>
            <a:ext cx="11083835" cy="5527412"/>
          </a:xfrm>
        </p:spPr>
        <p:txBody>
          <a:bodyPr>
            <a:normAutofit/>
          </a:bodyPr>
          <a:lstStyle/>
          <a:p>
            <a:r>
              <a:rPr lang="en-US" sz="1600" dirty="0" err="1"/>
              <a:t>Anandhi</a:t>
            </a:r>
            <a:r>
              <a:rPr lang="en-US" sz="1600" dirty="0"/>
              <a:t>, A., Srivastava, P., </a:t>
            </a:r>
            <a:r>
              <a:rPr lang="en-US" sz="1600" dirty="0" err="1"/>
              <a:t>Mohtar</a:t>
            </a:r>
            <a:r>
              <a:rPr lang="en-US" sz="1600" dirty="0"/>
              <a:t>, R. H., </a:t>
            </a:r>
            <a:r>
              <a:rPr lang="en-US" sz="1600" dirty="0" err="1"/>
              <a:t>Lawford</a:t>
            </a:r>
            <a:r>
              <a:rPr lang="en-US" sz="1600" dirty="0"/>
              <a:t>, R. G., Sen, S., &amp; </a:t>
            </a:r>
            <a:r>
              <a:rPr lang="en-US" sz="1600" dirty="0" err="1"/>
              <a:t>Lamba</a:t>
            </a:r>
            <a:r>
              <a:rPr lang="en-US" sz="1600" dirty="0"/>
              <a:t>, J. (2023). Methodologies and principles for developing Nexus definitions and conceptualizations: lessons from FEW Nexus studies. </a:t>
            </a:r>
            <a:r>
              <a:rPr lang="en-US" sz="1600" i="1" dirty="0"/>
              <a:t>Journal of the ASABE</a:t>
            </a:r>
            <a:r>
              <a:rPr lang="en-US" sz="1600" dirty="0"/>
              <a:t>, </a:t>
            </a:r>
            <a:r>
              <a:rPr lang="en-US" sz="1600" i="1" dirty="0"/>
              <a:t>66</a:t>
            </a:r>
            <a:r>
              <a:rPr lang="en-US" sz="1600" dirty="0"/>
              <a:t>(2), 205–230.</a:t>
            </a:r>
          </a:p>
          <a:p>
            <a:r>
              <a:rPr lang="en-US" sz="1600" dirty="0"/>
              <a:t>Arthur, M., Liu, G., </a:t>
            </a:r>
            <a:r>
              <a:rPr lang="en-US" sz="1600" dirty="0" err="1"/>
              <a:t>Hao</a:t>
            </a:r>
            <a:r>
              <a:rPr lang="en-US" sz="1600" dirty="0"/>
              <a:t>, Y., Zhang, L., Liang, S., </a:t>
            </a:r>
            <a:r>
              <a:rPr lang="en-US" sz="1600" dirty="0" err="1"/>
              <a:t>Asamoah</a:t>
            </a:r>
            <a:r>
              <a:rPr lang="en-US" sz="1600" dirty="0"/>
              <a:t>, E. F., &amp; Lombardi, G. V. (2019). Urban food-energy-water Nexus indicators: A review. </a:t>
            </a:r>
            <a:r>
              <a:rPr lang="en-US" sz="1600" i="1" dirty="0"/>
              <a:t>Resources, Conservation and Recycling</a:t>
            </a:r>
            <a:r>
              <a:rPr lang="en-US" sz="1600" dirty="0"/>
              <a:t>, </a:t>
            </a:r>
            <a:r>
              <a:rPr lang="en-US" sz="1600" i="1" dirty="0"/>
              <a:t>151</a:t>
            </a:r>
            <a:r>
              <a:rPr lang="en-US" sz="1600" dirty="0"/>
              <a:t>(February), 104481. https://doi.org/10.1016/j.resconrec.2019.104481</a:t>
            </a:r>
          </a:p>
          <a:p>
            <a:r>
              <a:rPr lang="en-US" sz="1600" dirty="0" err="1"/>
              <a:t>Bizikova</a:t>
            </a:r>
            <a:r>
              <a:rPr lang="en-US" sz="1600" dirty="0"/>
              <a:t>, L., Roy, D., Swanson, D., </a:t>
            </a:r>
            <a:r>
              <a:rPr lang="en-US" sz="1600" dirty="0" err="1"/>
              <a:t>Venema</a:t>
            </a:r>
            <a:r>
              <a:rPr lang="en-US" sz="1600" dirty="0"/>
              <a:t>, H. D., &amp; McCandless, M. (2013). The water-energy-food security Nexus: Towards a practical planning and decision-support framework for landscape investment and risk management. Winnipeg, MB, Canada: International Institute for Sustainable Development.</a:t>
            </a:r>
          </a:p>
          <a:p>
            <a:r>
              <a:rPr lang="en-US" sz="1600" dirty="0" err="1"/>
              <a:t>Lawford</a:t>
            </a:r>
            <a:r>
              <a:rPr lang="en-US" sz="1600" dirty="0"/>
              <a:t>, R., </a:t>
            </a:r>
            <a:r>
              <a:rPr lang="en-US" sz="1600" dirty="0" err="1"/>
              <a:t>Pahl-Wostl</a:t>
            </a:r>
            <a:r>
              <a:rPr lang="en-US" sz="1600" dirty="0"/>
              <a:t>, C., &amp; </a:t>
            </a:r>
            <a:r>
              <a:rPr lang="en-US" sz="1600" dirty="0" err="1"/>
              <a:t>Boisvert</a:t>
            </a:r>
            <a:r>
              <a:rPr lang="en-US" sz="1600" dirty="0"/>
              <a:t>, A.-A. (2019). Synthesis report for the future earth water-energy-food (W-E-F) Nexus cluster project: Assessing the contributions of improved governance and integrated data and information to the sustainability of the W-E-F Nexus. Winnipeg, MB, Canada: Self- published by </a:t>
            </a:r>
            <a:r>
              <a:rPr lang="en-US" sz="1600" dirty="0" err="1"/>
              <a:t>Lawford’s</a:t>
            </a:r>
            <a:r>
              <a:rPr lang="en-US" sz="1600" dirty="0"/>
              <a:t> Environmental Consulting.</a:t>
            </a:r>
          </a:p>
          <a:p>
            <a:r>
              <a:rPr lang="en-US" sz="1600" dirty="0" err="1"/>
              <a:t>Nhamo</a:t>
            </a:r>
            <a:r>
              <a:rPr lang="en-US" sz="1600" dirty="0"/>
              <a:t>, L., </a:t>
            </a:r>
            <a:r>
              <a:rPr lang="en-US" sz="1600" dirty="0" err="1"/>
              <a:t>Mabhaudhi</a:t>
            </a:r>
            <a:r>
              <a:rPr lang="en-US" sz="1600" dirty="0"/>
              <a:t>, T., </a:t>
            </a:r>
            <a:r>
              <a:rPr lang="en-US" sz="1600" dirty="0" err="1"/>
              <a:t>Mpandeli</a:t>
            </a:r>
            <a:r>
              <a:rPr lang="en-US" sz="1600" dirty="0"/>
              <a:t>, S., Dickens, C., </a:t>
            </a:r>
            <a:r>
              <a:rPr lang="en-US" sz="1600" dirty="0" err="1"/>
              <a:t>Nhemachena</a:t>
            </a:r>
            <a:r>
              <a:rPr lang="en-US" sz="1600" dirty="0"/>
              <a:t>, C., </a:t>
            </a:r>
            <a:r>
              <a:rPr lang="en-US" sz="1600" dirty="0" err="1"/>
              <a:t>Senzanje</a:t>
            </a:r>
            <a:r>
              <a:rPr lang="en-US" sz="1600" dirty="0"/>
              <a:t>, A., Naidoo, D., </a:t>
            </a:r>
            <a:r>
              <a:rPr lang="en-US" sz="1600" dirty="0" err="1"/>
              <a:t>Liphadzi</a:t>
            </a:r>
            <a:r>
              <a:rPr lang="en-US" sz="1600" dirty="0"/>
              <a:t>, S., &amp; Modi, A. T. (2020). An integrative analytical model for the water-energy-food Nexus: South Africa case study. </a:t>
            </a:r>
            <a:r>
              <a:rPr lang="en-US" sz="1600" i="1" dirty="0"/>
              <a:t>Environmental Science and Policy</a:t>
            </a:r>
            <a:r>
              <a:rPr lang="en-US" sz="1600" dirty="0"/>
              <a:t>, </a:t>
            </a:r>
            <a:r>
              <a:rPr lang="en-US" sz="1600" i="1" dirty="0"/>
              <a:t>109</a:t>
            </a:r>
            <a:r>
              <a:rPr lang="en-US" sz="1600" dirty="0"/>
              <a:t>(December 2019), 15–24. https://doi.org/10.1016/j.envsci.2020.04.010</a:t>
            </a:r>
          </a:p>
          <a:p>
            <a:r>
              <a:rPr lang="en-US" sz="1600" dirty="0" err="1"/>
              <a:t>Nhamo</a:t>
            </a:r>
            <a:r>
              <a:rPr lang="en-US" sz="1600" dirty="0"/>
              <a:t>, L., </a:t>
            </a:r>
            <a:r>
              <a:rPr lang="en-US" sz="1600" dirty="0" err="1"/>
              <a:t>Ndlela</a:t>
            </a:r>
            <a:r>
              <a:rPr lang="en-US" sz="1600" dirty="0"/>
              <a:t>, B., </a:t>
            </a:r>
            <a:r>
              <a:rPr lang="en-US" sz="1600" dirty="0" err="1"/>
              <a:t>Nhemachena</a:t>
            </a:r>
            <a:r>
              <a:rPr lang="en-US" sz="1600" dirty="0"/>
              <a:t>, C., </a:t>
            </a:r>
            <a:r>
              <a:rPr lang="en-US" sz="1600" dirty="0" err="1"/>
              <a:t>Mabhaudhi</a:t>
            </a:r>
            <a:r>
              <a:rPr lang="en-US" sz="1600" dirty="0"/>
              <a:t>, T., </a:t>
            </a:r>
            <a:r>
              <a:rPr lang="en-US" sz="1600" dirty="0" err="1"/>
              <a:t>Mpandeli</a:t>
            </a:r>
            <a:r>
              <a:rPr lang="en-US" sz="1600" dirty="0"/>
              <a:t>, S., &amp; </a:t>
            </a:r>
            <a:r>
              <a:rPr lang="en-US" sz="1600" dirty="0" err="1"/>
              <a:t>Matchaya</a:t>
            </a:r>
            <a:r>
              <a:rPr lang="en-US" sz="1600" dirty="0"/>
              <a:t>, G. (2018). The water-energy-food Nexus: Climate risks and opportunities in Southern Africa. </a:t>
            </a:r>
            <a:r>
              <a:rPr lang="en-US" sz="1600" i="1" dirty="0"/>
              <a:t>Water (Switzerland)</a:t>
            </a:r>
            <a:r>
              <a:rPr lang="en-US" sz="1600" dirty="0"/>
              <a:t>, </a:t>
            </a:r>
            <a:r>
              <a:rPr lang="en-US" sz="1600" i="1" dirty="0"/>
              <a:t>10</a:t>
            </a:r>
            <a:r>
              <a:rPr lang="en-US" sz="1600" dirty="0"/>
              <a:t>(5), 1–18. https://doi.org/10.3390/w10050567</a:t>
            </a:r>
          </a:p>
          <a:p>
            <a:r>
              <a:rPr lang="en-US" sz="1600" dirty="0" err="1"/>
              <a:t>Vanham</a:t>
            </a:r>
            <a:r>
              <a:rPr lang="en-US" sz="1600" dirty="0"/>
              <a:t>, D. (2016). Does the water footprint concept provide relevant information to address the water-food-energy-ecosystem Nexus? In </a:t>
            </a:r>
            <a:r>
              <a:rPr lang="en-US" sz="1600" i="1" dirty="0"/>
              <a:t>Ecosystem Services</a:t>
            </a:r>
            <a:r>
              <a:rPr lang="en-US" sz="1600" dirty="0"/>
              <a:t> (Vol. 17, pp. 298–307). https://doi.org/10.1016/j.ecoser.2015.08.003</a:t>
            </a:r>
          </a:p>
        </p:txBody>
      </p:sp>
    </p:spTree>
    <p:extLst>
      <p:ext uri="{BB962C8B-B14F-4D97-AF65-F5344CB8AC3E}">
        <p14:creationId xmlns:p14="http://schemas.microsoft.com/office/powerpoint/2010/main" val="2155767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2.1 WEFE </a:t>
            </a:r>
          </a:p>
          <a:p>
            <a:pPr algn="ctr"/>
            <a:r>
              <a:rPr lang="en-GB" sz="4500" dirty="0">
                <a:latin typeface="Tw Cen MT" panose="020B0602020104020603" pitchFamily="34" charset="0"/>
                <a:cs typeface="Arial" panose="020B0604020202020204" pitchFamily="34" charset="0"/>
              </a:rPr>
              <a:t>Nexus Assessment</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Conceptual framework – components, indicators</a:t>
            </a:r>
          </a:p>
          <a:p>
            <a:pPr marL="342900" indent="-342900">
              <a:spcBef>
                <a:spcPct val="0"/>
              </a:spcBef>
              <a:spcAft>
                <a:spcPts val="1000"/>
              </a:spcAft>
            </a:pPr>
            <a:r>
              <a:rPr lang="en-GB" sz="3000" dirty="0">
                <a:latin typeface="+mn-lt"/>
                <a:cs typeface="Arial" panose="020B0604020202020204" pitchFamily="34" charset="0"/>
              </a:rPr>
              <a:t>Framework for inclusivity analysis in WEFE Nexus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database</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a:t>
            </a:r>
            <a:r>
              <a:rPr lang="en-US" sz="3000" dirty="0">
                <a:solidFill>
                  <a:schemeClr val="bg1">
                    <a:lumMod val="50000"/>
                  </a:schemeClr>
                </a:solidFill>
                <a:latin typeface="+mn-lt"/>
                <a:cs typeface="Arial" panose="020B0604020202020204" pitchFamily="34" charset="0"/>
              </a:rPr>
              <a:t>modeling</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assessment challenges and solutions</a:t>
            </a:r>
          </a:p>
        </p:txBody>
      </p:sp>
    </p:spTree>
    <p:extLst>
      <p:ext uri="{BB962C8B-B14F-4D97-AF65-F5344CB8AC3E}">
        <p14:creationId xmlns:p14="http://schemas.microsoft.com/office/powerpoint/2010/main" val="700096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6771-190E-4D31-9B43-AE282E5F904E}"/>
              </a:ext>
            </a:extLst>
          </p:cNvPr>
          <p:cNvSpPr>
            <a:spLocks noGrp="1"/>
          </p:cNvSpPr>
          <p:nvPr>
            <p:ph type="title"/>
          </p:nvPr>
        </p:nvSpPr>
        <p:spPr/>
        <p:txBody>
          <a:bodyPr>
            <a:normAutofit fontScale="90000"/>
          </a:bodyPr>
          <a:lstStyle/>
          <a:p>
            <a:r>
              <a:rPr lang="en-US" dirty="0">
                <a:latin typeface="Tw Cen MT"/>
                <a:cs typeface="Arial"/>
              </a:rPr>
              <a:t>2.1 Framework for Inclusivity Analysis in WEFE Nexus</a:t>
            </a:r>
          </a:p>
        </p:txBody>
      </p:sp>
      <p:sp>
        <p:nvSpPr>
          <p:cNvPr id="3" name="Content Placeholder 2">
            <a:extLst>
              <a:ext uri="{FF2B5EF4-FFF2-40B4-BE49-F238E27FC236}">
                <a16:creationId xmlns:a16="http://schemas.microsoft.com/office/drawing/2014/main" id="{20E4185B-99DC-4846-962A-5798EF869955}"/>
              </a:ext>
            </a:extLst>
          </p:cNvPr>
          <p:cNvSpPr>
            <a:spLocks noGrp="1"/>
          </p:cNvSpPr>
          <p:nvPr>
            <p:ph idx="1"/>
          </p:nvPr>
        </p:nvSpPr>
        <p:spPr/>
        <p:txBody>
          <a:bodyPr>
            <a:normAutofit lnSpcReduction="10000"/>
          </a:bodyPr>
          <a:lstStyle/>
          <a:p>
            <a:r>
              <a:rPr lang="en-US" dirty="0">
                <a:ea typeface="+mn-lt"/>
                <a:cs typeface="+mn-lt"/>
              </a:rPr>
              <a:t>Equitable interventions</a:t>
            </a:r>
            <a:endParaRPr lang="en-US" dirty="0">
              <a:cs typeface="Calibri" panose="020F0502020204030204"/>
            </a:endParaRPr>
          </a:p>
          <a:p>
            <a:pPr lvl="1">
              <a:lnSpc>
                <a:spcPct val="110000"/>
              </a:lnSpc>
            </a:pPr>
            <a:r>
              <a:rPr lang="en-US" dirty="0"/>
              <a:t>Considers differential inclusion and impact based on gender, ability, socio-economic status, and vulnerable group status</a:t>
            </a:r>
          </a:p>
          <a:p>
            <a:pPr lvl="1">
              <a:lnSpc>
                <a:spcPct val="110000"/>
              </a:lnSpc>
            </a:pPr>
            <a:r>
              <a:rPr lang="en-US" dirty="0"/>
              <a:t>Collects and analyzes socially disaggregated data on access to resources, involvement in decision-making, etc., on various aspects of WEFE resources </a:t>
            </a:r>
          </a:p>
          <a:p>
            <a:pPr lvl="1"/>
            <a:r>
              <a:rPr lang="en-US" dirty="0">
                <a:ea typeface="+mn-lt"/>
                <a:cs typeface="+mn-lt"/>
              </a:rPr>
              <a:t>Integrates Gender Equity and Social Inclusion (GESI) in WEFE approaches</a:t>
            </a:r>
          </a:p>
          <a:p>
            <a:pPr lvl="2">
              <a:lnSpc>
                <a:spcPct val="110000"/>
              </a:lnSpc>
            </a:pPr>
            <a:r>
              <a:rPr lang="en-US" b="1" dirty="0">
                <a:solidFill>
                  <a:schemeClr val="accent5"/>
                </a:solidFill>
              </a:rPr>
              <a:t>CGIAR learning module</a:t>
            </a:r>
            <a:r>
              <a:rPr lang="en-US" dirty="0">
                <a:solidFill>
                  <a:schemeClr val="accent5"/>
                </a:solidFill>
              </a:rPr>
              <a:t> </a:t>
            </a:r>
            <a:r>
              <a:rPr lang="en-US" dirty="0"/>
              <a:t>focuses on integrating GESI in WEFE approaches</a:t>
            </a:r>
          </a:p>
          <a:p>
            <a:r>
              <a:rPr lang="en-US" dirty="0"/>
              <a:t>Shift from resource-centric to “people-centric” approach for </a:t>
            </a:r>
            <a:r>
              <a:rPr lang="en-US" b="1" dirty="0">
                <a:solidFill>
                  <a:schemeClr val="accent5"/>
                </a:solidFill>
              </a:rPr>
              <a:t>equitable</a:t>
            </a:r>
            <a:r>
              <a:rPr lang="en-US" dirty="0"/>
              <a:t> outcomes</a:t>
            </a:r>
          </a:p>
          <a:p>
            <a:pPr lvl="1"/>
            <a:r>
              <a:rPr lang="en-US" dirty="0"/>
              <a:t>Resources for whom? Which group? Which category? (</a:t>
            </a:r>
            <a:r>
              <a:rPr lang="en-US" b="1" dirty="0">
                <a:solidFill>
                  <a:schemeClr val="accent5"/>
                </a:solidFill>
              </a:rPr>
              <a:t>Intersectional analysis</a:t>
            </a:r>
            <a:r>
              <a:rPr lang="en-US" dirty="0"/>
              <a:t>!)</a:t>
            </a:r>
          </a:p>
          <a:p>
            <a:r>
              <a:rPr lang="en-US" dirty="0"/>
              <a:t>Collaboration/cooperation</a:t>
            </a:r>
          </a:p>
          <a:p>
            <a:pPr lvl="1">
              <a:lnSpc>
                <a:spcPct val="110000"/>
              </a:lnSpc>
            </a:pPr>
            <a:r>
              <a:rPr lang="en-US" dirty="0"/>
              <a:t>Engage with a diverse range of stakeholders, conceptualize their (intersectional) voices/views to integrate with analysis</a:t>
            </a:r>
          </a:p>
          <a:p>
            <a:pPr lvl="1">
              <a:lnSpc>
                <a:spcPct val="110000"/>
              </a:lnSpc>
            </a:pPr>
            <a:r>
              <a:rPr lang="en-US" dirty="0"/>
              <a:t>Collaborate across groups for optimizing input resources (financial, human)</a:t>
            </a:r>
          </a:p>
        </p:txBody>
      </p:sp>
    </p:spTree>
    <p:extLst>
      <p:ext uri="{BB962C8B-B14F-4D97-AF65-F5344CB8AC3E}">
        <p14:creationId xmlns:p14="http://schemas.microsoft.com/office/powerpoint/2010/main" val="1103837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dirty="0">
                <a:latin typeface="Tw Cen MT"/>
                <a:cs typeface="Arial"/>
              </a:rPr>
              <a:t>2.1 Framework for Inclusivity Analysis in WEFE Nexus</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16136"/>
            <a:ext cx="11083835" cy="1129584"/>
          </a:xfrm>
        </p:spPr>
        <p:txBody>
          <a:bodyPr>
            <a:normAutofit/>
          </a:bodyPr>
          <a:lstStyle/>
          <a:p>
            <a:pPr marL="0" indent="0">
              <a:buNone/>
            </a:pPr>
            <a:r>
              <a:rPr lang="en-US" sz="3000" dirty="0"/>
              <a:t>GESI-Inclusivity Analysis in the WEFE Nexus (Learning Module Developed by the Nexus Gains Initiative)</a:t>
            </a:r>
          </a:p>
        </p:txBody>
      </p:sp>
      <p:pic>
        <p:nvPicPr>
          <p:cNvPr id="5" name="Picture 4">
            <a:extLst>
              <a:ext uri="{FF2B5EF4-FFF2-40B4-BE49-F238E27FC236}">
                <a16:creationId xmlns:a16="http://schemas.microsoft.com/office/drawing/2014/main" id="{9F8C35D9-D6E1-AF47-413F-C13C1A5A8979}"/>
              </a:ext>
            </a:extLst>
          </p:cNvPr>
          <p:cNvPicPr>
            <a:picLocks noChangeAspect="1"/>
          </p:cNvPicPr>
          <p:nvPr/>
        </p:nvPicPr>
        <p:blipFill>
          <a:blip r:embed="rId2"/>
          <a:stretch>
            <a:fillRect/>
          </a:stretch>
        </p:blipFill>
        <p:spPr>
          <a:xfrm>
            <a:off x="1750343" y="1802550"/>
            <a:ext cx="8691313" cy="4600813"/>
          </a:xfrm>
          <a:prstGeom prst="rect">
            <a:avLst/>
          </a:prstGeom>
        </p:spPr>
      </p:pic>
    </p:spTree>
    <p:extLst>
      <p:ext uri="{BB962C8B-B14F-4D97-AF65-F5344CB8AC3E}">
        <p14:creationId xmlns:p14="http://schemas.microsoft.com/office/powerpoint/2010/main" val="1714139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Terminologies </a:t>
            </a:r>
            <a:endParaRPr lang="en-US" dirty="0"/>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p:txBody>
          <a:bodyPr>
            <a:noAutofit/>
          </a:bodyPr>
          <a:lstStyle/>
          <a:p>
            <a:r>
              <a:rPr lang="en-CA" dirty="0"/>
              <a:t>Sex: </a:t>
            </a:r>
          </a:p>
          <a:p>
            <a:pPr lvl="1"/>
            <a:r>
              <a:rPr lang="en-CA" sz="2400" dirty="0"/>
              <a:t>Biological traits that society associates with being male or female</a:t>
            </a:r>
          </a:p>
          <a:p>
            <a:r>
              <a:rPr lang="en-CA" dirty="0"/>
              <a:t>Gender: </a:t>
            </a:r>
          </a:p>
          <a:p>
            <a:pPr lvl="1"/>
            <a:r>
              <a:rPr lang="en-CA" sz="2400" dirty="0"/>
              <a:t>Socially constructed roles, behaviors, expressions and identities of girls, women, boys, men and gender-diverse persons (e.g., transgender, intersex, genderqueer) </a:t>
            </a:r>
          </a:p>
          <a:p>
            <a:r>
              <a:rPr lang="en-GB" dirty="0"/>
              <a:t>Gender equality and social inclusion (GESI)</a:t>
            </a:r>
          </a:p>
          <a:p>
            <a:pPr lvl="1"/>
            <a:r>
              <a:rPr lang="en-GB" sz="2400" dirty="0"/>
              <a:t>Aims to foster equal rights, responsibilities and opportunities for men and women and others, independent of age, ethnicity, social status or other characteristics</a:t>
            </a:r>
          </a:p>
          <a:p>
            <a:r>
              <a:rPr lang="en-GB" dirty="0" err="1"/>
              <a:t>WEFE</a:t>
            </a:r>
            <a:r>
              <a:rPr lang="en-GB" dirty="0"/>
              <a:t> Nexus</a:t>
            </a:r>
          </a:p>
          <a:p>
            <a:pPr lvl="1"/>
            <a:r>
              <a:rPr lang="en-GB" sz="2400" dirty="0"/>
              <a:t>Refers to the interactions between </a:t>
            </a:r>
            <a:r>
              <a:rPr lang="en-GB" sz="2400" b="1" dirty="0">
                <a:solidFill>
                  <a:schemeClr val="accent5"/>
                </a:solidFill>
              </a:rPr>
              <a:t>people and ecosystems</a:t>
            </a:r>
            <a:r>
              <a:rPr lang="en-GB" sz="2400" dirty="0">
                <a:solidFill>
                  <a:schemeClr val="accent5"/>
                </a:solidFill>
              </a:rPr>
              <a:t> </a:t>
            </a:r>
            <a:r>
              <a:rPr lang="en-GB" sz="2400" dirty="0"/>
              <a:t>across WEFE sectors</a:t>
            </a:r>
            <a:endParaRPr lang="en-US" sz="2400" dirty="0"/>
          </a:p>
        </p:txBody>
      </p:sp>
    </p:spTree>
    <p:extLst>
      <p:ext uri="{BB962C8B-B14F-4D97-AF65-F5344CB8AC3E}">
        <p14:creationId xmlns:p14="http://schemas.microsoft.com/office/powerpoint/2010/main" val="359031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 </a:t>
            </a:r>
            <a:endParaRPr lang="en-US" dirty="0"/>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895159"/>
            <a:ext cx="6083333" cy="5392430"/>
          </a:xfrm>
        </p:spPr>
        <p:txBody>
          <a:bodyPr>
            <a:normAutofit/>
          </a:bodyPr>
          <a:lstStyle/>
          <a:p>
            <a:pPr marL="0" indent="0">
              <a:buNone/>
            </a:pPr>
            <a:r>
              <a:rPr lang="en-GB" sz="3000" b="1" dirty="0"/>
              <a:t>1: From resource- to people-</a:t>
            </a:r>
            <a:r>
              <a:rPr lang="en-GB" sz="3000" b="1" dirty="0" err="1"/>
              <a:t>centered</a:t>
            </a:r>
            <a:r>
              <a:rPr lang="en-GB" sz="3000" b="1" dirty="0"/>
              <a:t> WEFE Nexus approaches</a:t>
            </a:r>
            <a:endParaRPr lang="en-US" sz="3000" dirty="0"/>
          </a:p>
          <a:p>
            <a:r>
              <a:rPr lang="en-GB" sz="3000" dirty="0"/>
              <a:t>Current </a:t>
            </a:r>
            <a:r>
              <a:rPr lang="en-GB" sz="3000" dirty="0" err="1"/>
              <a:t>WEFE</a:t>
            </a:r>
            <a:r>
              <a:rPr lang="en-GB" sz="3000" dirty="0"/>
              <a:t> Nexus thinking</a:t>
            </a:r>
          </a:p>
          <a:p>
            <a:r>
              <a:rPr lang="en-GB" sz="3000" dirty="0"/>
              <a:t>Gender equality and social inclusion</a:t>
            </a:r>
          </a:p>
          <a:p>
            <a:endParaRPr lang="en-US" sz="3000" dirty="0"/>
          </a:p>
        </p:txBody>
      </p:sp>
      <p:pic>
        <p:nvPicPr>
          <p:cNvPr id="4" name="Picture Placeholder 5">
            <a:extLst>
              <a:ext uri="{FF2B5EF4-FFF2-40B4-BE49-F238E27FC236}">
                <a16:creationId xmlns:a16="http://schemas.microsoft.com/office/drawing/2014/main" id="{9B5247BF-0702-C932-B013-4FE293DE9A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11313" y="895158"/>
            <a:ext cx="3898273" cy="4896905"/>
          </a:xfrm>
          <a:prstGeom prst="rect">
            <a:avLst/>
          </a:prstGeom>
        </p:spPr>
      </p:pic>
      <p:sp>
        <p:nvSpPr>
          <p:cNvPr id="5" name="TextBox 4">
            <a:extLst>
              <a:ext uri="{FF2B5EF4-FFF2-40B4-BE49-F238E27FC236}">
                <a16:creationId xmlns:a16="http://schemas.microsoft.com/office/drawing/2014/main" id="{41F04603-6033-5C76-149E-8E7238C98776}"/>
              </a:ext>
            </a:extLst>
          </p:cNvPr>
          <p:cNvSpPr txBox="1"/>
          <p:nvPr/>
        </p:nvSpPr>
        <p:spPr>
          <a:xfrm>
            <a:off x="7511313" y="5805274"/>
            <a:ext cx="3898272" cy="307777"/>
          </a:xfrm>
          <a:prstGeom prst="rect">
            <a:avLst/>
          </a:prstGeom>
          <a:noFill/>
        </p:spPr>
        <p:txBody>
          <a:bodyPr wrap="square" rtlCol="0">
            <a:spAutoFit/>
          </a:bodyPr>
          <a:lstStyle/>
          <a:p>
            <a:pPr algn="ctr"/>
            <a:r>
              <a:rPr lang="en-GB" sz="1400" i="1" dirty="0">
                <a:latin typeface="Tw Cen MT" panose="020B0602020104020603" pitchFamily="34" charset="0"/>
                <a:cs typeface="Calibri" panose="020F0502020204030204" pitchFamily="34" charset="0"/>
              </a:rPr>
              <a:t>© </a:t>
            </a:r>
            <a:r>
              <a:rPr lang="en-GB" sz="1400" i="1" dirty="0" err="1">
                <a:latin typeface="Tw Cen MT" panose="020B0602020104020603" pitchFamily="34" charset="0"/>
                <a:cs typeface="Calibri" panose="020F0502020204030204" pitchFamily="34" charset="0"/>
              </a:rPr>
              <a:t>J.van</a:t>
            </a:r>
            <a:r>
              <a:rPr lang="en-GB" sz="1400" i="1" dirty="0">
                <a:latin typeface="Tw Cen MT" panose="020B0602020104020603" pitchFamily="34" charset="0"/>
                <a:cs typeface="Calibri" panose="020F0502020204030204" pitchFamily="34" charset="0"/>
              </a:rPr>
              <a:t> de </a:t>
            </a:r>
            <a:r>
              <a:rPr lang="en-GB" sz="1400" i="1" dirty="0" err="1">
                <a:latin typeface="Tw Cen MT" panose="020B0602020104020603" pitchFamily="34" charset="0"/>
                <a:cs typeface="Calibri" panose="020F0502020204030204" pitchFamily="34" charset="0"/>
              </a:rPr>
              <a:t>Gevel</a:t>
            </a:r>
            <a:r>
              <a:rPr lang="en-GB" sz="1400" i="1" dirty="0">
                <a:latin typeface="Tw Cen MT" panose="020B0602020104020603" pitchFamily="34" charset="0"/>
                <a:cs typeface="Calibri" panose="020F0502020204030204" pitchFamily="34" charset="0"/>
              </a:rPr>
              <a:t> </a:t>
            </a:r>
            <a:r>
              <a:rPr lang="en-GB" sz="1400" i="1" dirty="0" err="1">
                <a:latin typeface="Tw Cen MT" panose="020B0602020104020603" pitchFamily="34" charset="0"/>
                <a:cs typeface="Calibri" panose="020F0502020204030204" pitchFamily="34" charset="0"/>
              </a:rPr>
              <a:t>Bioversity</a:t>
            </a:r>
            <a:r>
              <a:rPr lang="en-GB" sz="1400" i="1" dirty="0">
                <a:latin typeface="Tw Cen MT" panose="020B0602020104020603" pitchFamily="34" charset="0"/>
                <a:cs typeface="Calibri" panose="020F0502020204030204" pitchFamily="34" charset="0"/>
              </a:rPr>
              <a:t> International </a:t>
            </a:r>
          </a:p>
        </p:txBody>
      </p:sp>
    </p:spTree>
    <p:extLst>
      <p:ext uri="{BB962C8B-B14F-4D97-AF65-F5344CB8AC3E}">
        <p14:creationId xmlns:p14="http://schemas.microsoft.com/office/powerpoint/2010/main" val="41423232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 </a:t>
            </a:r>
            <a:endParaRPr lang="en-US" dirty="0"/>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895159"/>
            <a:ext cx="6318411" cy="5392430"/>
          </a:xfrm>
        </p:spPr>
        <p:txBody>
          <a:bodyPr>
            <a:normAutofit/>
          </a:bodyPr>
          <a:lstStyle/>
          <a:p>
            <a:r>
              <a:rPr lang="en-US" sz="2800" dirty="0"/>
              <a:t>Current WEFE Nexus thinking focuses on </a:t>
            </a:r>
            <a:r>
              <a:rPr lang="en-US" sz="2800" b="1" dirty="0">
                <a:solidFill>
                  <a:schemeClr val="accent5"/>
                </a:solidFill>
              </a:rPr>
              <a:t>resources &gt; people</a:t>
            </a:r>
            <a:r>
              <a:rPr lang="en-US" sz="2800" dirty="0">
                <a:solidFill>
                  <a:schemeClr val="accent5"/>
                </a:solidFill>
              </a:rPr>
              <a:t>.</a:t>
            </a:r>
            <a:endParaRPr lang="en-US" sz="2800" dirty="0"/>
          </a:p>
          <a:p>
            <a:r>
              <a:rPr lang="en-GB" sz="2800" dirty="0" err="1"/>
              <a:t>WEFE</a:t>
            </a:r>
            <a:r>
              <a:rPr lang="en-GB" sz="2800" dirty="0"/>
              <a:t> Nexus approaches seek to manage trade-offs, reduce inefficiencies and increase synergies at a systems level among water, energy, food, ecosystems and other land use sectors. </a:t>
            </a:r>
          </a:p>
        </p:txBody>
      </p:sp>
      <p:grpSp>
        <p:nvGrpSpPr>
          <p:cNvPr id="4" name="Group 3">
            <a:extLst>
              <a:ext uri="{FF2B5EF4-FFF2-40B4-BE49-F238E27FC236}">
                <a16:creationId xmlns:a16="http://schemas.microsoft.com/office/drawing/2014/main" id="{7ED26DA1-D347-6DEA-0BC8-D3DB37300CDC}"/>
              </a:ext>
            </a:extLst>
          </p:cNvPr>
          <p:cNvGrpSpPr/>
          <p:nvPr/>
        </p:nvGrpSpPr>
        <p:grpSpPr>
          <a:xfrm>
            <a:off x="6987831" y="976971"/>
            <a:ext cx="4672945" cy="5228805"/>
            <a:chOff x="6374676" y="1551783"/>
            <a:chExt cx="2263570" cy="2428033"/>
          </a:xfrm>
        </p:grpSpPr>
        <p:pic>
          <p:nvPicPr>
            <p:cNvPr id="5" name="Graphic 4" descr="Scales of justice with solid fill">
              <a:extLst>
                <a:ext uri="{FF2B5EF4-FFF2-40B4-BE49-F238E27FC236}">
                  <a16:creationId xmlns:a16="http://schemas.microsoft.com/office/drawing/2014/main" id="{79764403-6905-9F7D-BED4-992F8A61B7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104969">
              <a:off x="6434138" y="1551783"/>
              <a:ext cx="2195333" cy="1390238"/>
            </a:xfrm>
            <a:prstGeom prst="rect">
              <a:avLst/>
            </a:prstGeom>
          </p:spPr>
        </p:pic>
        <p:grpSp>
          <p:nvGrpSpPr>
            <p:cNvPr id="6" name="Group 5">
              <a:extLst>
                <a:ext uri="{FF2B5EF4-FFF2-40B4-BE49-F238E27FC236}">
                  <a16:creationId xmlns:a16="http://schemas.microsoft.com/office/drawing/2014/main" id="{4447BA73-A85E-ADE0-0B8C-29D73B4C4E04}"/>
                </a:ext>
              </a:extLst>
            </p:cNvPr>
            <p:cNvGrpSpPr/>
            <p:nvPr/>
          </p:nvGrpSpPr>
          <p:grpSpPr>
            <a:xfrm>
              <a:off x="6374676" y="1600540"/>
              <a:ext cx="2263570" cy="2379276"/>
              <a:chOff x="6374676" y="1600540"/>
              <a:chExt cx="2263570" cy="2379276"/>
            </a:xfrm>
          </p:grpSpPr>
          <p:sp>
            <p:nvSpPr>
              <p:cNvPr id="7" name="Rectangle 6">
                <a:extLst>
                  <a:ext uri="{FF2B5EF4-FFF2-40B4-BE49-F238E27FC236}">
                    <a16:creationId xmlns:a16="http://schemas.microsoft.com/office/drawing/2014/main" id="{B1C03394-8F6C-6467-3A84-AEF800AFDB40}"/>
                  </a:ext>
                </a:extLst>
              </p:cNvPr>
              <p:cNvSpPr/>
              <p:nvPr/>
            </p:nvSpPr>
            <p:spPr>
              <a:xfrm rot="1104969">
                <a:off x="7292167" y="1947524"/>
                <a:ext cx="401525" cy="93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6CF1213-365F-432C-9D12-52E61DE2AC4D}"/>
                  </a:ext>
                </a:extLst>
              </p:cNvPr>
              <p:cNvSpPr/>
              <p:nvPr/>
            </p:nvSpPr>
            <p:spPr>
              <a:xfrm rot="17304969">
                <a:off x="7251745" y="2145221"/>
                <a:ext cx="254273" cy="118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Graphic 8" descr="Scales of justice with solid fill">
                <a:extLst>
                  <a:ext uri="{FF2B5EF4-FFF2-40B4-BE49-F238E27FC236}">
                    <a16:creationId xmlns:a16="http://schemas.microsoft.com/office/drawing/2014/main" id="{A4489BCD-B4DF-FD1E-E702-8E52E63ACC91}"/>
                  </a:ext>
                </a:extLst>
              </p:cNvPr>
              <p:cNvPicPr>
                <a:picLocks noChangeAspect="1"/>
              </p:cNvPicPr>
              <p:nvPr/>
            </p:nvPicPr>
            <p:blipFill rotWithShape="1">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rcRect t="67523"/>
              <a:stretch/>
            </p:blipFill>
            <p:spPr>
              <a:xfrm>
                <a:off x="6876440" y="1915785"/>
                <a:ext cx="1506568" cy="2064031"/>
              </a:xfrm>
              <a:prstGeom prst="rect">
                <a:avLst/>
              </a:prstGeom>
            </p:spPr>
          </p:pic>
          <p:pic>
            <p:nvPicPr>
              <p:cNvPr id="10" name="Graphic 9" descr="Grain with solid fill">
                <a:extLst>
                  <a:ext uri="{FF2B5EF4-FFF2-40B4-BE49-F238E27FC236}">
                    <a16:creationId xmlns:a16="http://schemas.microsoft.com/office/drawing/2014/main" id="{B047AAF5-EADA-C25B-64A0-3100022F0D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74676" y="1600540"/>
                <a:ext cx="852890" cy="787034"/>
              </a:xfrm>
              <a:prstGeom prst="rect">
                <a:avLst/>
              </a:prstGeom>
            </p:spPr>
          </p:pic>
          <p:pic>
            <p:nvPicPr>
              <p:cNvPr id="11" name="Graphic 10" descr="Group with solid fill">
                <a:extLst>
                  <a:ext uri="{FF2B5EF4-FFF2-40B4-BE49-F238E27FC236}">
                    <a16:creationId xmlns:a16="http://schemas.microsoft.com/office/drawing/2014/main" id="{D11725E8-50E3-0404-9FF7-17FE669E2E2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691685" y="1962272"/>
                <a:ext cx="946561" cy="873472"/>
              </a:xfrm>
              <a:prstGeom prst="rect">
                <a:avLst/>
              </a:prstGeom>
            </p:spPr>
          </p:pic>
          <p:sp>
            <p:nvSpPr>
              <p:cNvPr id="12" name="Rectangle 11">
                <a:extLst>
                  <a:ext uri="{FF2B5EF4-FFF2-40B4-BE49-F238E27FC236}">
                    <a16:creationId xmlns:a16="http://schemas.microsoft.com/office/drawing/2014/main" id="{627B7EB4-23D0-9DD9-F1DA-D4F9190C8068}"/>
                  </a:ext>
                </a:extLst>
              </p:cNvPr>
              <p:cNvSpPr/>
              <p:nvPr/>
            </p:nvSpPr>
            <p:spPr>
              <a:xfrm>
                <a:off x="6839285" y="3036962"/>
                <a:ext cx="1605684" cy="410658"/>
              </a:xfrm>
              <a:prstGeom prst="rect">
                <a:avLst/>
              </a:prstGeom>
              <a:solidFill>
                <a:srgbClr val="608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1789564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2073CE84-750D-FD10-52B5-07C1DEF4E93A}"/>
              </a:ext>
            </a:extLst>
          </p:cNvPr>
          <p:cNvSpPr>
            <a:spLocks noGrp="1"/>
          </p:cNvSpPr>
          <p:nvPr>
            <p:ph idx="1"/>
          </p:nvPr>
        </p:nvSpPr>
        <p:spPr>
          <a:xfrm>
            <a:off x="531223" y="861292"/>
            <a:ext cx="11083835" cy="1491344"/>
          </a:xfrm>
        </p:spPr>
        <p:txBody>
          <a:bodyPr>
            <a:normAutofit/>
          </a:bodyPr>
          <a:lstStyle/>
          <a:p>
            <a:pPr marL="0" indent="0">
              <a:buNone/>
            </a:pPr>
            <a:r>
              <a:rPr lang="en-GB" b="1" dirty="0">
                <a:solidFill>
                  <a:schemeClr val="tx2"/>
                </a:solidFill>
              </a:rPr>
              <a:t>Gender equity and social inclusion: the missing links in WEFE Nexus approaches</a:t>
            </a:r>
          </a:p>
          <a:p>
            <a:pPr marL="0" indent="0">
              <a:buNone/>
            </a:pPr>
            <a:r>
              <a:rPr lang="en-GB" dirty="0"/>
              <a:t>Around the world, we see persistent gender inequalities in access to resources and decisions over how to use and manage these.</a:t>
            </a:r>
          </a:p>
          <a:p>
            <a:pPr marL="0" indent="0">
              <a:buNone/>
            </a:pPr>
            <a:endParaRPr lang="en-GB" b="1" dirty="0">
              <a:solidFill>
                <a:schemeClr val="tx2"/>
              </a:solidFill>
            </a:endParaRPr>
          </a:p>
          <a:p>
            <a:endParaRPr lang="en-GB" dirty="0"/>
          </a:p>
        </p:txBody>
      </p:sp>
      <p:sp>
        <p:nvSpPr>
          <p:cNvPr id="4" name="Textplatzhalter 14">
            <a:extLst>
              <a:ext uri="{FF2B5EF4-FFF2-40B4-BE49-F238E27FC236}">
                <a16:creationId xmlns:a16="http://schemas.microsoft.com/office/drawing/2014/main" id="{0FB54943-EF25-89BB-8FCC-484523483159}"/>
              </a:ext>
            </a:extLst>
          </p:cNvPr>
          <p:cNvSpPr txBox="1">
            <a:spLocks/>
          </p:cNvSpPr>
          <p:nvPr/>
        </p:nvSpPr>
        <p:spPr bwMode="gray">
          <a:xfrm>
            <a:off x="126672" y="1531470"/>
            <a:ext cx="11938656" cy="8550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2600" dirty="0">
              <a:latin typeface="Tw Cen MT" panose="020B0602020104020603" pitchFamily="34" charset="0"/>
            </a:endParaRPr>
          </a:p>
        </p:txBody>
      </p:sp>
      <p:sp>
        <p:nvSpPr>
          <p:cNvPr id="16" name="TextBox 15">
            <a:extLst>
              <a:ext uri="{FF2B5EF4-FFF2-40B4-BE49-F238E27FC236}">
                <a16:creationId xmlns:a16="http://schemas.microsoft.com/office/drawing/2014/main" id="{F9FA9344-B3C8-0C91-4F14-5954716AC3E3}"/>
              </a:ext>
            </a:extLst>
          </p:cNvPr>
          <p:cNvSpPr txBox="1"/>
          <p:nvPr/>
        </p:nvSpPr>
        <p:spPr>
          <a:xfrm>
            <a:off x="8067573" y="5873940"/>
            <a:ext cx="3575787" cy="461665"/>
          </a:xfrm>
          <a:prstGeom prst="rect">
            <a:avLst/>
          </a:prstGeom>
          <a:noFill/>
        </p:spPr>
        <p:txBody>
          <a:bodyPr wrap="square">
            <a:spAutoFit/>
          </a:bodyPr>
          <a:lstStyle/>
          <a:p>
            <a:pPr algn="r"/>
            <a:r>
              <a:rPr lang="en-GB" sz="1200" b="0" i="1" dirty="0">
                <a:effectLst/>
                <a:latin typeface="Tw Cen MT" panose="020B0602020104020603" pitchFamily="34" charset="0"/>
                <a:cs typeface="Calibri" panose="020F0502020204030204" pitchFamily="34" charset="0"/>
              </a:rPr>
              <a:t>Left: ©</a:t>
            </a:r>
            <a:r>
              <a:rPr lang="en-GB" sz="1200" i="1" dirty="0">
                <a:latin typeface="Tw Cen MT" panose="020B0602020104020603" pitchFamily="34" charset="0"/>
                <a:cs typeface="Calibri" panose="020F0502020204030204" pitchFamily="34" charset="0"/>
              </a:rPr>
              <a:t> </a:t>
            </a:r>
            <a:r>
              <a:rPr lang="en-GB" sz="1200" i="1" dirty="0" err="1">
                <a:latin typeface="Tw Cen MT" panose="020B0602020104020603" pitchFamily="34" charset="0"/>
                <a:cs typeface="Calibri" panose="020F0502020204030204" pitchFamily="34" charset="0"/>
              </a:rPr>
              <a:t>Subedi</a:t>
            </a:r>
            <a:r>
              <a:rPr lang="en-GB" sz="1200" i="1" dirty="0">
                <a:latin typeface="Tw Cen MT" panose="020B0602020104020603" pitchFamily="34" charset="0"/>
                <a:cs typeface="Calibri" panose="020F0502020204030204" pitchFamily="34" charset="0"/>
              </a:rPr>
              <a:t> LI-BIRD. Middle and right: © CGIAR Research Program on Water, Land and Ecosystems</a:t>
            </a:r>
            <a:endParaRPr lang="en-GB" sz="1200" i="1" dirty="0">
              <a:latin typeface="Tw Cen MT" panose="020B0602020104020603" pitchFamily="34" charset="0"/>
            </a:endParaRPr>
          </a:p>
        </p:txBody>
      </p:sp>
      <p:grpSp>
        <p:nvGrpSpPr>
          <p:cNvPr id="18" name="Group 17">
            <a:extLst>
              <a:ext uri="{FF2B5EF4-FFF2-40B4-BE49-F238E27FC236}">
                <a16:creationId xmlns:a16="http://schemas.microsoft.com/office/drawing/2014/main" id="{3708F3FC-76A5-4E0F-7A2F-875B3880CD99}"/>
              </a:ext>
            </a:extLst>
          </p:cNvPr>
          <p:cNvGrpSpPr/>
          <p:nvPr/>
        </p:nvGrpSpPr>
        <p:grpSpPr>
          <a:xfrm>
            <a:off x="531223" y="2212336"/>
            <a:ext cx="6558199" cy="4198131"/>
            <a:chOff x="1535080" y="1619083"/>
            <a:chExt cx="6558199" cy="4198131"/>
          </a:xfrm>
        </p:grpSpPr>
        <p:sp>
          <p:nvSpPr>
            <p:cNvPr id="19" name="Free-form: Shape 18">
              <a:extLst>
                <a:ext uri="{FF2B5EF4-FFF2-40B4-BE49-F238E27FC236}">
                  <a16:creationId xmlns:a16="http://schemas.microsoft.com/office/drawing/2014/main" id="{F80657EB-DA2D-E1A3-8C8A-EF3E8DEAD724}"/>
                </a:ext>
              </a:extLst>
            </p:cNvPr>
            <p:cNvSpPr/>
            <p:nvPr/>
          </p:nvSpPr>
          <p:spPr>
            <a:xfrm>
              <a:off x="2142871" y="1780134"/>
              <a:ext cx="5950407" cy="1043209"/>
            </a:xfrm>
            <a:custGeom>
              <a:avLst/>
              <a:gdLst>
                <a:gd name="connsiteX0" fmla="*/ 0 w 8468326"/>
                <a:gd name="connsiteY0" fmla="*/ 0 h 1215585"/>
                <a:gd name="connsiteX1" fmla="*/ 7860534 w 8468326"/>
                <a:gd name="connsiteY1" fmla="*/ 0 h 1215585"/>
                <a:gd name="connsiteX2" fmla="*/ 8468326 w 8468326"/>
                <a:gd name="connsiteY2" fmla="*/ 607793 h 1215585"/>
                <a:gd name="connsiteX3" fmla="*/ 7860534 w 8468326"/>
                <a:gd name="connsiteY3" fmla="*/ 1215585 h 1215585"/>
                <a:gd name="connsiteX4" fmla="*/ 0 w 8468326"/>
                <a:gd name="connsiteY4" fmla="*/ 1215585 h 1215585"/>
                <a:gd name="connsiteX5" fmla="*/ 0 w 8468326"/>
                <a:gd name="connsiteY5" fmla="*/ 0 h 12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68326" h="1215585">
                  <a:moveTo>
                    <a:pt x="8468326" y="1215584"/>
                  </a:moveTo>
                  <a:lnTo>
                    <a:pt x="607792" y="1215584"/>
                  </a:lnTo>
                  <a:lnTo>
                    <a:pt x="0" y="607792"/>
                  </a:lnTo>
                  <a:lnTo>
                    <a:pt x="607792" y="1"/>
                  </a:lnTo>
                  <a:lnTo>
                    <a:pt x="8468326" y="1"/>
                  </a:lnTo>
                  <a:lnTo>
                    <a:pt x="8468326" y="1215584"/>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39936" tIns="99061" rIns="184912" bIns="99061" numCol="1" spcCol="1270" anchor="ctr" anchorCtr="0">
              <a:noAutofit/>
            </a:bodyPr>
            <a:lstStyle/>
            <a:p>
              <a:pPr marL="0" lvl="0" indent="0" algn="l" defTabSz="1155700">
                <a:lnSpc>
                  <a:spcPct val="90000"/>
                </a:lnSpc>
                <a:spcBef>
                  <a:spcPct val="0"/>
                </a:spcBef>
                <a:spcAft>
                  <a:spcPct val="35000"/>
                </a:spcAft>
                <a:buNone/>
              </a:pPr>
              <a:r>
                <a:rPr lang="en-GB" sz="2000" kern="1200" dirty="0">
                  <a:cs typeface="Calibri" panose="020F0502020204030204" pitchFamily="34" charset="0"/>
                </a:rPr>
                <a:t>Too often, women are left out of development and environmental initiatives, since they are not seen as legitimate stakeholders.</a:t>
              </a:r>
              <a:endParaRPr lang="en-GB" sz="2000" kern="1200" dirty="0"/>
            </a:p>
          </p:txBody>
        </p:sp>
        <p:sp>
          <p:nvSpPr>
            <p:cNvPr id="20" name="Oval 19">
              <a:extLst>
                <a:ext uri="{FF2B5EF4-FFF2-40B4-BE49-F238E27FC236}">
                  <a16:creationId xmlns:a16="http://schemas.microsoft.com/office/drawing/2014/main" id="{7BA3CDF0-F020-97D5-B43B-8861A917398F}"/>
                </a:ext>
              </a:extLst>
            </p:cNvPr>
            <p:cNvSpPr/>
            <p:nvPr/>
          </p:nvSpPr>
          <p:spPr>
            <a:xfrm>
              <a:off x="1535080" y="1619083"/>
              <a:ext cx="1365310" cy="136531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21" name="Free-form: Shape 20">
              <a:extLst>
                <a:ext uri="{FF2B5EF4-FFF2-40B4-BE49-F238E27FC236}">
                  <a16:creationId xmlns:a16="http://schemas.microsoft.com/office/drawing/2014/main" id="{E552E2D6-7070-8C48-2761-33528B93C2B8}"/>
                </a:ext>
              </a:extLst>
            </p:cNvPr>
            <p:cNvSpPr/>
            <p:nvPr/>
          </p:nvSpPr>
          <p:spPr>
            <a:xfrm>
              <a:off x="2142872" y="3218517"/>
              <a:ext cx="5950407" cy="1043209"/>
            </a:xfrm>
            <a:custGeom>
              <a:avLst/>
              <a:gdLst>
                <a:gd name="connsiteX0" fmla="*/ 0 w 8468326"/>
                <a:gd name="connsiteY0" fmla="*/ 0 h 1215585"/>
                <a:gd name="connsiteX1" fmla="*/ 7860534 w 8468326"/>
                <a:gd name="connsiteY1" fmla="*/ 0 h 1215585"/>
                <a:gd name="connsiteX2" fmla="*/ 8468326 w 8468326"/>
                <a:gd name="connsiteY2" fmla="*/ 607793 h 1215585"/>
                <a:gd name="connsiteX3" fmla="*/ 7860534 w 8468326"/>
                <a:gd name="connsiteY3" fmla="*/ 1215585 h 1215585"/>
                <a:gd name="connsiteX4" fmla="*/ 0 w 8468326"/>
                <a:gd name="connsiteY4" fmla="*/ 1215585 h 1215585"/>
                <a:gd name="connsiteX5" fmla="*/ 0 w 8468326"/>
                <a:gd name="connsiteY5" fmla="*/ 0 h 12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68326" h="1215585">
                  <a:moveTo>
                    <a:pt x="8468326" y="1215584"/>
                  </a:moveTo>
                  <a:lnTo>
                    <a:pt x="607792" y="1215584"/>
                  </a:lnTo>
                  <a:lnTo>
                    <a:pt x="0" y="607792"/>
                  </a:lnTo>
                  <a:lnTo>
                    <a:pt x="607792" y="1"/>
                  </a:lnTo>
                  <a:lnTo>
                    <a:pt x="8468326" y="1"/>
                  </a:lnTo>
                  <a:lnTo>
                    <a:pt x="8468326" y="1215584"/>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39936" tIns="99061" rIns="184912" bIns="99061" numCol="1" spcCol="1270" anchor="ctr" anchorCtr="0">
              <a:noAutofit/>
            </a:bodyPr>
            <a:lstStyle/>
            <a:p>
              <a:pPr marL="0" lvl="0" indent="0" algn="l" defTabSz="1155700">
                <a:lnSpc>
                  <a:spcPct val="90000"/>
                </a:lnSpc>
                <a:spcBef>
                  <a:spcPct val="0"/>
                </a:spcBef>
                <a:spcAft>
                  <a:spcPct val="35000"/>
                </a:spcAft>
                <a:buNone/>
              </a:pPr>
              <a:r>
                <a:rPr lang="en-GB" sz="2000" kern="1200" dirty="0">
                  <a:cs typeface="Calibri" panose="020F0502020204030204" pitchFamily="34" charset="0"/>
                </a:rPr>
                <a:t>Women (and men) are heterogeneous groups and may have vastly different experiences based on other social factors.</a:t>
              </a:r>
              <a:endParaRPr lang="en-GB" sz="2000" kern="1200" dirty="0"/>
            </a:p>
          </p:txBody>
        </p:sp>
        <p:sp>
          <p:nvSpPr>
            <p:cNvPr id="22" name="Oval 21">
              <a:extLst>
                <a:ext uri="{FF2B5EF4-FFF2-40B4-BE49-F238E27FC236}">
                  <a16:creationId xmlns:a16="http://schemas.microsoft.com/office/drawing/2014/main" id="{6190133E-7951-32F9-7E67-9F77A0051970}"/>
                </a:ext>
              </a:extLst>
            </p:cNvPr>
            <p:cNvSpPr/>
            <p:nvPr/>
          </p:nvSpPr>
          <p:spPr>
            <a:xfrm>
              <a:off x="1535080" y="3057466"/>
              <a:ext cx="1365310" cy="136531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3" name="Free-form: Shape 22">
              <a:extLst>
                <a:ext uri="{FF2B5EF4-FFF2-40B4-BE49-F238E27FC236}">
                  <a16:creationId xmlns:a16="http://schemas.microsoft.com/office/drawing/2014/main" id="{9BB0756C-3E3C-DA60-6D22-5A44DAD8BF57}"/>
                </a:ext>
              </a:extLst>
            </p:cNvPr>
            <p:cNvSpPr/>
            <p:nvPr/>
          </p:nvSpPr>
          <p:spPr>
            <a:xfrm>
              <a:off x="2142872" y="4612955"/>
              <a:ext cx="5950407" cy="1043209"/>
            </a:xfrm>
            <a:custGeom>
              <a:avLst/>
              <a:gdLst>
                <a:gd name="connsiteX0" fmla="*/ 0 w 8468326"/>
                <a:gd name="connsiteY0" fmla="*/ 0 h 1215585"/>
                <a:gd name="connsiteX1" fmla="*/ 7860534 w 8468326"/>
                <a:gd name="connsiteY1" fmla="*/ 0 h 1215585"/>
                <a:gd name="connsiteX2" fmla="*/ 8468326 w 8468326"/>
                <a:gd name="connsiteY2" fmla="*/ 607793 h 1215585"/>
                <a:gd name="connsiteX3" fmla="*/ 7860534 w 8468326"/>
                <a:gd name="connsiteY3" fmla="*/ 1215585 h 1215585"/>
                <a:gd name="connsiteX4" fmla="*/ 0 w 8468326"/>
                <a:gd name="connsiteY4" fmla="*/ 1215585 h 1215585"/>
                <a:gd name="connsiteX5" fmla="*/ 0 w 8468326"/>
                <a:gd name="connsiteY5" fmla="*/ 0 h 12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68326" h="1215585">
                  <a:moveTo>
                    <a:pt x="8468326" y="1215584"/>
                  </a:moveTo>
                  <a:lnTo>
                    <a:pt x="607792" y="1215584"/>
                  </a:lnTo>
                  <a:lnTo>
                    <a:pt x="0" y="607792"/>
                  </a:lnTo>
                  <a:lnTo>
                    <a:pt x="607792" y="1"/>
                  </a:lnTo>
                  <a:lnTo>
                    <a:pt x="8468326" y="1"/>
                  </a:lnTo>
                  <a:lnTo>
                    <a:pt x="8468326" y="1215584"/>
                  </a:lnTo>
                  <a:close/>
                </a:path>
              </a:pathLst>
            </a:custGeom>
            <a:solidFill>
              <a:schemeClr val="accent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39936" tIns="99060" rIns="184912" bIns="99060" numCol="1" spcCol="1270" anchor="ctr" anchorCtr="0">
              <a:noAutofit/>
            </a:bodyPr>
            <a:lstStyle/>
            <a:p>
              <a:pPr marL="0" lvl="0" indent="0" algn="l" defTabSz="1155700">
                <a:lnSpc>
                  <a:spcPct val="90000"/>
                </a:lnSpc>
                <a:spcBef>
                  <a:spcPct val="0"/>
                </a:spcBef>
                <a:spcAft>
                  <a:spcPct val="35000"/>
                </a:spcAft>
                <a:buNone/>
              </a:pPr>
              <a:r>
                <a:rPr lang="en-GB" sz="2000" kern="1200" dirty="0">
                  <a:cs typeface="Calibri" panose="020F0502020204030204" pitchFamily="34" charset="0"/>
                </a:rPr>
                <a:t>Many categories of men also experience marginalization.</a:t>
              </a:r>
              <a:endParaRPr lang="en-GB" sz="2000" kern="1200" dirty="0"/>
            </a:p>
          </p:txBody>
        </p:sp>
        <p:sp>
          <p:nvSpPr>
            <p:cNvPr id="24" name="Oval 23">
              <a:extLst>
                <a:ext uri="{FF2B5EF4-FFF2-40B4-BE49-F238E27FC236}">
                  <a16:creationId xmlns:a16="http://schemas.microsoft.com/office/drawing/2014/main" id="{F4F6D940-1126-F1BC-D2EE-F0F8C01F9CCC}"/>
                </a:ext>
              </a:extLst>
            </p:cNvPr>
            <p:cNvSpPr/>
            <p:nvPr/>
          </p:nvSpPr>
          <p:spPr>
            <a:xfrm>
              <a:off x="1535080" y="4451904"/>
              <a:ext cx="1365310" cy="136531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pSp>
      <p:sp>
        <p:nvSpPr>
          <p:cNvPr id="27" name="Content Placeholder 2">
            <a:extLst>
              <a:ext uri="{FF2B5EF4-FFF2-40B4-BE49-F238E27FC236}">
                <a16:creationId xmlns:a16="http://schemas.microsoft.com/office/drawing/2014/main" id="{482CCE8D-0F43-7999-7848-88E86DACDD97}"/>
              </a:ext>
            </a:extLst>
          </p:cNvPr>
          <p:cNvSpPr txBox="1">
            <a:spLocks/>
          </p:cNvSpPr>
          <p:nvPr/>
        </p:nvSpPr>
        <p:spPr>
          <a:xfrm>
            <a:off x="7342502" y="2287198"/>
            <a:ext cx="4300858" cy="226344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By addressing these inequalities across sectors in policy and practice, Nexus approaches can enable more equitable access to WEFE decisions, services and benefits for all.</a:t>
            </a:r>
          </a:p>
        </p:txBody>
      </p:sp>
    </p:spTree>
    <p:extLst>
      <p:ext uri="{BB962C8B-B14F-4D97-AF65-F5344CB8AC3E}">
        <p14:creationId xmlns:p14="http://schemas.microsoft.com/office/powerpoint/2010/main" val="3531542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 </a:t>
            </a:r>
            <a:endParaRPr lang="en-US" dirty="0"/>
          </a:p>
        </p:txBody>
      </p:sp>
      <p:grpSp>
        <p:nvGrpSpPr>
          <p:cNvPr id="73" name="Group 72">
            <a:extLst>
              <a:ext uri="{FF2B5EF4-FFF2-40B4-BE49-F238E27FC236}">
                <a16:creationId xmlns:a16="http://schemas.microsoft.com/office/drawing/2014/main" id="{95723183-544D-6721-504E-FEBB6ECD01ED}"/>
              </a:ext>
            </a:extLst>
          </p:cNvPr>
          <p:cNvGrpSpPr/>
          <p:nvPr/>
        </p:nvGrpSpPr>
        <p:grpSpPr>
          <a:xfrm>
            <a:off x="986479" y="801511"/>
            <a:ext cx="10219041" cy="5532327"/>
            <a:chOff x="882349" y="464244"/>
            <a:chExt cx="7751258" cy="4196332"/>
          </a:xfrm>
        </p:grpSpPr>
        <p:cxnSp>
          <p:nvCxnSpPr>
            <p:cNvPr id="74" name="Straight Connector 73">
              <a:extLst>
                <a:ext uri="{FF2B5EF4-FFF2-40B4-BE49-F238E27FC236}">
                  <a16:creationId xmlns:a16="http://schemas.microsoft.com/office/drawing/2014/main" id="{01F1E4DD-7E33-8F05-D116-531E05CE3735}"/>
                </a:ext>
              </a:extLst>
            </p:cNvPr>
            <p:cNvCxnSpPr>
              <a:cxnSpLocks/>
            </p:cNvCxnSpPr>
            <p:nvPr/>
          </p:nvCxnSpPr>
          <p:spPr>
            <a:xfrm>
              <a:off x="6447053" y="1325903"/>
              <a:ext cx="179842" cy="2570403"/>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0E3A929-9629-73EC-4615-DD1100912151}"/>
                </a:ext>
              </a:extLst>
            </p:cNvPr>
            <p:cNvCxnSpPr>
              <a:cxnSpLocks/>
            </p:cNvCxnSpPr>
            <p:nvPr/>
          </p:nvCxnSpPr>
          <p:spPr>
            <a:xfrm>
              <a:off x="5960468" y="2698533"/>
              <a:ext cx="1611098" cy="1007924"/>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69B6DAEA-3F50-0674-C8B1-1BB777BEB10B}"/>
                </a:ext>
              </a:extLst>
            </p:cNvPr>
            <p:cNvCxnSpPr>
              <a:cxnSpLocks/>
            </p:cNvCxnSpPr>
            <p:nvPr/>
          </p:nvCxnSpPr>
          <p:spPr>
            <a:xfrm flipH="1" flipV="1">
              <a:off x="6079572" y="2553969"/>
              <a:ext cx="1872547" cy="133737"/>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F08DCE9-F08B-02E3-C540-4C2E63BDED37}"/>
                </a:ext>
              </a:extLst>
            </p:cNvPr>
            <p:cNvCxnSpPr>
              <a:cxnSpLocks/>
            </p:cNvCxnSpPr>
            <p:nvPr/>
          </p:nvCxnSpPr>
          <p:spPr>
            <a:xfrm>
              <a:off x="6557156" y="1024926"/>
              <a:ext cx="873320" cy="41402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CF9CAA7-77DD-8C54-990B-11EC6011405E}"/>
                </a:ext>
              </a:extLst>
            </p:cNvPr>
            <p:cNvCxnSpPr>
              <a:cxnSpLocks/>
            </p:cNvCxnSpPr>
            <p:nvPr/>
          </p:nvCxnSpPr>
          <p:spPr>
            <a:xfrm flipV="1">
              <a:off x="5514883" y="1290481"/>
              <a:ext cx="641045" cy="946319"/>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E9D2B65-72CE-0C38-6839-DEC37E09E2E8}"/>
                </a:ext>
              </a:extLst>
            </p:cNvPr>
            <p:cNvCxnSpPr>
              <a:cxnSpLocks/>
              <a:stCxn id="143" idx="0"/>
            </p:cNvCxnSpPr>
            <p:nvPr/>
          </p:nvCxnSpPr>
          <p:spPr>
            <a:xfrm flipV="1">
              <a:off x="2186066" y="1139908"/>
              <a:ext cx="1611031" cy="2598982"/>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E821967-D59A-52DC-6E6B-E22844329EDD}"/>
                </a:ext>
              </a:extLst>
            </p:cNvPr>
            <p:cNvCxnSpPr>
              <a:cxnSpLocks/>
            </p:cNvCxnSpPr>
            <p:nvPr/>
          </p:nvCxnSpPr>
          <p:spPr>
            <a:xfrm flipV="1">
              <a:off x="1559878" y="1010307"/>
              <a:ext cx="2053769" cy="148124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60A71FBB-F608-8FAD-7FC5-ECDABF66ED9F}"/>
                </a:ext>
              </a:extLst>
            </p:cNvPr>
            <p:cNvCxnSpPr>
              <a:cxnSpLocks/>
              <a:stCxn id="148" idx="7"/>
            </p:cNvCxnSpPr>
            <p:nvPr/>
          </p:nvCxnSpPr>
          <p:spPr>
            <a:xfrm flipV="1">
              <a:off x="2036274" y="980364"/>
              <a:ext cx="322265" cy="26763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39F5B10A-357C-A23B-F68E-971FDF4C4D43}"/>
                </a:ext>
              </a:extLst>
            </p:cNvPr>
            <p:cNvCxnSpPr>
              <a:cxnSpLocks/>
            </p:cNvCxnSpPr>
            <p:nvPr/>
          </p:nvCxnSpPr>
          <p:spPr>
            <a:xfrm flipH="1" flipV="1">
              <a:off x="2620009" y="1044025"/>
              <a:ext cx="1239680" cy="1206846"/>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377C75B6-339D-A3AB-EEE0-51A603043633}"/>
                </a:ext>
              </a:extLst>
            </p:cNvPr>
            <p:cNvCxnSpPr>
              <a:cxnSpLocks/>
            </p:cNvCxnSpPr>
            <p:nvPr/>
          </p:nvCxnSpPr>
          <p:spPr>
            <a:xfrm>
              <a:off x="2031413" y="1602154"/>
              <a:ext cx="5920706" cy="879823"/>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57675B85-1530-42CF-BAF2-2D8BFC068107}"/>
                </a:ext>
              </a:extLst>
            </p:cNvPr>
            <p:cNvCxnSpPr>
              <a:cxnSpLocks/>
              <a:endCxn id="146" idx="3"/>
            </p:cNvCxnSpPr>
            <p:nvPr/>
          </p:nvCxnSpPr>
          <p:spPr>
            <a:xfrm flipV="1">
              <a:off x="2306222" y="1338578"/>
              <a:ext cx="2274935" cy="2298075"/>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4861D8F-7248-D643-9F4D-1D0931DE6491}"/>
                </a:ext>
              </a:extLst>
            </p:cNvPr>
            <p:cNvCxnSpPr>
              <a:cxnSpLocks/>
            </p:cNvCxnSpPr>
            <p:nvPr/>
          </p:nvCxnSpPr>
          <p:spPr>
            <a:xfrm flipV="1">
              <a:off x="2432649" y="1620565"/>
              <a:ext cx="4936393" cy="2247926"/>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D66A98F-CFF4-5073-C10C-554BE69C1BCD}"/>
                </a:ext>
              </a:extLst>
            </p:cNvPr>
            <p:cNvCxnSpPr>
              <a:cxnSpLocks/>
            </p:cNvCxnSpPr>
            <p:nvPr/>
          </p:nvCxnSpPr>
          <p:spPr>
            <a:xfrm flipV="1">
              <a:off x="2306222" y="1111126"/>
              <a:ext cx="3825122" cy="2627764"/>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001FA964-E9FE-2525-7514-9B60026D07AF}"/>
                </a:ext>
              </a:extLst>
            </p:cNvPr>
            <p:cNvCxnSpPr>
              <a:cxnSpLocks/>
            </p:cNvCxnSpPr>
            <p:nvPr/>
          </p:nvCxnSpPr>
          <p:spPr>
            <a:xfrm flipV="1">
              <a:off x="5071180" y="1046693"/>
              <a:ext cx="1072255" cy="1970"/>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5B42E59-593D-0A83-34E5-F1EEB8736951}"/>
                </a:ext>
              </a:extLst>
            </p:cNvPr>
            <p:cNvCxnSpPr>
              <a:cxnSpLocks/>
            </p:cNvCxnSpPr>
            <p:nvPr/>
          </p:nvCxnSpPr>
          <p:spPr>
            <a:xfrm>
              <a:off x="1377503" y="2572977"/>
              <a:ext cx="2321835" cy="9819"/>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5D64A95-A9B3-22DF-6E14-AD13CFEF952A}"/>
                </a:ext>
              </a:extLst>
            </p:cNvPr>
            <p:cNvCxnSpPr>
              <a:cxnSpLocks/>
            </p:cNvCxnSpPr>
            <p:nvPr/>
          </p:nvCxnSpPr>
          <p:spPr>
            <a:xfrm flipV="1">
              <a:off x="2399516" y="2912793"/>
              <a:ext cx="1559060" cy="842496"/>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792379E-D423-85A4-AD4E-F63B5CA8D73B}"/>
                </a:ext>
              </a:extLst>
            </p:cNvPr>
            <p:cNvCxnSpPr>
              <a:cxnSpLocks/>
            </p:cNvCxnSpPr>
            <p:nvPr/>
          </p:nvCxnSpPr>
          <p:spPr>
            <a:xfrm flipH="1" flipV="1">
              <a:off x="5164234" y="3031410"/>
              <a:ext cx="218772" cy="625205"/>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5E71EE1-E402-3933-CF8A-BAAE10949CF1}"/>
                </a:ext>
              </a:extLst>
            </p:cNvPr>
            <p:cNvCxnSpPr>
              <a:cxnSpLocks/>
            </p:cNvCxnSpPr>
            <p:nvPr/>
          </p:nvCxnSpPr>
          <p:spPr>
            <a:xfrm flipV="1">
              <a:off x="4089114" y="3011894"/>
              <a:ext cx="189485" cy="916268"/>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4E877706-B88F-3FA9-C716-F1D6CB5B905A}"/>
                </a:ext>
              </a:extLst>
            </p:cNvPr>
            <p:cNvCxnSpPr>
              <a:cxnSpLocks/>
            </p:cNvCxnSpPr>
            <p:nvPr/>
          </p:nvCxnSpPr>
          <p:spPr>
            <a:xfrm flipH="1" flipV="1">
              <a:off x="3940604" y="1169434"/>
              <a:ext cx="265424" cy="1016811"/>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E76427E-D72B-7CEB-72B3-8ED226478885}"/>
                </a:ext>
              </a:extLst>
            </p:cNvPr>
            <p:cNvCxnSpPr>
              <a:cxnSpLocks/>
              <a:stCxn id="126" idx="7"/>
              <a:endCxn id="138" idx="3"/>
            </p:cNvCxnSpPr>
            <p:nvPr/>
          </p:nvCxnSpPr>
          <p:spPr>
            <a:xfrm flipV="1">
              <a:off x="4244556" y="1814179"/>
              <a:ext cx="3177413" cy="2145601"/>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94A7E9E1-9AA9-980B-1FE7-F7F907800E3D}"/>
                </a:ext>
              </a:extLst>
            </p:cNvPr>
            <p:cNvCxnSpPr>
              <a:cxnSpLocks/>
            </p:cNvCxnSpPr>
            <p:nvPr/>
          </p:nvCxnSpPr>
          <p:spPr>
            <a:xfrm>
              <a:off x="5775057" y="2811133"/>
              <a:ext cx="772700" cy="1168934"/>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C1DF41A-31C3-A06F-29FC-D7BC6283C993}"/>
                </a:ext>
              </a:extLst>
            </p:cNvPr>
            <p:cNvCxnSpPr>
              <a:cxnSpLocks/>
            </p:cNvCxnSpPr>
            <p:nvPr/>
          </p:nvCxnSpPr>
          <p:spPr>
            <a:xfrm flipV="1">
              <a:off x="6017045" y="1719613"/>
              <a:ext cx="1396135" cy="723408"/>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E260DA10-2512-E1BB-2A03-14C580DB3D90}"/>
                </a:ext>
              </a:extLst>
            </p:cNvPr>
            <p:cNvCxnSpPr>
              <a:cxnSpLocks/>
              <a:endCxn id="146" idx="4"/>
            </p:cNvCxnSpPr>
            <p:nvPr/>
          </p:nvCxnSpPr>
          <p:spPr>
            <a:xfrm flipH="1" flipV="1">
              <a:off x="4854029" y="1451605"/>
              <a:ext cx="31976" cy="799266"/>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9268973-A2F1-B159-33BD-898D3F45C10A}"/>
                </a:ext>
              </a:extLst>
            </p:cNvPr>
            <p:cNvCxnSpPr>
              <a:cxnSpLocks/>
            </p:cNvCxnSpPr>
            <p:nvPr/>
          </p:nvCxnSpPr>
          <p:spPr>
            <a:xfrm flipV="1">
              <a:off x="4242927" y="4371872"/>
              <a:ext cx="2300254" cy="14860"/>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C98D9EBF-B924-935A-7514-76C643A8D5EF}"/>
                </a:ext>
              </a:extLst>
            </p:cNvPr>
            <p:cNvCxnSpPr>
              <a:cxnSpLocks/>
              <a:stCxn id="135" idx="0"/>
            </p:cNvCxnSpPr>
            <p:nvPr/>
          </p:nvCxnSpPr>
          <p:spPr>
            <a:xfrm flipH="1" flipV="1">
              <a:off x="7608975" y="1833600"/>
              <a:ext cx="207401" cy="1837943"/>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7E6DB1E-84BD-A7A1-83B8-6D621EFEB608}"/>
                </a:ext>
              </a:extLst>
            </p:cNvPr>
            <p:cNvCxnSpPr>
              <a:cxnSpLocks/>
            </p:cNvCxnSpPr>
            <p:nvPr/>
          </p:nvCxnSpPr>
          <p:spPr>
            <a:xfrm flipV="1">
              <a:off x="7952119" y="2863108"/>
              <a:ext cx="218099" cy="682695"/>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B2E5828-7F70-524F-2B78-43A8B760FD07}"/>
                </a:ext>
              </a:extLst>
            </p:cNvPr>
            <p:cNvCxnSpPr>
              <a:cxnSpLocks/>
              <a:endCxn id="140" idx="5"/>
            </p:cNvCxnSpPr>
            <p:nvPr/>
          </p:nvCxnSpPr>
          <p:spPr>
            <a:xfrm flipH="1" flipV="1">
              <a:off x="6582585" y="1340487"/>
              <a:ext cx="1604986" cy="1253622"/>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A2C9C78-359F-94EC-485D-E96A20D80F35}"/>
                </a:ext>
              </a:extLst>
            </p:cNvPr>
            <p:cNvCxnSpPr>
              <a:cxnSpLocks/>
            </p:cNvCxnSpPr>
            <p:nvPr/>
          </p:nvCxnSpPr>
          <p:spPr>
            <a:xfrm flipH="1" flipV="1">
              <a:off x="1349012" y="2866315"/>
              <a:ext cx="642182" cy="981465"/>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82F3782-F6DE-920A-7891-8E7D40D223E6}"/>
                </a:ext>
              </a:extLst>
            </p:cNvPr>
            <p:cNvCxnSpPr>
              <a:cxnSpLocks/>
            </p:cNvCxnSpPr>
            <p:nvPr/>
          </p:nvCxnSpPr>
          <p:spPr>
            <a:xfrm flipH="1" flipV="1">
              <a:off x="1614544" y="2764760"/>
              <a:ext cx="5907156" cy="1008655"/>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08B42231-2C5C-0A98-2B09-2CC692BCBE50}"/>
                </a:ext>
              </a:extLst>
            </p:cNvPr>
            <p:cNvCxnSpPr>
              <a:cxnSpLocks/>
            </p:cNvCxnSpPr>
            <p:nvPr/>
          </p:nvCxnSpPr>
          <p:spPr>
            <a:xfrm>
              <a:off x="5647371" y="3772684"/>
              <a:ext cx="1874329" cy="93982"/>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C3DE2DA9-FD0A-72FA-089E-1B34D269AE62}"/>
                </a:ext>
              </a:extLst>
            </p:cNvPr>
            <p:cNvCxnSpPr>
              <a:cxnSpLocks/>
            </p:cNvCxnSpPr>
            <p:nvPr/>
          </p:nvCxnSpPr>
          <p:spPr>
            <a:xfrm flipH="1">
              <a:off x="4258366" y="4003309"/>
              <a:ext cx="906565" cy="144687"/>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92CE9F5-217E-39EB-E230-CEBE779D22CF}"/>
                </a:ext>
              </a:extLst>
            </p:cNvPr>
            <p:cNvCxnSpPr>
              <a:cxnSpLocks/>
            </p:cNvCxnSpPr>
            <p:nvPr/>
          </p:nvCxnSpPr>
          <p:spPr>
            <a:xfrm>
              <a:off x="2036274" y="1507151"/>
              <a:ext cx="5485426" cy="73736"/>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CAA5B36D-B7FF-3BBC-CDAB-CD38BF0056EF}"/>
                </a:ext>
              </a:extLst>
            </p:cNvPr>
            <p:cNvCxnSpPr>
              <a:cxnSpLocks/>
            </p:cNvCxnSpPr>
            <p:nvPr/>
          </p:nvCxnSpPr>
          <p:spPr>
            <a:xfrm>
              <a:off x="2423276" y="4045531"/>
              <a:ext cx="1299044" cy="217024"/>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ACF52D83-D10B-1703-C906-8168A4B76EFF}"/>
                </a:ext>
              </a:extLst>
            </p:cNvPr>
            <p:cNvCxnSpPr>
              <a:cxnSpLocks/>
            </p:cNvCxnSpPr>
            <p:nvPr/>
          </p:nvCxnSpPr>
          <p:spPr>
            <a:xfrm flipV="1">
              <a:off x="2388511" y="2723042"/>
              <a:ext cx="5692229" cy="1214626"/>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CF00520-CE40-3418-7DDB-5DFE05D3F857}"/>
                </a:ext>
              </a:extLst>
            </p:cNvPr>
            <p:cNvCxnSpPr>
              <a:cxnSpLocks/>
            </p:cNvCxnSpPr>
            <p:nvPr/>
          </p:nvCxnSpPr>
          <p:spPr>
            <a:xfrm flipV="1">
              <a:off x="6813879" y="2833990"/>
              <a:ext cx="1221110" cy="1117297"/>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657672B-7F28-8339-828E-75187CBCB1A3}"/>
                </a:ext>
              </a:extLst>
            </p:cNvPr>
            <p:cNvCxnSpPr>
              <a:cxnSpLocks/>
            </p:cNvCxnSpPr>
            <p:nvPr/>
          </p:nvCxnSpPr>
          <p:spPr>
            <a:xfrm flipV="1">
              <a:off x="6984907" y="3980067"/>
              <a:ext cx="515462" cy="167929"/>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grpSp>
          <p:nvGrpSpPr>
            <p:cNvPr id="110" name="Group 109">
              <a:extLst>
                <a:ext uri="{FF2B5EF4-FFF2-40B4-BE49-F238E27FC236}">
                  <a16:creationId xmlns:a16="http://schemas.microsoft.com/office/drawing/2014/main" id="{4692A709-6874-B5D8-7384-A9BB0652F362}"/>
                </a:ext>
              </a:extLst>
            </p:cNvPr>
            <p:cNvGrpSpPr/>
            <p:nvPr/>
          </p:nvGrpSpPr>
          <p:grpSpPr>
            <a:xfrm>
              <a:off x="1296991" y="1134967"/>
              <a:ext cx="903798" cy="771798"/>
              <a:chOff x="849492" y="300490"/>
              <a:chExt cx="1070789" cy="914400"/>
            </a:xfrm>
          </p:grpSpPr>
          <p:sp>
            <p:nvSpPr>
              <p:cNvPr id="148" name="Oval 147">
                <a:extLst>
                  <a:ext uri="{FF2B5EF4-FFF2-40B4-BE49-F238E27FC236}">
                    <a16:creationId xmlns:a16="http://schemas.microsoft.com/office/drawing/2014/main" id="{11BF523B-10E8-1EAD-D456-268212E2B93D}"/>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9" name="TextBox 4">
                <a:extLst>
                  <a:ext uri="{FF2B5EF4-FFF2-40B4-BE49-F238E27FC236}">
                    <a16:creationId xmlns:a16="http://schemas.microsoft.com/office/drawing/2014/main" id="{46B4C4E2-519F-EF06-F930-7011529691F2}"/>
                  </a:ext>
                </a:extLst>
              </p:cNvPr>
              <p:cNvSpPr txBox="1"/>
              <p:nvPr/>
            </p:nvSpPr>
            <p:spPr>
              <a:xfrm>
                <a:off x="849492" y="608329"/>
                <a:ext cx="1070789"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Occupation</a:t>
                </a:r>
              </a:p>
            </p:txBody>
          </p:sp>
        </p:grpSp>
        <p:grpSp>
          <p:nvGrpSpPr>
            <p:cNvPr id="111" name="Group 110">
              <a:extLst>
                <a:ext uri="{FF2B5EF4-FFF2-40B4-BE49-F238E27FC236}">
                  <a16:creationId xmlns:a16="http://schemas.microsoft.com/office/drawing/2014/main" id="{E94A876F-34D9-B7C5-C2F6-2CB169E94D56}"/>
                </a:ext>
              </a:extLst>
            </p:cNvPr>
            <p:cNvGrpSpPr/>
            <p:nvPr/>
          </p:nvGrpSpPr>
          <p:grpSpPr>
            <a:xfrm>
              <a:off x="4442922" y="679807"/>
              <a:ext cx="822215" cy="771798"/>
              <a:chOff x="915014" y="300490"/>
              <a:chExt cx="974132" cy="914400"/>
            </a:xfrm>
          </p:grpSpPr>
          <p:sp>
            <p:nvSpPr>
              <p:cNvPr id="146" name="Oval 145">
                <a:extLst>
                  <a:ext uri="{FF2B5EF4-FFF2-40B4-BE49-F238E27FC236}">
                    <a16:creationId xmlns:a16="http://schemas.microsoft.com/office/drawing/2014/main" id="{EF04B295-0A76-8A16-5AAC-E57335ED3EB9}"/>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7" name="TextBox 53">
                <a:extLst>
                  <a:ext uri="{FF2B5EF4-FFF2-40B4-BE49-F238E27FC236}">
                    <a16:creationId xmlns:a16="http://schemas.microsoft.com/office/drawing/2014/main" id="{00118D3F-A2F6-7BBD-448A-68EF51BA9436}"/>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Ethnicity</a:t>
                </a:r>
              </a:p>
            </p:txBody>
          </p:sp>
        </p:grpSp>
        <p:grpSp>
          <p:nvGrpSpPr>
            <p:cNvPr id="112" name="Group 111">
              <a:extLst>
                <a:ext uri="{FF2B5EF4-FFF2-40B4-BE49-F238E27FC236}">
                  <a16:creationId xmlns:a16="http://schemas.microsoft.com/office/drawing/2014/main" id="{94F2438B-EBAE-526E-75A8-05F0F71BC3F9}"/>
                </a:ext>
              </a:extLst>
            </p:cNvPr>
            <p:cNvGrpSpPr/>
            <p:nvPr/>
          </p:nvGrpSpPr>
          <p:grpSpPr>
            <a:xfrm>
              <a:off x="882349" y="2215278"/>
              <a:ext cx="822215" cy="771798"/>
              <a:chOff x="915014" y="300490"/>
              <a:chExt cx="974132" cy="914400"/>
            </a:xfrm>
          </p:grpSpPr>
          <p:sp>
            <p:nvSpPr>
              <p:cNvPr id="144" name="Oval 143">
                <a:extLst>
                  <a:ext uri="{FF2B5EF4-FFF2-40B4-BE49-F238E27FC236}">
                    <a16:creationId xmlns:a16="http://schemas.microsoft.com/office/drawing/2014/main" id="{CB9CED55-024F-ABD0-EA51-72C61E3EF188}"/>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5" name="TextBox 72">
                <a:extLst>
                  <a:ext uri="{FF2B5EF4-FFF2-40B4-BE49-F238E27FC236}">
                    <a16:creationId xmlns:a16="http://schemas.microsoft.com/office/drawing/2014/main" id="{4CDD66FB-7D41-B701-E254-3FD8F424CC93}"/>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Culture</a:t>
                </a:r>
              </a:p>
            </p:txBody>
          </p:sp>
        </p:grpSp>
        <p:grpSp>
          <p:nvGrpSpPr>
            <p:cNvPr id="113" name="Group 112">
              <a:extLst>
                <a:ext uri="{FF2B5EF4-FFF2-40B4-BE49-F238E27FC236}">
                  <a16:creationId xmlns:a16="http://schemas.microsoft.com/office/drawing/2014/main" id="{8EEF5E38-B5E3-332A-E95D-0B8F0AD9E692}"/>
                </a:ext>
              </a:extLst>
            </p:cNvPr>
            <p:cNvGrpSpPr/>
            <p:nvPr/>
          </p:nvGrpSpPr>
          <p:grpSpPr>
            <a:xfrm>
              <a:off x="1774958" y="3596533"/>
              <a:ext cx="822215" cy="772677"/>
              <a:chOff x="934003" y="300490"/>
              <a:chExt cx="974132" cy="915442"/>
            </a:xfrm>
          </p:grpSpPr>
          <p:sp>
            <p:nvSpPr>
              <p:cNvPr id="142" name="Oval 141">
                <a:extLst>
                  <a:ext uri="{FF2B5EF4-FFF2-40B4-BE49-F238E27FC236}">
                    <a16:creationId xmlns:a16="http://schemas.microsoft.com/office/drawing/2014/main" id="{49CB6DA6-C50F-7274-5087-9751FF357B32}"/>
                  </a:ext>
                </a:extLst>
              </p:cNvPr>
              <p:cNvSpPr/>
              <p:nvPr/>
            </p:nvSpPr>
            <p:spPr>
              <a:xfrm>
                <a:off x="963869"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100">
                  <a:solidFill>
                    <a:schemeClr val="bg1"/>
                  </a:solidFill>
                </a:endParaRPr>
              </a:p>
            </p:txBody>
          </p:sp>
          <p:sp>
            <p:nvSpPr>
              <p:cNvPr id="143" name="TextBox 87">
                <a:extLst>
                  <a:ext uri="{FF2B5EF4-FFF2-40B4-BE49-F238E27FC236}">
                    <a16:creationId xmlns:a16="http://schemas.microsoft.com/office/drawing/2014/main" id="{E7BD0CA4-4DF3-81F8-8588-CA82D63BC135}"/>
                  </a:ext>
                </a:extLst>
              </p:cNvPr>
              <p:cNvSpPr txBox="1"/>
              <p:nvPr/>
            </p:nvSpPr>
            <p:spPr>
              <a:xfrm>
                <a:off x="934003" y="469150"/>
                <a:ext cx="974132" cy="746782"/>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Land ownership status</a:t>
                </a:r>
              </a:p>
            </p:txBody>
          </p:sp>
        </p:grpSp>
        <p:grpSp>
          <p:nvGrpSpPr>
            <p:cNvPr id="114" name="Group 113">
              <a:extLst>
                <a:ext uri="{FF2B5EF4-FFF2-40B4-BE49-F238E27FC236}">
                  <a16:creationId xmlns:a16="http://schemas.microsoft.com/office/drawing/2014/main" id="{A2154FA8-0F9D-39C2-A959-68EBC42CF48B}"/>
                </a:ext>
              </a:extLst>
            </p:cNvPr>
            <p:cNvGrpSpPr/>
            <p:nvPr/>
          </p:nvGrpSpPr>
          <p:grpSpPr>
            <a:xfrm>
              <a:off x="5898606" y="681716"/>
              <a:ext cx="822215" cy="771798"/>
              <a:chOff x="915014" y="300490"/>
              <a:chExt cx="974132" cy="914400"/>
            </a:xfrm>
          </p:grpSpPr>
          <p:sp>
            <p:nvSpPr>
              <p:cNvPr id="140" name="Oval 139">
                <a:extLst>
                  <a:ext uri="{FF2B5EF4-FFF2-40B4-BE49-F238E27FC236}">
                    <a16:creationId xmlns:a16="http://schemas.microsoft.com/office/drawing/2014/main" id="{56FA7E9E-0445-ECFB-F91A-8AB0BEEA03DC}"/>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1" name="TextBox 105">
                <a:extLst>
                  <a:ext uri="{FF2B5EF4-FFF2-40B4-BE49-F238E27FC236}">
                    <a16:creationId xmlns:a16="http://schemas.microsoft.com/office/drawing/2014/main" id="{C59E9EF9-66B0-60D2-50C1-124DAED14155}"/>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Gender</a:t>
                </a:r>
              </a:p>
            </p:txBody>
          </p:sp>
        </p:grpSp>
        <p:grpSp>
          <p:nvGrpSpPr>
            <p:cNvPr id="115" name="Group 114">
              <a:extLst>
                <a:ext uri="{FF2B5EF4-FFF2-40B4-BE49-F238E27FC236}">
                  <a16:creationId xmlns:a16="http://schemas.microsoft.com/office/drawing/2014/main" id="{82A0CFED-66DF-215D-359B-C2D97FDAA461}"/>
                </a:ext>
              </a:extLst>
            </p:cNvPr>
            <p:cNvGrpSpPr/>
            <p:nvPr/>
          </p:nvGrpSpPr>
          <p:grpSpPr>
            <a:xfrm>
              <a:off x="7242344" y="1155408"/>
              <a:ext cx="904995" cy="771798"/>
              <a:chOff x="875419" y="300490"/>
              <a:chExt cx="1072207" cy="914400"/>
            </a:xfrm>
          </p:grpSpPr>
          <p:sp>
            <p:nvSpPr>
              <p:cNvPr id="138" name="Oval 137">
                <a:extLst>
                  <a:ext uri="{FF2B5EF4-FFF2-40B4-BE49-F238E27FC236}">
                    <a16:creationId xmlns:a16="http://schemas.microsoft.com/office/drawing/2014/main" id="{38B15686-50AC-97DB-F276-3D30238284A0}"/>
                  </a:ext>
                </a:extLst>
              </p:cNvPr>
              <p:cNvSpPr/>
              <p:nvPr/>
            </p:nvSpPr>
            <p:spPr>
              <a:xfrm>
                <a:off x="954322"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9" name="TextBox 111">
                <a:extLst>
                  <a:ext uri="{FF2B5EF4-FFF2-40B4-BE49-F238E27FC236}">
                    <a16:creationId xmlns:a16="http://schemas.microsoft.com/office/drawing/2014/main" id="{D56738ED-3F5F-4FB2-606F-3F221B81C92F}"/>
                  </a:ext>
                </a:extLst>
              </p:cNvPr>
              <p:cNvSpPr txBox="1"/>
              <p:nvPr/>
            </p:nvSpPr>
            <p:spPr>
              <a:xfrm>
                <a:off x="875419" y="511556"/>
                <a:ext cx="1072207" cy="525513"/>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Community standing</a:t>
                </a:r>
              </a:p>
            </p:txBody>
          </p:sp>
        </p:grpSp>
        <p:grpSp>
          <p:nvGrpSpPr>
            <p:cNvPr id="116" name="Group 115">
              <a:extLst>
                <a:ext uri="{FF2B5EF4-FFF2-40B4-BE49-F238E27FC236}">
                  <a16:creationId xmlns:a16="http://schemas.microsoft.com/office/drawing/2014/main" id="{AB821336-7069-CC6E-A74A-41D7E80C8FCE}"/>
                </a:ext>
              </a:extLst>
            </p:cNvPr>
            <p:cNvGrpSpPr/>
            <p:nvPr/>
          </p:nvGrpSpPr>
          <p:grpSpPr>
            <a:xfrm>
              <a:off x="7811392" y="2208403"/>
              <a:ext cx="822215" cy="771798"/>
              <a:chOff x="915014" y="300490"/>
              <a:chExt cx="974132" cy="914400"/>
            </a:xfrm>
          </p:grpSpPr>
          <p:sp>
            <p:nvSpPr>
              <p:cNvPr id="136" name="Oval 135">
                <a:extLst>
                  <a:ext uri="{FF2B5EF4-FFF2-40B4-BE49-F238E27FC236}">
                    <a16:creationId xmlns:a16="http://schemas.microsoft.com/office/drawing/2014/main" id="{D0266517-C21E-285E-84BE-F77326DB5DF4}"/>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7" name="TextBox 128">
                <a:extLst>
                  <a:ext uri="{FF2B5EF4-FFF2-40B4-BE49-F238E27FC236}">
                    <a16:creationId xmlns:a16="http://schemas.microsoft.com/office/drawing/2014/main" id="{C616F312-14C0-FA8E-D481-C5B4355067FB}"/>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Caste</a:t>
                </a:r>
              </a:p>
            </p:txBody>
          </p:sp>
        </p:grpSp>
        <p:grpSp>
          <p:nvGrpSpPr>
            <p:cNvPr id="117" name="Group 116">
              <a:extLst>
                <a:ext uri="{FF2B5EF4-FFF2-40B4-BE49-F238E27FC236}">
                  <a16:creationId xmlns:a16="http://schemas.microsoft.com/office/drawing/2014/main" id="{9E4128D1-D1A2-A0A2-DCAD-BC985BCB1969}"/>
                </a:ext>
              </a:extLst>
            </p:cNvPr>
            <p:cNvGrpSpPr/>
            <p:nvPr/>
          </p:nvGrpSpPr>
          <p:grpSpPr>
            <a:xfrm>
              <a:off x="7405268" y="3490757"/>
              <a:ext cx="822215" cy="771798"/>
              <a:chOff x="915013" y="302776"/>
              <a:chExt cx="974132" cy="914400"/>
            </a:xfrm>
          </p:grpSpPr>
          <p:sp>
            <p:nvSpPr>
              <p:cNvPr id="134" name="Oval 133">
                <a:extLst>
                  <a:ext uri="{FF2B5EF4-FFF2-40B4-BE49-F238E27FC236}">
                    <a16:creationId xmlns:a16="http://schemas.microsoft.com/office/drawing/2014/main" id="{0CA2577B-F1B7-4E26-5663-A7B5C7BDBAF4}"/>
                  </a:ext>
                </a:extLst>
              </p:cNvPr>
              <p:cNvSpPr/>
              <p:nvPr/>
            </p:nvSpPr>
            <p:spPr>
              <a:xfrm>
                <a:off x="944879" y="302776"/>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5" name="TextBox 156">
                <a:extLst>
                  <a:ext uri="{FF2B5EF4-FFF2-40B4-BE49-F238E27FC236}">
                    <a16:creationId xmlns:a16="http://schemas.microsoft.com/office/drawing/2014/main" id="{359FB1B1-0265-2164-E7A2-6322AF3C7DB6}"/>
                  </a:ext>
                </a:extLst>
              </p:cNvPr>
              <p:cNvSpPr txBox="1"/>
              <p:nvPr/>
            </p:nvSpPr>
            <p:spPr>
              <a:xfrm>
                <a:off x="915013" y="516966"/>
                <a:ext cx="974132" cy="525513"/>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Marital status</a:t>
                </a:r>
              </a:p>
            </p:txBody>
          </p:sp>
        </p:grpSp>
        <p:grpSp>
          <p:nvGrpSpPr>
            <p:cNvPr id="118" name="Group 117">
              <a:extLst>
                <a:ext uri="{FF2B5EF4-FFF2-40B4-BE49-F238E27FC236}">
                  <a16:creationId xmlns:a16="http://schemas.microsoft.com/office/drawing/2014/main" id="{1F102A67-DB77-F222-9DE3-BCB03D66C15C}"/>
                </a:ext>
              </a:extLst>
            </p:cNvPr>
            <p:cNvGrpSpPr/>
            <p:nvPr/>
          </p:nvGrpSpPr>
          <p:grpSpPr>
            <a:xfrm>
              <a:off x="6236020" y="3888778"/>
              <a:ext cx="822215" cy="771798"/>
              <a:chOff x="915014" y="300490"/>
              <a:chExt cx="974132" cy="914400"/>
            </a:xfrm>
          </p:grpSpPr>
          <p:sp>
            <p:nvSpPr>
              <p:cNvPr id="132" name="Oval 131">
                <a:extLst>
                  <a:ext uri="{FF2B5EF4-FFF2-40B4-BE49-F238E27FC236}">
                    <a16:creationId xmlns:a16="http://schemas.microsoft.com/office/drawing/2014/main" id="{58D37F04-E5A6-4660-D44D-114C0DF8A538}"/>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3" name="TextBox 164">
                <a:extLst>
                  <a:ext uri="{FF2B5EF4-FFF2-40B4-BE49-F238E27FC236}">
                    <a16:creationId xmlns:a16="http://schemas.microsoft.com/office/drawing/2014/main" id="{CAA39781-3ED4-BDAB-6D21-D6DB71A5EF5A}"/>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Wealth</a:t>
                </a:r>
              </a:p>
            </p:txBody>
          </p:sp>
        </p:grpSp>
        <p:grpSp>
          <p:nvGrpSpPr>
            <p:cNvPr id="119" name="Group 118">
              <a:extLst>
                <a:ext uri="{FF2B5EF4-FFF2-40B4-BE49-F238E27FC236}">
                  <a16:creationId xmlns:a16="http://schemas.microsoft.com/office/drawing/2014/main" id="{C5D2328E-80D2-92C6-3E8A-60B07B48A89A}"/>
                </a:ext>
              </a:extLst>
            </p:cNvPr>
            <p:cNvGrpSpPr/>
            <p:nvPr/>
          </p:nvGrpSpPr>
          <p:grpSpPr>
            <a:xfrm>
              <a:off x="3420712" y="506957"/>
              <a:ext cx="822215" cy="771798"/>
              <a:chOff x="915014" y="300490"/>
              <a:chExt cx="974132" cy="914400"/>
            </a:xfrm>
          </p:grpSpPr>
          <p:sp>
            <p:nvSpPr>
              <p:cNvPr id="130" name="Oval 129">
                <a:extLst>
                  <a:ext uri="{FF2B5EF4-FFF2-40B4-BE49-F238E27FC236}">
                    <a16:creationId xmlns:a16="http://schemas.microsoft.com/office/drawing/2014/main" id="{F6C3C8AE-DCBA-CEBF-E181-FB7B7261FDF2}"/>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1" name="TextBox 181">
                <a:extLst>
                  <a:ext uri="{FF2B5EF4-FFF2-40B4-BE49-F238E27FC236}">
                    <a16:creationId xmlns:a16="http://schemas.microsoft.com/office/drawing/2014/main" id="{5EB9D866-6672-2050-091C-762ACAD79B62}"/>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Location</a:t>
                </a:r>
              </a:p>
            </p:txBody>
          </p:sp>
        </p:grpSp>
        <p:grpSp>
          <p:nvGrpSpPr>
            <p:cNvPr id="120" name="Group 119">
              <a:extLst>
                <a:ext uri="{FF2B5EF4-FFF2-40B4-BE49-F238E27FC236}">
                  <a16:creationId xmlns:a16="http://schemas.microsoft.com/office/drawing/2014/main" id="{BD54CFA7-5503-C056-874F-035D049013AE}"/>
                </a:ext>
              </a:extLst>
            </p:cNvPr>
            <p:cNvGrpSpPr/>
            <p:nvPr/>
          </p:nvGrpSpPr>
          <p:grpSpPr>
            <a:xfrm>
              <a:off x="5016245" y="3531755"/>
              <a:ext cx="889209" cy="771798"/>
              <a:chOff x="873287" y="300490"/>
              <a:chExt cx="1053504" cy="914400"/>
            </a:xfrm>
          </p:grpSpPr>
          <p:sp>
            <p:nvSpPr>
              <p:cNvPr id="128" name="Oval 127">
                <a:extLst>
                  <a:ext uri="{FF2B5EF4-FFF2-40B4-BE49-F238E27FC236}">
                    <a16:creationId xmlns:a16="http://schemas.microsoft.com/office/drawing/2014/main" id="{01A908C8-94A1-E290-7D81-B716178C524E}"/>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29" name="TextBox 184">
                <a:extLst>
                  <a:ext uri="{FF2B5EF4-FFF2-40B4-BE49-F238E27FC236}">
                    <a16:creationId xmlns:a16="http://schemas.microsoft.com/office/drawing/2014/main" id="{39F5CC81-78D2-660B-D622-62DE01FD3153}"/>
                  </a:ext>
                </a:extLst>
              </p:cNvPr>
              <p:cNvSpPr txBox="1"/>
              <p:nvPr/>
            </p:nvSpPr>
            <p:spPr>
              <a:xfrm>
                <a:off x="873287" y="626839"/>
                <a:ext cx="1053504"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Parenthood</a:t>
                </a:r>
              </a:p>
            </p:txBody>
          </p:sp>
        </p:grpSp>
        <p:grpSp>
          <p:nvGrpSpPr>
            <p:cNvPr id="121" name="Group 120">
              <a:extLst>
                <a:ext uri="{FF2B5EF4-FFF2-40B4-BE49-F238E27FC236}">
                  <a16:creationId xmlns:a16="http://schemas.microsoft.com/office/drawing/2014/main" id="{067E6A63-CA71-BCA0-0BD4-BB724C6FC18C}"/>
                </a:ext>
              </a:extLst>
            </p:cNvPr>
            <p:cNvGrpSpPr/>
            <p:nvPr/>
          </p:nvGrpSpPr>
          <p:grpSpPr>
            <a:xfrm>
              <a:off x="3560577" y="3846753"/>
              <a:ext cx="822215" cy="771798"/>
              <a:chOff x="915014" y="300490"/>
              <a:chExt cx="974132" cy="914400"/>
            </a:xfrm>
          </p:grpSpPr>
          <p:sp>
            <p:nvSpPr>
              <p:cNvPr id="126" name="Oval 125">
                <a:extLst>
                  <a:ext uri="{FF2B5EF4-FFF2-40B4-BE49-F238E27FC236}">
                    <a16:creationId xmlns:a16="http://schemas.microsoft.com/office/drawing/2014/main" id="{48DA9E65-17CB-5189-11DE-93546647EDAE}"/>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27" name="TextBox 198">
                <a:extLst>
                  <a:ext uri="{FF2B5EF4-FFF2-40B4-BE49-F238E27FC236}">
                    <a16:creationId xmlns:a16="http://schemas.microsoft.com/office/drawing/2014/main" id="{1529CED6-4037-3124-9C64-A97402A8B91B}"/>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Age</a:t>
                </a:r>
              </a:p>
            </p:txBody>
          </p:sp>
        </p:grpSp>
        <p:grpSp>
          <p:nvGrpSpPr>
            <p:cNvPr id="122" name="Group 121">
              <a:extLst>
                <a:ext uri="{FF2B5EF4-FFF2-40B4-BE49-F238E27FC236}">
                  <a16:creationId xmlns:a16="http://schemas.microsoft.com/office/drawing/2014/main" id="{05B30EC1-5BEA-5A8C-9DDF-B1540538CC16}"/>
                </a:ext>
              </a:extLst>
            </p:cNvPr>
            <p:cNvGrpSpPr/>
            <p:nvPr/>
          </p:nvGrpSpPr>
          <p:grpSpPr>
            <a:xfrm>
              <a:off x="2145300" y="464244"/>
              <a:ext cx="822215" cy="771798"/>
              <a:chOff x="915014" y="300490"/>
              <a:chExt cx="974132" cy="914400"/>
            </a:xfrm>
          </p:grpSpPr>
          <p:sp>
            <p:nvSpPr>
              <p:cNvPr id="124" name="Oval 123">
                <a:extLst>
                  <a:ext uri="{FF2B5EF4-FFF2-40B4-BE49-F238E27FC236}">
                    <a16:creationId xmlns:a16="http://schemas.microsoft.com/office/drawing/2014/main" id="{1285A4FE-A9F0-DB37-D0A7-A728386D4A38}"/>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25" name="TextBox 216">
                <a:extLst>
                  <a:ext uri="{FF2B5EF4-FFF2-40B4-BE49-F238E27FC236}">
                    <a16:creationId xmlns:a16="http://schemas.microsoft.com/office/drawing/2014/main" id="{6170F64A-3D53-9245-4475-9666796C5B49}"/>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Disability</a:t>
                </a:r>
              </a:p>
            </p:txBody>
          </p:sp>
        </p:grpSp>
        <p:sp>
          <p:nvSpPr>
            <p:cNvPr id="123" name="TextBox 8">
              <a:extLst>
                <a:ext uri="{FF2B5EF4-FFF2-40B4-BE49-F238E27FC236}">
                  <a16:creationId xmlns:a16="http://schemas.microsoft.com/office/drawing/2014/main" id="{1061FD7E-C024-0AD7-7766-674B4191665E}"/>
                </a:ext>
              </a:extLst>
            </p:cNvPr>
            <p:cNvSpPr txBox="1"/>
            <p:nvPr/>
          </p:nvSpPr>
          <p:spPr>
            <a:xfrm>
              <a:off x="3370505" y="2297244"/>
              <a:ext cx="2971704" cy="630321"/>
            </a:xfrm>
            <a:prstGeom prst="rect">
              <a:avLst/>
            </a:prstGeom>
            <a:noFill/>
            <a:ln>
              <a:noFill/>
            </a:ln>
          </p:spPr>
          <p:txBody>
            <a:bodyPr wrap="square">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2400" b="1" dirty="0">
                  <a:solidFill>
                    <a:srgbClr val="004B82"/>
                  </a:solidFill>
                  <a:highlight>
                    <a:srgbClr val="FFFFFF"/>
                  </a:highlight>
                  <a:latin typeface="+mj-lt"/>
                  <a:cs typeface="Calibri" panose="020F0502020204030204" pitchFamily="34" charset="0"/>
                </a:rPr>
                <a:t>Gender equity and </a:t>
              </a:r>
              <a:br>
                <a:rPr lang="en-GB" sz="2400" b="1" dirty="0">
                  <a:solidFill>
                    <a:srgbClr val="004B82"/>
                  </a:solidFill>
                  <a:highlight>
                    <a:srgbClr val="FFFFFF"/>
                  </a:highlight>
                  <a:latin typeface="+mj-lt"/>
                  <a:cs typeface="Calibri" panose="020F0502020204030204" pitchFamily="34" charset="0"/>
                </a:rPr>
              </a:br>
              <a:r>
                <a:rPr lang="en-GB" sz="2400" b="1" dirty="0">
                  <a:solidFill>
                    <a:srgbClr val="004B82"/>
                  </a:solidFill>
                  <a:highlight>
                    <a:srgbClr val="FFFFFF"/>
                  </a:highlight>
                  <a:latin typeface="+mj-lt"/>
                  <a:cs typeface="Calibri" panose="020F0502020204030204" pitchFamily="34" charset="0"/>
                </a:rPr>
                <a:t>social inclusion</a:t>
              </a:r>
            </a:p>
          </p:txBody>
        </p:sp>
      </p:grpSp>
    </p:spTree>
    <p:extLst>
      <p:ext uri="{BB962C8B-B14F-4D97-AF65-F5344CB8AC3E}">
        <p14:creationId xmlns:p14="http://schemas.microsoft.com/office/powerpoint/2010/main" val="1622018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 </a:t>
            </a:r>
            <a:endParaRPr lang="en-US" dirty="0"/>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4" y="895159"/>
            <a:ext cx="6107082" cy="5392430"/>
          </a:xfrm>
        </p:spPr>
        <p:txBody>
          <a:bodyPr>
            <a:normAutofit/>
          </a:bodyPr>
          <a:lstStyle/>
          <a:p>
            <a:pPr marL="0" indent="0">
              <a:buNone/>
            </a:pPr>
            <a:r>
              <a:rPr lang="en-GB" sz="3000" b="1" dirty="0"/>
              <a:t>2: A social equity framework for addressing gender equity and social inclusion in the WEFE Nexus</a:t>
            </a:r>
            <a:endParaRPr lang="en-US" sz="3000" b="1" dirty="0"/>
          </a:p>
        </p:txBody>
      </p:sp>
      <p:pic>
        <p:nvPicPr>
          <p:cNvPr id="4" name="Picture Placeholder 20">
            <a:extLst>
              <a:ext uri="{FF2B5EF4-FFF2-40B4-BE49-F238E27FC236}">
                <a16:creationId xmlns:a16="http://schemas.microsoft.com/office/drawing/2014/main" id="{822C4738-581D-443D-BD09-5A9883BDDF2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819864" y="1123396"/>
            <a:ext cx="4265260" cy="2513734"/>
          </a:xfrm>
          <a:prstGeom prst="rect">
            <a:avLst/>
          </a:prstGeom>
        </p:spPr>
      </p:pic>
      <p:pic>
        <p:nvPicPr>
          <p:cNvPr id="5" name="Picture Placeholder 12">
            <a:extLst>
              <a:ext uri="{FF2B5EF4-FFF2-40B4-BE49-F238E27FC236}">
                <a16:creationId xmlns:a16="http://schemas.microsoft.com/office/drawing/2014/main" id="{5C6028DE-C89D-B88C-8296-BA0D2D959437}"/>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819864" y="3645866"/>
            <a:ext cx="4265259" cy="2513735"/>
          </a:xfrm>
          <a:prstGeom prst="rect">
            <a:avLst/>
          </a:prstGeom>
        </p:spPr>
      </p:pic>
      <p:sp>
        <p:nvSpPr>
          <p:cNvPr id="6" name="TextBox 5">
            <a:extLst>
              <a:ext uri="{FF2B5EF4-FFF2-40B4-BE49-F238E27FC236}">
                <a16:creationId xmlns:a16="http://schemas.microsoft.com/office/drawing/2014/main" id="{1A4B33B4-142F-B17D-81C5-91F98C4A19B4}"/>
              </a:ext>
            </a:extLst>
          </p:cNvPr>
          <p:cNvSpPr txBox="1"/>
          <p:nvPr/>
        </p:nvSpPr>
        <p:spPr>
          <a:xfrm>
            <a:off x="7819863" y="782176"/>
            <a:ext cx="4268847" cy="276999"/>
          </a:xfrm>
          <a:prstGeom prst="rect">
            <a:avLst/>
          </a:prstGeom>
          <a:noFill/>
        </p:spPr>
        <p:txBody>
          <a:bodyPr wrap="square">
            <a:spAutoFit/>
          </a:bodyPr>
          <a:lstStyle/>
          <a:p>
            <a:r>
              <a:rPr lang="en-GB" sz="1200" i="1" dirty="0">
                <a:latin typeface="Tw Cen MT" panose="020B0602020104020603" pitchFamily="34" charset="0"/>
                <a:cs typeface="Calibri" panose="020F0502020204030204" pitchFamily="34" charset="0"/>
              </a:rPr>
              <a:t>© David Brazier IWMI</a:t>
            </a:r>
            <a:endParaRPr lang="en-GB" sz="1200" i="1" dirty="0">
              <a:latin typeface="Tw Cen MT" panose="020B0602020104020603" pitchFamily="34" charset="0"/>
            </a:endParaRPr>
          </a:p>
        </p:txBody>
      </p:sp>
      <p:sp>
        <p:nvSpPr>
          <p:cNvPr id="7" name="TextBox 6">
            <a:extLst>
              <a:ext uri="{FF2B5EF4-FFF2-40B4-BE49-F238E27FC236}">
                <a16:creationId xmlns:a16="http://schemas.microsoft.com/office/drawing/2014/main" id="{FB565D4D-B098-30AF-4D5B-35E19C91A34C}"/>
              </a:ext>
            </a:extLst>
          </p:cNvPr>
          <p:cNvSpPr txBox="1"/>
          <p:nvPr/>
        </p:nvSpPr>
        <p:spPr>
          <a:xfrm>
            <a:off x="7819863" y="6168337"/>
            <a:ext cx="3150919" cy="276999"/>
          </a:xfrm>
          <a:prstGeom prst="rect">
            <a:avLst/>
          </a:prstGeom>
          <a:noFill/>
        </p:spPr>
        <p:txBody>
          <a:bodyPr wrap="square">
            <a:spAutoFit/>
          </a:bodyPr>
          <a:lstStyle/>
          <a:p>
            <a:r>
              <a:rPr lang="en-GB" sz="1200" i="1" dirty="0">
                <a:latin typeface="Tw Cen MT" panose="020B0602020104020603" pitchFamily="34" charset="0"/>
                <a:cs typeface="Calibri" panose="020F0502020204030204" pitchFamily="34" charset="0"/>
              </a:rPr>
              <a:t>© Tom van </a:t>
            </a:r>
            <a:r>
              <a:rPr lang="en-GB" sz="1200" i="1" dirty="0" err="1">
                <a:latin typeface="Tw Cen MT" panose="020B0602020104020603" pitchFamily="34" charset="0"/>
                <a:cs typeface="Calibri" panose="020F0502020204030204" pitchFamily="34" charset="0"/>
              </a:rPr>
              <a:t>Cakenberghe</a:t>
            </a:r>
            <a:r>
              <a:rPr lang="en-GB" sz="1200" i="1" dirty="0">
                <a:latin typeface="Tw Cen MT" panose="020B0602020104020603" pitchFamily="34" charset="0"/>
                <a:cs typeface="Calibri" panose="020F0502020204030204" pitchFamily="34" charset="0"/>
              </a:rPr>
              <a:t> IWMI</a:t>
            </a:r>
            <a:endParaRPr lang="en-GB" sz="1200" i="1" dirty="0">
              <a:latin typeface="Tw Cen MT" panose="020B0602020104020603" pitchFamily="34" charset="0"/>
            </a:endParaRPr>
          </a:p>
        </p:txBody>
      </p:sp>
    </p:spTree>
    <p:extLst>
      <p:ext uri="{BB962C8B-B14F-4D97-AF65-F5344CB8AC3E}">
        <p14:creationId xmlns:p14="http://schemas.microsoft.com/office/powerpoint/2010/main" val="4274915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FF949-47BD-9C28-EEA3-1FB2DB67AE8A}"/>
              </a:ext>
            </a:extLst>
          </p:cNvPr>
          <p:cNvSpPr>
            <a:spLocks noGrp="1"/>
          </p:cNvSpPr>
          <p:nvPr>
            <p:ph type="title"/>
          </p:nvPr>
        </p:nvSpPr>
        <p:spPr/>
        <p:txBody>
          <a:bodyPr>
            <a:normAutofit/>
          </a:bodyPr>
          <a:lstStyle/>
          <a:p>
            <a:r>
              <a:rPr lang="en-GB" dirty="0"/>
              <a:t>Module 2</a:t>
            </a:r>
          </a:p>
        </p:txBody>
      </p:sp>
      <p:sp>
        <p:nvSpPr>
          <p:cNvPr id="3" name="Text Placeholder 2">
            <a:extLst>
              <a:ext uri="{FF2B5EF4-FFF2-40B4-BE49-F238E27FC236}">
                <a16:creationId xmlns:a16="http://schemas.microsoft.com/office/drawing/2014/main" id="{068F22EF-0756-CD96-EFB7-04883F81236D}"/>
              </a:ext>
            </a:extLst>
          </p:cNvPr>
          <p:cNvSpPr>
            <a:spLocks noGrp="1"/>
          </p:cNvSpPr>
          <p:nvPr>
            <p:ph type="body" idx="1"/>
          </p:nvPr>
        </p:nvSpPr>
        <p:spPr/>
        <p:txBody>
          <a:bodyPr>
            <a:normAutofit fontScale="92500"/>
          </a:bodyPr>
          <a:lstStyle/>
          <a:p>
            <a:r>
              <a:rPr lang="en-GB" b="1" dirty="0"/>
              <a:t>Prof. Vishnu Prasad Pandey</a:t>
            </a:r>
          </a:p>
          <a:p>
            <a:r>
              <a:rPr lang="en-GB" dirty="0" err="1"/>
              <a:t>Center</a:t>
            </a:r>
            <a:r>
              <a:rPr lang="en-GB" dirty="0"/>
              <a:t> for Water Resources Studies, Institute of Engineering, Tribhuvan University, Nepal</a:t>
            </a:r>
          </a:p>
          <a:p>
            <a:r>
              <a:rPr lang="en-GB" b="1" dirty="0"/>
              <a:t>Prof. Rajesh Kumar Rai</a:t>
            </a:r>
          </a:p>
          <a:p>
            <a:r>
              <a:rPr lang="en-GB" dirty="0"/>
              <a:t>Institute of Forestry, Tribhuvan University, Nepal</a:t>
            </a:r>
          </a:p>
          <a:p>
            <a:r>
              <a:rPr lang="en-GB" b="1" dirty="0" err="1"/>
              <a:t>Dr.</a:t>
            </a:r>
            <a:r>
              <a:rPr lang="en-GB" b="1" dirty="0"/>
              <a:t> Sanju Koirala</a:t>
            </a:r>
          </a:p>
          <a:p>
            <a:r>
              <a:rPr lang="en-GB" dirty="0"/>
              <a:t>International Water Management Institute (IWMI), Nepal Office</a:t>
            </a:r>
          </a:p>
        </p:txBody>
      </p:sp>
      <p:sp>
        <p:nvSpPr>
          <p:cNvPr id="4" name="Text Placeholder 3">
            <a:extLst>
              <a:ext uri="{FF2B5EF4-FFF2-40B4-BE49-F238E27FC236}">
                <a16:creationId xmlns:a16="http://schemas.microsoft.com/office/drawing/2014/main" id="{74339889-FA4B-048E-65B9-7949F87B88D5}"/>
              </a:ext>
            </a:extLst>
          </p:cNvPr>
          <p:cNvSpPr>
            <a:spLocks noGrp="1"/>
          </p:cNvSpPr>
          <p:nvPr>
            <p:ph type="body" sz="quarter" idx="10"/>
          </p:nvPr>
        </p:nvSpPr>
        <p:spPr/>
        <p:txBody>
          <a:bodyPr/>
          <a:lstStyle/>
          <a:p>
            <a:r>
              <a:rPr lang="en-GB" dirty="0"/>
              <a:t>Operationalizing the WEFE Nexus</a:t>
            </a:r>
          </a:p>
        </p:txBody>
      </p:sp>
    </p:spTree>
    <p:extLst>
      <p:ext uri="{BB962C8B-B14F-4D97-AF65-F5344CB8AC3E}">
        <p14:creationId xmlns:p14="http://schemas.microsoft.com/office/powerpoint/2010/main" val="20097965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26" name="Content Placeholder 2">
            <a:extLst>
              <a:ext uri="{FF2B5EF4-FFF2-40B4-BE49-F238E27FC236}">
                <a16:creationId xmlns:a16="http://schemas.microsoft.com/office/drawing/2014/main" id="{4FCAEAB7-0686-BBA8-B1A7-79E6BE33BCB4}"/>
              </a:ext>
            </a:extLst>
          </p:cNvPr>
          <p:cNvSpPr>
            <a:spLocks noGrp="1"/>
          </p:cNvSpPr>
          <p:nvPr>
            <p:ph idx="1"/>
          </p:nvPr>
        </p:nvSpPr>
        <p:spPr>
          <a:xfrm>
            <a:off x="531224" y="1490483"/>
            <a:ext cx="5602774" cy="659922"/>
          </a:xfrm>
        </p:spPr>
        <p:txBody>
          <a:bodyPr/>
          <a:lstStyle/>
          <a:p>
            <a:pPr marL="0" indent="0">
              <a:buNone/>
            </a:pPr>
            <a:r>
              <a:rPr lang="en-US" b="1" dirty="0">
                <a:solidFill>
                  <a:schemeClr val="tx2"/>
                </a:solidFill>
              </a:rPr>
              <a:t>A) Recognition</a:t>
            </a:r>
          </a:p>
        </p:txBody>
      </p:sp>
      <p:pic>
        <p:nvPicPr>
          <p:cNvPr id="16" name="Picture 15">
            <a:extLst>
              <a:ext uri="{FF2B5EF4-FFF2-40B4-BE49-F238E27FC236}">
                <a16:creationId xmlns:a16="http://schemas.microsoft.com/office/drawing/2014/main" id="{9550EB61-37EF-363A-BA3C-D2CDB31372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7208"/>
          <a:stretch/>
        </p:blipFill>
        <p:spPr>
          <a:xfrm>
            <a:off x="8638632" y="5253447"/>
            <a:ext cx="1232699" cy="568369"/>
          </a:xfrm>
          <a:prstGeom prst="rect">
            <a:avLst/>
          </a:prstGeom>
        </p:spPr>
      </p:pic>
      <p:pic>
        <p:nvPicPr>
          <p:cNvPr id="17" name="Picture 16">
            <a:extLst>
              <a:ext uri="{FF2B5EF4-FFF2-40B4-BE49-F238E27FC236}">
                <a16:creationId xmlns:a16="http://schemas.microsoft.com/office/drawing/2014/main" id="{15C857DF-76C7-3F6A-C524-4130668098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16556" y="2445302"/>
            <a:ext cx="820226" cy="1161617"/>
          </a:xfrm>
          <a:prstGeom prst="rect">
            <a:avLst/>
          </a:prstGeom>
        </p:spPr>
      </p:pic>
      <p:pic>
        <p:nvPicPr>
          <p:cNvPr id="18" name="Picture 17">
            <a:extLst>
              <a:ext uri="{FF2B5EF4-FFF2-40B4-BE49-F238E27FC236}">
                <a16:creationId xmlns:a16="http://schemas.microsoft.com/office/drawing/2014/main" id="{2D6C48AD-D636-9742-3A99-1E64496F880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21198433">
            <a:off x="7028915" y="2496076"/>
            <a:ext cx="825281" cy="1104901"/>
          </a:xfrm>
          <a:prstGeom prst="rect">
            <a:avLst/>
          </a:prstGeom>
        </p:spPr>
      </p:pic>
      <p:pic>
        <p:nvPicPr>
          <p:cNvPr id="19" name="Picture 18" descr="Icon, circle&#10;&#10;Description automatically generated">
            <a:extLst>
              <a:ext uri="{FF2B5EF4-FFF2-40B4-BE49-F238E27FC236}">
                <a16:creationId xmlns:a16="http://schemas.microsoft.com/office/drawing/2014/main" id="{56BEE1EF-892E-A82A-A5C2-A199D0096D5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57660" y="1563729"/>
            <a:ext cx="2475115" cy="2256297"/>
          </a:xfrm>
          <a:prstGeom prst="rect">
            <a:avLst/>
          </a:prstGeom>
        </p:spPr>
      </p:pic>
      <p:sp>
        <p:nvSpPr>
          <p:cNvPr id="20" name="TextBox 19">
            <a:extLst>
              <a:ext uri="{FF2B5EF4-FFF2-40B4-BE49-F238E27FC236}">
                <a16:creationId xmlns:a16="http://schemas.microsoft.com/office/drawing/2014/main" id="{AD01BEA2-CC11-EC48-F150-BDE449C33395}"/>
              </a:ext>
            </a:extLst>
          </p:cNvPr>
          <p:cNvSpPr txBox="1"/>
          <p:nvPr/>
        </p:nvSpPr>
        <p:spPr>
          <a:xfrm>
            <a:off x="8403255" y="2328135"/>
            <a:ext cx="1542457" cy="1138773"/>
          </a:xfrm>
          <a:prstGeom prst="rect">
            <a:avLst/>
          </a:prstGeom>
          <a:noFill/>
        </p:spPr>
        <p:txBody>
          <a:bodyPr wrap="square" lIns="91440" tIns="45720" rIns="91440" bIns="45720" rtlCol="0" anchor="t">
            <a:spAutoFit/>
          </a:bodyPr>
          <a:lstStyle/>
          <a:p>
            <a:pPr algn="ctr"/>
            <a:r>
              <a:rPr lang="en-GB" sz="1700" b="1" dirty="0">
                <a:solidFill>
                  <a:schemeClr val="tx1">
                    <a:lumMod val="85000"/>
                    <a:lumOff val="15000"/>
                  </a:schemeClr>
                </a:solidFill>
                <a:cs typeface="Calibri" panose="020F0502020204030204" pitchFamily="34" charset="0"/>
              </a:rPr>
              <a:t>RECOGNITION</a:t>
            </a:r>
            <a:endParaRPr lang="en-GB" sz="1700" b="1" dirty="0">
              <a:solidFill>
                <a:schemeClr val="tx1">
                  <a:lumMod val="75000"/>
                  <a:lumOff val="25000"/>
                </a:schemeClr>
              </a:solidFill>
              <a:cs typeface="Calibri" panose="020F0502020204030204" pitchFamily="34" charset="0"/>
            </a:endParaRPr>
          </a:p>
          <a:p>
            <a:pPr algn="ctr"/>
            <a:r>
              <a:rPr lang="en-GB" sz="1700" dirty="0">
                <a:solidFill>
                  <a:schemeClr val="tx1">
                    <a:lumMod val="85000"/>
                    <a:lumOff val="15000"/>
                  </a:schemeClr>
                </a:solidFill>
                <a:cs typeface="Calibri"/>
              </a:rPr>
              <a:t>Who is entitled to dignity and prestige?</a:t>
            </a:r>
          </a:p>
        </p:txBody>
      </p:sp>
      <p:pic>
        <p:nvPicPr>
          <p:cNvPr id="21" name="Picture 20" descr="A picture containing icon&#10;&#10;Description automatically generated">
            <a:extLst>
              <a:ext uri="{FF2B5EF4-FFF2-40B4-BE49-F238E27FC236}">
                <a16:creationId xmlns:a16="http://schemas.microsoft.com/office/drawing/2014/main" id="{A07B8CDC-3AF5-A971-7A46-E53A75496FD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12976" y="3645303"/>
            <a:ext cx="2254374" cy="2147117"/>
          </a:xfrm>
          <a:prstGeom prst="rect">
            <a:avLst/>
          </a:prstGeom>
        </p:spPr>
      </p:pic>
      <p:sp>
        <p:nvSpPr>
          <p:cNvPr id="22" name="TextBox 21">
            <a:extLst>
              <a:ext uri="{FF2B5EF4-FFF2-40B4-BE49-F238E27FC236}">
                <a16:creationId xmlns:a16="http://schemas.microsoft.com/office/drawing/2014/main" id="{12E22BBB-F3D2-9810-2DEF-BC942D42A81B}"/>
              </a:ext>
            </a:extLst>
          </p:cNvPr>
          <p:cNvSpPr txBox="1"/>
          <p:nvPr/>
        </p:nvSpPr>
        <p:spPr>
          <a:xfrm>
            <a:off x="10065263" y="4149474"/>
            <a:ext cx="1772030" cy="1138773"/>
          </a:xfrm>
          <a:prstGeom prst="rect">
            <a:avLst/>
          </a:prstGeom>
          <a:noFill/>
        </p:spPr>
        <p:txBody>
          <a:bodyPr wrap="square" lIns="91440" tIns="45720" rIns="91440" bIns="45720" rtlCol="0" anchor="t">
            <a:spAutoFit/>
          </a:bodyPr>
          <a:lstStyle/>
          <a:p>
            <a:pPr algn="ctr"/>
            <a:r>
              <a:rPr lang="en-GB" sz="1700" b="1" dirty="0">
                <a:solidFill>
                  <a:schemeClr val="tx1">
                    <a:lumMod val="85000"/>
                    <a:lumOff val="15000"/>
                  </a:schemeClr>
                </a:solidFill>
                <a:cs typeface="Calibri" panose="020F0502020204030204" pitchFamily="34" charset="0"/>
              </a:rPr>
              <a:t>REPRESENTATION</a:t>
            </a:r>
            <a:endParaRPr lang="en-GB" sz="1700" b="1" dirty="0">
              <a:solidFill>
                <a:schemeClr val="tx1">
                  <a:lumMod val="75000"/>
                  <a:lumOff val="25000"/>
                </a:schemeClr>
              </a:solidFill>
              <a:cs typeface="Calibri" panose="020F0502020204030204" pitchFamily="34" charset="0"/>
            </a:endParaRPr>
          </a:p>
          <a:p>
            <a:pPr algn="ctr"/>
            <a:r>
              <a:rPr lang="en-GB" sz="1700" dirty="0">
                <a:solidFill>
                  <a:schemeClr val="tx1">
                    <a:lumMod val="85000"/>
                    <a:lumOff val="15000"/>
                  </a:schemeClr>
                </a:solidFill>
                <a:cs typeface="Calibri"/>
              </a:rPr>
              <a:t>Who is entitled to claims of injustice?</a:t>
            </a:r>
          </a:p>
        </p:txBody>
      </p:sp>
      <p:pic>
        <p:nvPicPr>
          <p:cNvPr id="23" name="Picture 22" descr="Shape, icon&#10;&#10;Description automatically generated">
            <a:extLst>
              <a:ext uri="{FF2B5EF4-FFF2-40B4-BE49-F238E27FC236}">
                <a16:creationId xmlns:a16="http://schemas.microsoft.com/office/drawing/2014/main" id="{16A3940E-8D67-0E1A-1CE4-E407728B505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49285" y="3648258"/>
            <a:ext cx="2347701" cy="2087513"/>
          </a:xfrm>
          <a:prstGeom prst="rect">
            <a:avLst/>
          </a:prstGeom>
        </p:spPr>
      </p:pic>
      <p:sp>
        <p:nvSpPr>
          <p:cNvPr id="24" name="TextBox 23">
            <a:extLst>
              <a:ext uri="{FF2B5EF4-FFF2-40B4-BE49-F238E27FC236}">
                <a16:creationId xmlns:a16="http://schemas.microsoft.com/office/drawing/2014/main" id="{16353DED-EAD8-B40F-9005-DD9B92D0DDD1}"/>
              </a:ext>
            </a:extLst>
          </p:cNvPr>
          <p:cNvSpPr txBox="1"/>
          <p:nvPr/>
        </p:nvSpPr>
        <p:spPr>
          <a:xfrm>
            <a:off x="6425091" y="3990159"/>
            <a:ext cx="2184364" cy="1661993"/>
          </a:xfrm>
          <a:prstGeom prst="rect">
            <a:avLst/>
          </a:prstGeom>
          <a:noFill/>
        </p:spPr>
        <p:txBody>
          <a:bodyPr wrap="square" lIns="91440" tIns="45720" rIns="91440" bIns="45720" rtlCol="0" anchor="t">
            <a:spAutoFit/>
          </a:bodyPr>
          <a:lstStyle/>
          <a:p>
            <a:pPr algn="ctr"/>
            <a:r>
              <a:rPr lang="en-GB" sz="1700" b="1" dirty="0">
                <a:solidFill>
                  <a:schemeClr val="tx1">
                    <a:lumMod val="85000"/>
                    <a:lumOff val="15000"/>
                  </a:schemeClr>
                </a:solidFill>
                <a:cs typeface="Calibri" panose="020F0502020204030204" pitchFamily="34" charset="0"/>
              </a:rPr>
              <a:t>REDISTRIBUTION</a:t>
            </a:r>
            <a:endParaRPr lang="en-GB" sz="1700" b="1" dirty="0">
              <a:solidFill>
                <a:schemeClr val="tx1">
                  <a:lumMod val="75000"/>
                  <a:lumOff val="25000"/>
                </a:schemeClr>
              </a:solidFill>
              <a:cs typeface="Calibri" panose="020F0502020204030204" pitchFamily="34" charset="0"/>
            </a:endParaRPr>
          </a:p>
          <a:p>
            <a:pPr algn="ctr"/>
            <a:r>
              <a:rPr lang="en-GB" sz="1700" dirty="0">
                <a:solidFill>
                  <a:schemeClr val="tx1">
                    <a:lumMod val="85000"/>
                    <a:lumOff val="15000"/>
                  </a:schemeClr>
                </a:solidFill>
                <a:cs typeface="Calibri"/>
              </a:rPr>
              <a:t>Who is entitled to capital and assets – natural, physical, human, financial, social?</a:t>
            </a:r>
          </a:p>
        </p:txBody>
      </p:sp>
      <p:sp>
        <p:nvSpPr>
          <p:cNvPr id="25" name="TextBox 24">
            <a:extLst>
              <a:ext uri="{FF2B5EF4-FFF2-40B4-BE49-F238E27FC236}">
                <a16:creationId xmlns:a16="http://schemas.microsoft.com/office/drawing/2014/main" id="{3992599A-C651-52B1-F622-344B7400C022}"/>
              </a:ext>
            </a:extLst>
          </p:cNvPr>
          <p:cNvSpPr txBox="1"/>
          <p:nvPr/>
        </p:nvSpPr>
        <p:spPr>
          <a:xfrm>
            <a:off x="531222" y="853506"/>
            <a:ext cx="9062049" cy="492443"/>
          </a:xfrm>
          <a:prstGeom prst="rect">
            <a:avLst/>
          </a:prstGeom>
          <a:noFill/>
        </p:spPr>
        <p:txBody>
          <a:bodyPr wrap="square" lIns="91440" tIns="45720" rIns="91440" bIns="45720" anchor="t">
            <a:spAutoFit/>
          </a:bodyPr>
          <a:lstStyle/>
          <a:p>
            <a:pPr>
              <a:defRPr/>
            </a:pPr>
            <a:r>
              <a:rPr lang="en-GB" sz="2600" b="1" dirty="0">
                <a:solidFill>
                  <a:schemeClr val="tx2"/>
                </a:solidFill>
                <a:ea typeface="+mj-ea"/>
                <a:cs typeface="+mj-cs"/>
              </a:rPr>
              <a:t>A social equity framework has three pillars </a:t>
            </a:r>
            <a:endParaRPr lang="en-GB" sz="2600" b="1" dirty="0">
              <a:solidFill>
                <a:schemeClr val="tx2"/>
              </a:solidFill>
              <a:ea typeface="+mj-ea"/>
              <a:cs typeface="Arial"/>
            </a:endParaRPr>
          </a:p>
        </p:txBody>
      </p:sp>
      <p:sp>
        <p:nvSpPr>
          <p:cNvPr id="27" name="Textplatzhalter 14">
            <a:extLst>
              <a:ext uri="{FF2B5EF4-FFF2-40B4-BE49-F238E27FC236}">
                <a16:creationId xmlns:a16="http://schemas.microsoft.com/office/drawing/2014/main" id="{5FEBED25-D9E6-72FB-E2E1-8056FC0E06BF}"/>
              </a:ext>
            </a:extLst>
          </p:cNvPr>
          <p:cNvSpPr txBox="1">
            <a:spLocks/>
          </p:cNvSpPr>
          <p:nvPr/>
        </p:nvSpPr>
        <p:spPr bwMode="gray">
          <a:xfrm>
            <a:off x="608216" y="2150405"/>
            <a:ext cx="5567671" cy="41435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Recognition refers to </a:t>
            </a:r>
            <a:r>
              <a:rPr lang="en-GB" sz="2400" b="1" dirty="0">
                <a:solidFill>
                  <a:schemeClr val="accent5"/>
                </a:solidFill>
              </a:rPr>
              <a:t>when people or social groups have equal opportunities to be valued as legitimate, respected and dignified participants in society.</a:t>
            </a:r>
          </a:p>
          <a:p>
            <a:r>
              <a:rPr lang="en-GB" sz="2400" b="1" dirty="0">
                <a:solidFill>
                  <a:schemeClr val="accent5"/>
                </a:solidFill>
                <a:cs typeface="Calibri"/>
              </a:rPr>
              <a:t>WEFE Nexus initiatives must identify which social groups can affect, and be affected by, planned interventions. This helps design interventions to enable more equal participation and benefits. </a:t>
            </a:r>
            <a:endParaRPr lang="en-GB" sz="2400" b="1" dirty="0">
              <a:solidFill>
                <a:schemeClr val="accent5"/>
              </a:solidFill>
            </a:endParaRPr>
          </a:p>
        </p:txBody>
      </p:sp>
    </p:spTree>
    <p:extLst>
      <p:ext uri="{BB962C8B-B14F-4D97-AF65-F5344CB8AC3E}">
        <p14:creationId xmlns:p14="http://schemas.microsoft.com/office/powerpoint/2010/main" val="26244472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895159"/>
            <a:ext cx="6637087" cy="5392430"/>
          </a:xfrm>
        </p:spPr>
        <p:txBody>
          <a:bodyPr>
            <a:normAutofit/>
          </a:bodyPr>
          <a:lstStyle/>
          <a:p>
            <a:pPr marL="0" indent="0">
              <a:buNone/>
            </a:pPr>
            <a:r>
              <a:rPr lang="en-US" sz="2600" b="1" dirty="0">
                <a:solidFill>
                  <a:schemeClr val="tx2"/>
                </a:solidFill>
              </a:rPr>
              <a:t>A) Recognition (continued)</a:t>
            </a:r>
          </a:p>
          <a:p>
            <a:r>
              <a:rPr lang="en-GB" sz="2600" b="1" dirty="0">
                <a:solidFill>
                  <a:schemeClr val="accent5"/>
                </a:solidFill>
              </a:rPr>
              <a:t>Among stakeholder groups, there are highly unequal power relations.</a:t>
            </a:r>
            <a:r>
              <a:rPr lang="en-GB" sz="2600" dirty="0">
                <a:solidFill>
                  <a:schemeClr val="accent5"/>
                </a:solidFill>
              </a:rPr>
              <a:t> </a:t>
            </a:r>
            <a:r>
              <a:rPr lang="en-GB" sz="2600" dirty="0"/>
              <a:t>This means that the knowledge and priorities of some may be perceived as having more legitimacy than those of others.</a:t>
            </a:r>
          </a:p>
          <a:p>
            <a:r>
              <a:rPr lang="en-GB" sz="2600" dirty="0"/>
              <a:t>Importantly, from the perspective of social equity, the needs, rights, knowledge systems and priorities of different groups– particularly those most marginalized – must be recognised and legitimized.</a:t>
            </a:r>
          </a:p>
          <a:p>
            <a:endParaRPr lang="en-US" sz="2600" dirty="0"/>
          </a:p>
        </p:txBody>
      </p:sp>
      <p:grpSp>
        <p:nvGrpSpPr>
          <p:cNvPr id="11" name="Group 10">
            <a:extLst>
              <a:ext uri="{FF2B5EF4-FFF2-40B4-BE49-F238E27FC236}">
                <a16:creationId xmlns:a16="http://schemas.microsoft.com/office/drawing/2014/main" id="{74F0F1D7-B299-1EEE-F0FF-B437D3248CF1}"/>
              </a:ext>
            </a:extLst>
          </p:cNvPr>
          <p:cNvGrpSpPr/>
          <p:nvPr/>
        </p:nvGrpSpPr>
        <p:grpSpPr>
          <a:xfrm>
            <a:off x="8179472" y="378823"/>
            <a:ext cx="3457326" cy="3308369"/>
            <a:chOff x="8078656" y="29665"/>
            <a:chExt cx="3958965" cy="3788395"/>
          </a:xfrm>
        </p:grpSpPr>
        <p:pic>
          <p:nvPicPr>
            <p:cNvPr id="4" name="Picture 3" descr="A cartoon of a person holding a clipboard&#10;&#10;Description automatically generated">
              <a:extLst>
                <a:ext uri="{FF2B5EF4-FFF2-40B4-BE49-F238E27FC236}">
                  <a16:creationId xmlns:a16="http://schemas.microsoft.com/office/drawing/2014/main" id="{EA322E8B-5B7B-334C-7C75-EE63552761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8656" y="200849"/>
              <a:ext cx="2201461" cy="3323477"/>
            </a:xfrm>
            <a:prstGeom prst="rect">
              <a:avLst/>
            </a:prstGeom>
          </p:spPr>
        </p:pic>
        <p:pic>
          <p:nvPicPr>
            <p:cNvPr id="5" name="Picture 4" descr="A picture containing clothing, footwear, standing, person&#10;&#10;Description automatically generated">
              <a:extLst>
                <a:ext uri="{FF2B5EF4-FFF2-40B4-BE49-F238E27FC236}">
                  <a16:creationId xmlns:a16="http://schemas.microsoft.com/office/drawing/2014/main" id="{8A3C9830-16FF-FC21-2369-4A2FC02C12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8532" y="29665"/>
              <a:ext cx="1869089" cy="3631833"/>
            </a:xfrm>
            <a:prstGeom prst="rect">
              <a:avLst/>
            </a:prstGeom>
          </p:spPr>
        </p:pic>
        <p:pic>
          <p:nvPicPr>
            <p:cNvPr id="6" name="Picture 5" descr="A person in a wheelchair&#10;&#10;Description automatically generated with low confidence">
              <a:extLst>
                <a:ext uri="{FF2B5EF4-FFF2-40B4-BE49-F238E27FC236}">
                  <a16:creationId xmlns:a16="http://schemas.microsoft.com/office/drawing/2014/main" id="{D086EF99-AB0C-F61A-9960-9942FCC4FD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927518" y="692489"/>
              <a:ext cx="2450293" cy="3125571"/>
            </a:xfrm>
            <a:prstGeom prst="rect">
              <a:avLst/>
            </a:prstGeom>
          </p:spPr>
        </p:pic>
      </p:grpSp>
      <p:sp>
        <p:nvSpPr>
          <p:cNvPr id="7" name="Rectangle: Rounded Corners 6">
            <a:extLst>
              <a:ext uri="{FF2B5EF4-FFF2-40B4-BE49-F238E27FC236}">
                <a16:creationId xmlns:a16="http://schemas.microsoft.com/office/drawing/2014/main" id="{D210A792-4CE2-0796-FB8D-67F16364BC6C}"/>
              </a:ext>
            </a:extLst>
          </p:cNvPr>
          <p:cNvSpPr/>
          <p:nvPr/>
        </p:nvSpPr>
        <p:spPr>
          <a:xfrm>
            <a:off x="7914221" y="3927750"/>
            <a:ext cx="3987828" cy="47548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effectLst/>
                <a:latin typeface="Tw Cen MT" panose="020B0602020104020603" pitchFamily="34" charset="0"/>
              </a:rPr>
              <a:t>LOCAL RIGHTS-HOLDERS</a:t>
            </a:r>
            <a:endParaRPr lang="en-GB" sz="2000" dirty="0">
              <a:solidFill>
                <a:schemeClr val="bg1"/>
              </a:solidFill>
              <a:latin typeface="Tw Cen MT" panose="020B0602020104020603" pitchFamily="34" charset="0"/>
            </a:endParaRPr>
          </a:p>
        </p:txBody>
      </p:sp>
      <p:sp>
        <p:nvSpPr>
          <p:cNvPr id="8" name="Rectangle: Rounded Corners 7">
            <a:extLst>
              <a:ext uri="{FF2B5EF4-FFF2-40B4-BE49-F238E27FC236}">
                <a16:creationId xmlns:a16="http://schemas.microsoft.com/office/drawing/2014/main" id="{77DF5707-6F9D-03F3-DE46-6FB40D8FE7A7}"/>
              </a:ext>
            </a:extLst>
          </p:cNvPr>
          <p:cNvSpPr/>
          <p:nvPr/>
        </p:nvSpPr>
        <p:spPr>
          <a:xfrm>
            <a:off x="7914221" y="4541972"/>
            <a:ext cx="3987828" cy="475488"/>
          </a:xfrm>
          <a:prstGeom prst="roundRect">
            <a:avLst/>
          </a:prstGeom>
          <a:noFill/>
          <a:ln>
            <a:solidFill>
              <a:srgbClr val="F498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lumMod val="75000"/>
                    <a:lumOff val="25000"/>
                  </a:schemeClr>
                </a:solidFill>
                <a:effectLst/>
                <a:latin typeface="Tw Cen MT" panose="020B0602020104020603" pitchFamily="34" charset="0"/>
              </a:rPr>
              <a:t>LOCAL STAKEHOLDERS</a:t>
            </a:r>
            <a:endParaRPr lang="en-GB" sz="2000">
              <a:solidFill>
                <a:schemeClr val="tx1">
                  <a:lumMod val="75000"/>
                  <a:lumOff val="25000"/>
                </a:schemeClr>
              </a:solidFill>
              <a:latin typeface="Tw Cen MT" panose="020B0602020104020603" pitchFamily="34" charset="0"/>
            </a:endParaRPr>
          </a:p>
        </p:txBody>
      </p:sp>
      <p:sp>
        <p:nvSpPr>
          <p:cNvPr id="9" name="Rectangle: Rounded Corners 8">
            <a:extLst>
              <a:ext uri="{FF2B5EF4-FFF2-40B4-BE49-F238E27FC236}">
                <a16:creationId xmlns:a16="http://schemas.microsoft.com/office/drawing/2014/main" id="{48EFD7B6-8005-5062-CA55-12A7C689B1A0}"/>
              </a:ext>
            </a:extLst>
          </p:cNvPr>
          <p:cNvSpPr/>
          <p:nvPr/>
        </p:nvSpPr>
        <p:spPr>
          <a:xfrm>
            <a:off x="7914221" y="5156194"/>
            <a:ext cx="3987828" cy="475488"/>
          </a:xfrm>
          <a:prstGeom prst="roundRect">
            <a:avLst/>
          </a:prstGeom>
          <a:noFill/>
          <a:ln>
            <a:solidFill>
              <a:srgbClr val="E7AD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lumMod val="65000"/>
                    <a:lumOff val="35000"/>
                  </a:schemeClr>
                </a:solidFill>
                <a:effectLst/>
                <a:latin typeface="Tw Cen MT" panose="020B0602020104020603" pitchFamily="34" charset="0"/>
              </a:rPr>
              <a:t>NATIONAL STAKEHOLDERS</a:t>
            </a:r>
            <a:endParaRPr lang="en-GB" sz="2000">
              <a:solidFill>
                <a:schemeClr val="tx1">
                  <a:lumMod val="65000"/>
                  <a:lumOff val="35000"/>
                </a:schemeClr>
              </a:solidFill>
              <a:latin typeface="Tw Cen MT" panose="020B0602020104020603" pitchFamily="34" charset="0"/>
            </a:endParaRPr>
          </a:p>
        </p:txBody>
      </p:sp>
      <p:sp>
        <p:nvSpPr>
          <p:cNvPr id="10" name="Rectangle: Rounded Corners 9">
            <a:extLst>
              <a:ext uri="{FF2B5EF4-FFF2-40B4-BE49-F238E27FC236}">
                <a16:creationId xmlns:a16="http://schemas.microsoft.com/office/drawing/2014/main" id="{F97E3F7D-2024-8191-3BB8-C9DC19FEF7CC}"/>
              </a:ext>
            </a:extLst>
          </p:cNvPr>
          <p:cNvSpPr/>
          <p:nvPr/>
        </p:nvSpPr>
        <p:spPr>
          <a:xfrm>
            <a:off x="7914221" y="5806040"/>
            <a:ext cx="3987828" cy="475488"/>
          </a:xfrm>
          <a:prstGeom prst="roundRect">
            <a:avLst/>
          </a:prstGeom>
          <a:noFill/>
          <a:ln>
            <a:solidFill>
              <a:srgbClr val="EDD9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lumMod val="65000"/>
                    <a:lumOff val="35000"/>
                  </a:schemeClr>
                </a:solidFill>
                <a:effectLst/>
                <a:latin typeface="Tw Cen MT" panose="020B0602020104020603" pitchFamily="34" charset="0"/>
              </a:rPr>
              <a:t>INTERNATIONAL STAKEHOLDERS</a:t>
            </a:r>
            <a:endParaRPr lang="en-GB" sz="2000">
              <a:solidFill>
                <a:schemeClr val="tx1">
                  <a:lumMod val="65000"/>
                  <a:lumOff val="35000"/>
                </a:schemeClr>
              </a:solidFill>
              <a:latin typeface="Tw Cen MT" panose="020B0602020104020603" pitchFamily="34" charset="0"/>
            </a:endParaRPr>
          </a:p>
        </p:txBody>
      </p:sp>
    </p:spTree>
    <p:extLst>
      <p:ext uri="{BB962C8B-B14F-4D97-AF65-F5344CB8AC3E}">
        <p14:creationId xmlns:p14="http://schemas.microsoft.com/office/powerpoint/2010/main" val="23864145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757548"/>
            <a:ext cx="7330242" cy="4530041"/>
          </a:xfrm>
        </p:spPr>
        <p:txBody>
          <a:bodyPr>
            <a:noAutofit/>
          </a:bodyPr>
          <a:lstStyle/>
          <a:p>
            <a:r>
              <a:rPr lang="en-GB" sz="2600" dirty="0">
                <a:solidFill>
                  <a:schemeClr val="tx2"/>
                </a:solidFill>
                <a:cs typeface="Calibri"/>
              </a:rPr>
              <a:t>To make sure that all relevant groups are included in WEFE Nexus decision-making, intervention planning, start with a </a:t>
            </a:r>
            <a:r>
              <a:rPr lang="en-GB" sz="2600" b="1" dirty="0">
                <a:solidFill>
                  <a:schemeClr val="accent5"/>
                </a:solidFill>
                <a:cs typeface="Calibri"/>
              </a:rPr>
              <a:t>stakeholder analysis</a:t>
            </a:r>
            <a:r>
              <a:rPr lang="en-GB" sz="2600" dirty="0">
                <a:solidFill>
                  <a:schemeClr val="accent5"/>
                </a:solidFill>
                <a:cs typeface="Calibri"/>
              </a:rPr>
              <a:t>. </a:t>
            </a:r>
            <a:endParaRPr lang="en-GB" sz="2600" dirty="0">
              <a:solidFill>
                <a:schemeClr val="accent5"/>
              </a:solidFill>
            </a:endParaRPr>
          </a:p>
          <a:p>
            <a:pPr algn="l"/>
            <a:r>
              <a:rPr lang="en-GB" sz="2600" b="1" i="0" u="none" strike="noStrike" baseline="0" dirty="0">
                <a:solidFill>
                  <a:schemeClr val="accent5"/>
                </a:solidFill>
                <a:cs typeface="Calibri"/>
              </a:rPr>
              <a:t>Stakeholder analysis = identifying social groups who may affect and be affected by WEFE </a:t>
            </a:r>
            <a:r>
              <a:rPr lang="en-GB" sz="2600" b="1" dirty="0">
                <a:solidFill>
                  <a:schemeClr val="accent5"/>
                </a:solidFill>
                <a:cs typeface="Calibri"/>
              </a:rPr>
              <a:t>Nexus</a:t>
            </a:r>
            <a:r>
              <a:rPr lang="en-GB" sz="2600" b="1" i="0" u="none" strike="noStrike" baseline="0" dirty="0">
                <a:solidFill>
                  <a:schemeClr val="accent5"/>
                </a:solidFill>
                <a:cs typeface="Calibri"/>
              </a:rPr>
              <a:t> interventions.</a:t>
            </a:r>
          </a:p>
          <a:p>
            <a:pPr algn="l"/>
            <a:r>
              <a:rPr lang="en-GB" sz="2600" b="1" i="0" u="none" strike="noStrike" baseline="0" dirty="0">
                <a:solidFill>
                  <a:schemeClr val="accent5"/>
                </a:solidFill>
                <a:cs typeface="Calibri"/>
              </a:rPr>
              <a:t>Consider all potential stakeholders, including those who may be affected negatively by the </a:t>
            </a:r>
            <a:r>
              <a:rPr lang="en-GB" sz="2600" b="1" i="0" u="none" strike="noStrike" baseline="0" dirty="0" err="1">
                <a:solidFill>
                  <a:schemeClr val="accent5"/>
                </a:solidFill>
                <a:cs typeface="Calibri"/>
              </a:rPr>
              <a:t>WEFE</a:t>
            </a:r>
            <a:r>
              <a:rPr lang="en-GB" sz="2600" b="1" i="0" u="none" strike="noStrike" baseline="0" dirty="0">
                <a:solidFill>
                  <a:schemeClr val="accent5"/>
                </a:solidFill>
                <a:cs typeface="Calibri"/>
              </a:rPr>
              <a:t> Nexus plans.</a:t>
            </a:r>
            <a:endParaRPr lang="en-GB" sz="2600" b="0" i="0" u="none" strike="noStrike" baseline="0" dirty="0">
              <a:solidFill>
                <a:schemeClr val="accent5"/>
              </a:solidFill>
              <a:cs typeface="Calibri"/>
            </a:endParaRPr>
          </a:p>
          <a:p>
            <a:endParaRPr lang="en-US" sz="2600" dirty="0"/>
          </a:p>
        </p:txBody>
      </p:sp>
      <p:sp>
        <p:nvSpPr>
          <p:cNvPr id="5" name="TextBox 4">
            <a:extLst>
              <a:ext uri="{FF2B5EF4-FFF2-40B4-BE49-F238E27FC236}">
                <a16:creationId xmlns:a16="http://schemas.microsoft.com/office/drawing/2014/main" id="{5B8B1BDE-2801-54C6-E1A4-DFC4EE71EFAD}"/>
              </a:ext>
            </a:extLst>
          </p:cNvPr>
          <p:cNvSpPr txBox="1"/>
          <p:nvPr/>
        </p:nvSpPr>
        <p:spPr>
          <a:xfrm>
            <a:off x="8102574" y="5361465"/>
            <a:ext cx="3763479" cy="276999"/>
          </a:xfrm>
          <a:prstGeom prst="rect">
            <a:avLst/>
          </a:prstGeom>
          <a:noFill/>
        </p:spPr>
        <p:txBody>
          <a:bodyPr wrap="square">
            <a:spAutoFit/>
          </a:bodyPr>
          <a:lstStyle/>
          <a:p>
            <a:pPr algn="r"/>
            <a:r>
              <a:rPr lang="en-GB" sz="1200" i="1" dirty="0">
                <a:latin typeface="Tw Cen MT" panose="020B0602020104020603" pitchFamily="34" charset="0"/>
                <a:cs typeface="Calibri" panose="020F0502020204030204" pitchFamily="34" charset="0"/>
              </a:rPr>
              <a:t>© CGIAR Research Program on Water, Land and Ecosystems</a:t>
            </a:r>
            <a:endParaRPr lang="en-GB" sz="1200" i="1" dirty="0">
              <a:latin typeface="Tw Cen MT" panose="020B0602020104020603" pitchFamily="34" charset="0"/>
            </a:endParaRPr>
          </a:p>
        </p:txBody>
      </p:sp>
      <p:sp>
        <p:nvSpPr>
          <p:cNvPr id="6" name="Titel 13">
            <a:extLst>
              <a:ext uri="{FF2B5EF4-FFF2-40B4-BE49-F238E27FC236}">
                <a16:creationId xmlns:a16="http://schemas.microsoft.com/office/drawing/2014/main" id="{3916585A-02DE-4DD8-BFD2-F13A7A4EA8B8}"/>
              </a:ext>
            </a:extLst>
          </p:cNvPr>
          <p:cNvSpPr txBox="1">
            <a:spLocks/>
          </p:cNvSpPr>
          <p:nvPr/>
        </p:nvSpPr>
        <p:spPr bwMode="gray">
          <a:xfrm>
            <a:off x="1060012" y="895159"/>
            <a:ext cx="5638522" cy="5138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1" kern="1200">
                <a:solidFill>
                  <a:srgbClr val="0070C0"/>
                </a:solidFill>
                <a:latin typeface="Tw Cen MT" panose="020B0602020104020603" pitchFamily="34" charset="0"/>
                <a:ea typeface="+mj-ea"/>
                <a:cs typeface="Arial" panose="020B0604020202020204" pitchFamily="34" charset="0"/>
              </a:defRPr>
            </a:lvl1pPr>
          </a:lstStyle>
          <a:p>
            <a:r>
              <a:rPr lang="en-GB" sz="2600" dirty="0">
                <a:solidFill>
                  <a:schemeClr val="tx2"/>
                </a:solidFill>
                <a:latin typeface="+mn-lt"/>
              </a:rPr>
              <a:t>Recognition – Stakeholder Analysis</a:t>
            </a:r>
          </a:p>
        </p:txBody>
      </p:sp>
      <p:pic>
        <p:nvPicPr>
          <p:cNvPr id="7" name="Picture 6">
            <a:extLst>
              <a:ext uri="{FF2B5EF4-FFF2-40B4-BE49-F238E27FC236}">
                <a16:creationId xmlns:a16="http://schemas.microsoft.com/office/drawing/2014/main" id="{DF7AA46C-4B4D-B3D7-AA04-BBE1FA31950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223" y="895159"/>
            <a:ext cx="468561" cy="468561"/>
          </a:xfrm>
          <a:prstGeom prst="rect">
            <a:avLst/>
          </a:prstGeom>
        </p:spPr>
      </p:pic>
      <p:pic>
        <p:nvPicPr>
          <p:cNvPr id="9" name="Picture 8" descr="A group of people sitting outside&#10;&#10;Description automatically generated">
            <a:extLst>
              <a:ext uri="{FF2B5EF4-FFF2-40B4-BE49-F238E27FC236}">
                <a16:creationId xmlns:a16="http://schemas.microsoft.com/office/drawing/2014/main" id="{E47AE0CB-2048-3A0B-8994-21741155A98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61465" y="1363720"/>
            <a:ext cx="4004588" cy="3902619"/>
          </a:xfrm>
          <a:prstGeom prst="rect">
            <a:avLst/>
          </a:prstGeom>
        </p:spPr>
      </p:pic>
    </p:spTree>
    <p:extLst>
      <p:ext uri="{BB962C8B-B14F-4D97-AF65-F5344CB8AC3E}">
        <p14:creationId xmlns:p14="http://schemas.microsoft.com/office/powerpoint/2010/main" val="7139675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5" name="Text Placeholder 2">
            <a:extLst>
              <a:ext uri="{FF2B5EF4-FFF2-40B4-BE49-F238E27FC236}">
                <a16:creationId xmlns:a16="http://schemas.microsoft.com/office/drawing/2014/main" id="{A0438A37-AF26-890C-10E1-0D082540C589}"/>
              </a:ext>
            </a:extLst>
          </p:cNvPr>
          <p:cNvSpPr txBox="1">
            <a:spLocks/>
          </p:cNvSpPr>
          <p:nvPr/>
        </p:nvSpPr>
        <p:spPr>
          <a:xfrm>
            <a:off x="6573717" y="1714500"/>
            <a:ext cx="5213056" cy="25569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3000" dirty="0"/>
              <a:t>Representation relates to how </a:t>
            </a:r>
            <a:r>
              <a:rPr lang="en-GB" sz="3000" b="1" dirty="0">
                <a:solidFill>
                  <a:schemeClr val="accent5"/>
                </a:solidFill>
              </a:rPr>
              <a:t>different stakeholders can shape agendas and influence the critical decisions that impact their lives.</a:t>
            </a:r>
            <a:endParaRPr lang="en-GB" sz="3000" dirty="0">
              <a:solidFill>
                <a:schemeClr val="accent5"/>
              </a:solidFill>
            </a:endParaRPr>
          </a:p>
        </p:txBody>
      </p:sp>
      <p:sp>
        <p:nvSpPr>
          <p:cNvPr id="6" name="Titel 13">
            <a:extLst>
              <a:ext uri="{FF2B5EF4-FFF2-40B4-BE49-F238E27FC236}">
                <a16:creationId xmlns:a16="http://schemas.microsoft.com/office/drawing/2014/main" id="{A6AA36FC-1A5B-6CAC-4F47-517A29055625}"/>
              </a:ext>
            </a:extLst>
          </p:cNvPr>
          <p:cNvSpPr txBox="1">
            <a:spLocks/>
          </p:cNvSpPr>
          <p:nvPr/>
        </p:nvSpPr>
        <p:spPr bwMode="gray">
          <a:xfrm>
            <a:off x="531223" y="934601"/>
            <a:ext cx="8567183"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a:t>
            </a:r>
          </a:p>
        </p:txBody>
      </p:sp>
      <p:sp>
        <p:nvSpPr>
          <p:cNvPr id="7" name="TextBox 6">
            <a:extLst>
              <a:ext uri="{FF2B5EF4-FFF2-40B4-BE49-F238E27FC236}">
                <a16:creationId xmlns:a16="http://schemas.microsoft.com/office/drawing/2014/main" id="{60F066D8-6AD1-F129-5C0D-139FC97C3DCB}"/>
              </a:ext>
            </a:extLst>
          </p:cNvPr>
          <p:cNvSpPr txBox="1"/>
          <p:nvPr/>
        </p:nvSpPr>
        <p:spPr>
          <a:xfrm>
            <a:off x="531223" y="5688855"/>
            <a:ext cx="4572000" cy="276999"/>
          </a:xfrm>
          <a:prstGeom prst="rect">
            <a:avLst/>
          </a:prstGeom>
          <a:noFill/>
        </p:spPr>
        <p:txBody>
          <a:bodyPr wrap="square">
            <a:spAutoFit/>
          </a:bodyPr>
          <a:lstStyle/>
          <a:p>
            <a:r>
              <a:rPr lang="en-GB" sz="1200" i="1" dirty="0">
                <a:latin typeface="Tw Cen MT" panose="020B0602020104020603" pitchFamily="34" charset="0"/>
                <a:cs typeface="Calibri" panose="020F0502020204030204" pitchFamily="34" charset="0"/>
              </a:rPr>
              <a:t>© Patrick Drown IWMI</a:t>
            </a:r>
            <a:endParaRPr lang="en-GB" sz="1200" i="1" dirty="0">
              <a:latin typeface="Tw Cen MT" panose="020B0602020104020603" pitchFamily="34" charset="0"/>
            </a:endParaRPr>
          </a:p>
        </p:txBody>
      </p:sp>
      <p:pic>
        <p:nvPicPr>
          <p:cNvPr id="8" name="Picture 7" descr="A group of people sitting outside&#10;&#10;Description automatically generated">
            <a:extLst>
              <a:ext uri="{FF2B5EF4-FFF2-40B4-BE49-F238E27FC236}">
                <a16:creationId xmlns:a16="http://schemas.microsoft.com/office/drawing/2014/main" id="{FFF68D0C-B117-5914-B810-A15DF28FD6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223" y="1714500"/>
            <a:ext cx="5810250" cy="3873500"/>
          </a:xfrm>
          <a:prstGeom prst="rect">
            <a:avLst/>
          </a:prstGeom>
        </p:spPr>
      </p:pic>
    </p:spTree>
    <p:extLst>
      <p:ext uri="{BB962C8B-B14F-4D97-AF65-F5344CB8AC3E}">
        <p14:creationId xmlns:p14="http://schemas.microsoft.com/office/powerpoint/2010/main" val="114799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4" y="1591295"/>
            <a:ext cx="6873632" cy="3895106"/>
          </a:xfrm>
        </p:spPr>
        <p:txBody>
          <a:bodyPr>
            <a:normAutofit/>
          </a:bodyPr>
          <a:lstStyle/>
          <a:p>
            <a:r>
              <a:rPr lang="en-GB" sz="2800" dirty="0"/>
              <a:t>A GESI approach should </a:t>
            </a:r>
            <a:r>
              <a:rPr lang="en-GB" sz="2800" b="1" dirty="0">
                <a:solidFill>
                  <a:schemeClr val="accent5"/>
                </a:solidFill>
              </a:rPr>
              <a:t>ensure that marginalized groups can have influence in decision-making at different levels.</a:t>
            </a:r>
            <a:endParaRPr lang="en-GB" sz="2800" dirty="0">
              <a:solidFill>
                <a:schemeClr val="accent5"/>
              </a:solidFill>
            </a:endParaRPr>
          </a:p>
          <a:p>
            <a:r>
              <a:rPr lang="en-GB" sz="2800" dirty="0">
                <a:cs typeface="Calibri"/>
              </a:rPr>
              <a:t>Those with the most to gain or lose from </a:t>
            </a:r>
            <a:r>
              <a:rPr lang="en-GB" sz="2800" dirty="0" err="1">
                <a:cs typeface="Calibri"/>
              </a:rPr>
              <a:t>WEFE</a:t>
            </a:r>
            <a:r>
              <a:rPr lang="en-GB" sz="2800" dirty="0">
                <a:cs typeface="Calibri"/>
              </a:rPr>
              <a:t> Nexus interventions often have the most limited influence.</a:t>
            </a:r>
          </a:p>
          <a:p>
            <a:endParaRPr lang="en-US" sz="2800" dirty="0"/>
          </a:p>
        </p:txBody>
      </p:sp>
      <p:sp>
        <p:nvSpPr>
          <p:cNvPr id="4" name="Titel 13">
            <a:extLst>
              <a:ext uri="{FF2B5EF4-FFF2-40B4-BE49-F238E27FC236}">
                <a16:creationId xmlns:a16="http://schemas.microsoft.com/office/drawing/2014/main" id="{E615A5ED-4DA8-1325-762C-06E1E3E818A6}"/>
              </a:ext>
            </a:extLst>
          </p:cNvPr>
          <p:cNvSpPr txBox="1">
            <a:spLocks/>
          </p:cNvSpPr>
          <p:nvPr/>
        </p:nvSpPr>
        <p:spPr bwMode="gray">
          <a:xfrm>
            <a:off x="531223" y="934601"/>
            <a:ext cx="5453941"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a:t>
            </a:r>
          </a:p>
        </p:txBody>
      </p:sp>
      <p:grpSp>
        <p:nvGrpSpPr>
          <p:cNvPr id="9" name="Group 8">
            <a:extLst>
              <a:ext uri="{FF2B5EF4-FFF2-40B4-BE49-F238E27FC236}">
                <a16:creationId xmlns:a16="http://schemas.microsoft.com/office/drawing/2014/main" id="{53CB3D9E-5F3A-DC02-544A-B14B6940376B}"/>
              </a:ext>
            </a:extLst>
          </p:cNvPr>
          <p:cNvGrpSpPr/>
          <p:nvPr/>
        </p:nvGrpSpPr>
        <p:grpSpPr>
          <a:xfrm>
            <a:off x="7270044" y="2083722"/>
            <a:ext cx="4470401" cy="3979318"/>
            <a:chOff x="8523104" y="1329624"/>
            <a:chExt cx="3668896" cy="3265860"/>
          </a:xfrm>
        </p:grpSpPr>
        <p:sp>
          <p:nvSpPr>
            <p:cNvPr id="5" name="Oval 4">
              <a:extLst>
                <a:ext uri="{FF2B5EF4-FFF2-40B4-BE49-F238E27FC236}">
                  <a16:creationId xmlns:a16="http://schemas.microsoft.com/office/drawing/2014/main" id="{A592AC13-95C0-A1DF-D3D3-A746C347D6F4}"/>
                </a:ext>
              </a:extLst>
            </p:cNvPr>
            <p:cNvSpPr/>
            <p:nvPr/>
          </p:nvSpPr>
          <p:spPr>
            <a:xfrm>
              <a:off x="8568016" y="1329624"/>
              <a:ext cx="3160735" cy="3190703"/>
            </a:xfrm>
            <a:prstGeom prst="ellipse">
              <a:avLst/>
            </a:prstGeom>
            <a:solidFill>
              <a:schemeClr val="bg1">
                <a:lumMod val="8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cartoon of a person with a blue body&#10;&#10;Description automatically generated with low confidence">
              <a:extLst>
                <a:ext uri="{FF2B5EF4-FFF2-40B4-BE49-F238E27FC236}">
                  <a16:creationId xmlns:a16="http://schemas.microsoft.com/office/drawing/2014/main" id="{8C788824-8299-240C-F172-2721F319F0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523104" y="1499089"/>
              <a:ext cx="1736253" cy="2954260"/>
            </a:xfrm>
            <a:prstGeom prst="rect">
              <a:avLst/>
            </a:prstGeom>
          </p:spPr>
        </p:pic>
        <p:pic>
          <p:nvPicPr>
            <p:cNvPr id="7" name="Picture 6" descr="A cartoon of a person pushing a walker&#10;&#10;Description automatically generated with low confidence">
              <a:extLst>
                <a:ext uri="{FF2B5EF4-FFF2-40B4-BE49-F238E27FC236}">
                  <a16:creationId xmlns:a16="http://schemas.microsoft.com/office/drawing/2014/main" id="{CD2E8B81-7DFF-D94A-ABA2-B08EE9B882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55747" y="1591294"/>
              <a:ext cx="1736253" cy="2903971"/>
            </a:xfrm>
            <a:prstGeom prst="rect">
              <a:avLst/>
            </a:prstGeom>
          </p:spPr>
        </p:pic>
        <p:pic>
          <p:nvPicPr>
            <p:cNvPr id="8" name="Picture 7" descr="A cartoon of a person holding a stick&#10;&#10;Description automatically generated with low confidence">
              <a:extLst>
                <a:ext uri="{FF2B5EF4-FFF2-40B4-BE49-F238E27FC236}">
                  <a16:creationId xmlns:a16="http://schemas.microsoft.com/office/drawing/2014/main" id="{1158D98F-049B-4ABE-9158-A7B98D44DA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63499" y="1591294"/>
              <a:ext cx="1633018" cy="3004190"/>
            </a:xfrm>
            <a:prstGeom prst="rect">
              <a:avLst/>
            </a:prstGeom>
          </p:spPr>
        </p:pic>
      </p:grpSp>
    </p:spTree>
    <p:extLst>
      <p:ext uri="{BB962C8B-B14F-4D97-AF65-F5344CB8AC3E}">
        <p14:creationId xmlns:p14="http://schemas.microsoft.com/office/powerpoint/2010/main" val="31793798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4" name="Titel 13">
            <a:extLst>
              <a:ext uri="{FF2B5EF4-FFF2-40B4-BE49-F238E27FC236}">
                <a16:creationId xmlns:a16="http://schemas.microsoft.com/office/drawing/2014/main" id="{40248DE5-F513-360E-3BDE-BDA5D7A515B4}"/>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 recognising and fostering higher forms of participation</a:t>
            </a:r>
          </a:p>
        </p:txBody>
      </p:sp>
      <p:graphicFrame>
        <p:nvGraphicFramePr>
          <p:cNvPr id="5" name="Table 10">
            <a:extLst>
              <a:ext uri="{FF2B5EF4-FFF2-40B4-BE49-F238E27FC236}">
                <a16:creationId xmlns:a16="http://schemas.microsoft.com/office/drawing/2014/main" id="{EE1DE41D-8975-3B01-6263-BCD432E19075}"/>
              </a:ext>
            </a:extLst>
          </p:cNvPr>
          <p:cNvGraphicFramePr>
            <a:graphicFrameLocks noGrp="1"/>
          </p:cNvGraphicFramePr>
          <p:nvPr>
            <p:extLst>
              <p:ext uri="{D42A27DB-BD31-4B8C-83A1-F6EECF244321}">
                <p14:modId xmlns:p14="http://schemas.microsoft.com/office/powerpoint/2010/main" val="2925437121"/>
              </p:ext>
            </p:extLst>
          </p:nvPr>
        </p:nvGraphicFramePr>
        <p:xfrm>
          <a:off x="531223" y="2079131"/>
          <a:ext cx="11288244" cy="4328160"/>
        </p:xfrm>
        <a:graphic>
          <a:graphicData uri="http://schemas.openxmlformats.org/drawingml/2006/table">
            <a:tbl>
              <a:tblPr firstRow="1" bandRow="1"/>
              <a:tblGrid>
                <a:gridCol w="3797420">
                  <a:extLst>
                    <a:ext uri="{9D8B030D-6E8A-4147-A177-3AD203B41FA5}">
                      <a16:colId xmlns:a16="http://schemas.microsoft.com/office/drawing/2014/main" val="1336938619"/>
                    </a:ext>
                  </a:extLst>
                </a:gridCol>
                <a:gridCol w="7490824">
                  <a:extLst>
                    <a:ext uri="{9D8B030D-6E8A-4147-A177-3AD203B41FA5}">
                      <a16:colId xmlns:a16="http://schemas.microsoft.com/office/drawing/2014/main" val="226548204"/>
                    </a:ext>
                  </a:extLst>
                </a:gridCol>
              </a:tblGrid>
              <a:tr h="258173">
                <a:tc>
                  <a:txBody>
                    <a:bodyPr/>
                    <a:lstStyle/>
                    <a:p>
                      <a:r>
                        <a:rPr lang="en-GB" sz="2200" b="1" dirty="0">
                          <a:solidFill>
                            <a:schemeClr val="tx2"/>
                          </a:solidFill>
                          <a:latin typeface="+mn-lt"/>
                          <a:cs typeface="Calibri" panose="020F0502020204030204" pitchFamily="34" charset="0"/>
                        </a:rPr>
                        <a:t>Form of participation</a:t>
                      </a:r>
                    </a:p>
                  </a:txBody>
                  <a:tcPr anchor="ctr">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b="1" dirty="0">
                          <a:solidFill>
                            <a:schemeClr val="tx2"/>
                          </a:solidFill>
                          <a:latin typeface="+mn-lt"/>
                          <a:cs typeface="Calibri" panose="020F0502020204030204" pitchFamily="34" charset="0"/>
                        </a:rPr>
                        <a:t>Characteristic features</a:t>
                      </a:r>
                    </a:p>
                  </a:txBody>
                  <a:tcPr anchor="ctr">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3222683"/>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Interactive (empowering)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Having voice and influence in the group’s decisions</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1745245"/>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Active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Expressing opinions, whether solicited or not, or taking other forms of initiative</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5829533"/>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Activity-specific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Being asked to (or volunteering to) undertake specific tasks</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rgbClr val="7AA12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3766327"/>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Consultative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Being asked an opinion in specific matters without guarantee of influencing decisions</a:t>
                      </a:r>
                    </a:p>
                  </a:txBody>
                  <a:tcPr>
                    <a:lnL w="12700" cmpd="sng">
                      <a:noFill/>
                      <a:prstDash val="solid"/>
                    </a:lnL>
                    <a:lnR w="12700" cmpd="sng">
                      <a:noFill/>
                      <a:prstDash val="solid"/>
                    </a:lnR>
                    <a:lnT w="12700" cap="flat" cmpd="sng" algn="ctr">
                      <a:solidFill>
                        <a:srgbClr val="7AA12C"/>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7868256"/>
                  </a:ext>
                </a:extLst>
              </a:tr>
              <a:tr h="392638">
                <a:tc>
                  <a:txBody>
                    <a:bodyPr/>
                    <a:lstStyle/>
                    <a:p>
                      <a:r>
                        <a:rPr lang="en-GB" sz="2200">
                          <a:solidFill>
                            <a:schemeClr val="tx1">
                              <a:lumMod val="75000"/>
                              <a:lumOff val="25000"/>
                            </a:schemeClr>
                          </a:solidFill>
                          <a:latin typeface="+mn-lt"/>
                          <a:ea typeface="Calibri" panose="020F0502020204030204" pitchFamily="34" charset="0"/>
                          <a:cs typeface="Calibri" panose="020F0502020204030204" pitchFamily="34" charset="0"/>
                        </a:rPr>
                        <a:t>Passive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rgbClr val="7AA12C"/>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Being informed of decisions ex post facto; or attending meetings and listening in on decision-making, without speaking up</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rgbClr val="7AA12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5566607"/>
                  </a:ext>
                </a:extLst>
              </a:tr>
              <a:tr h="392638">
                <a:tc>
                  <a:txBody>
                    <a:bodyPr/>
                    <a:lstStyle/>
                    <a:p>
                      <a:r>
                        <a:rPr lang="en-GB" sz="2200">
                          <a:solidFill>
                            <a:schemeClr val="tx1">
                              <a:lumMod val="75000"/>
                              <a:lumOff val="25000"/>
                            </a:schemeClr>
                          </a:solidFill>
                          <a:latin typeface="+mn-lt"/>
                          <a:ea typeface="Calibri" panose="020F0502020204030204" pitchFamily="34" charset="0"/>
                          <a:cs typeface="Calibri" panose="020F0502020204030204" pitchFamily="34" charset="0"/>
                        </a:rPr>
                        <a:t>Nominal participation</a:t>
                      </a:r>
                    </a:p>
                  </a:txBody>
                  <a:tcPr>
                    <a:lnL w="12700" cmpd="sng">
                      <a:noFill/>
                      <a:prstDash val="solid"/>
                    </a:lnL>
                    <a:lnR w="12700" cmpd="sng">
                      <a:noFill/>
                      <a:prstDash val="solid"/>
                    </a:lnR>
                    <a:lnT w="12700" cap="flat" cmpd="sng" algn="ctr">
                      <a:solidFill>
                        <a:srgbClr val="7AA12C"/>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Membership in the group</a:t>
                      </a:r>
                    </a:p>
                  </a:txBody>
                  <a:tcPr>
                    <a:lnL w="12700" cmpd="sng">
                      <a:noFill/>
                      <a:prstDash val="solid"/>
                    </a:lnL>
                    <a:lnR w="12700" cmpd="sng">
                      <a:noFill/>
                      <a:prstDash val="solid"/>
                    </a:lnR>
                    <a:lnT w="12700" cap="flat" cmpd="sng" algn="ctr">
                      <a:solidFill>
                        <a:srgbClr val="7AA12C"/>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170557987"/>
                  </a:ext>
                </a:extLst>
              </a:tr>
            </a:tbl>
          </a:graphicData>
        </a:graphic>
      </p:graphicFrame>
      <p:sp>
        <p:nvSpPr>
          <p:cNvPr id="7" name="TextBox 6">
            <a:extLst>
              <a:ext uri="{FF2B5EF4-FFF2-40B4-BE49-F238E27FC236}">
                <a16:creationId xmlns:a16="http://schemas.microsoft.com/office/drawing/2014/main" id="{596C4A2E-C945-AA70-FA76-23EA4D6A6E08}"/>
              </a:ext>
            </a:extLst>
          </p:cNvPr>
          <p:cNvSpPr txBox="1"/>
          <p:nvPr/>
        </p:nvSpPr>
        <p:spPr>
          <a:xfrm>
            <a:off x="531223" y="1475145"/>
            <a:ext cx="8036001" cy="461665"/>
          </a:xfrm>
          <a:prstGeom prst="rect">
            <a:avLst/>
          </a:prstGeom>
          <a:noFill/>
        </p:spPr>
        <p:txBody>
          <a:bodyPr wrap="square">
            <a:spAutoFit/>
          </a:bodyPr>
          <a:lstStyle/>
          <a:p>
            <a:r>
              <a:rPr lang="en-GB" sz="2400" b="1" dirty="0">
                <a:cs typeface="Calibri" panose="020F0502020204030204" pitchFamily="34" charset="0"/>
              </a:rPr>
              <a:t>Six levels of participation (adapted from Agarwal, 2001)</a:t>
            </a:r>
            <a:endParaRPr lang="en-US" sz="2400" b="1" dirty="0"/>
          </a:p>
        </p:txBody>
      </p:sp>
    </p:spTree>
    <p:extLst>
      <p:ext uri="{BB962C8B-B14F-4D97-AF65-F5344CB8AC3E}">
        <p14:creationId xmlns:p14="http://schemas.microsoft.com/office/powerpoint/2010/main" val="728377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650669"/>
            <a:ext cx="5062055" cy="4636919"/>
          </a:xfrm>
        </p:spPr>
        <p:txBody>
          <a:bodyPr>
            <a:normAutofit/>
          </a:bodyPr>
          <a:lstStyle/>
          <a:p>
            <a:r>
              <a:rPr lang="en-GB" sz="2600" b="1" dirty="0">
                <a:solidFill>
                  <a:schemeClr val="accent5"/>
                </a:solidFill>
              </a:rPr>
              <a:t>Meaningful participation requires addressing context-specific barriers.</a:t>
            </a:r>
            <a:endParaRPr lang="en-GB" sz="2600" dirty="0">
              <a:solidFill>
                <a:schemeClr val="accent5"/>
              </a:solidFill>
              <a:cs typeface="Calibri" panose="020F0502020204030204" pitchFamily="34" charset="0"/>
            </a:endParaRPr>
          </a:p>
          <a:p>
            <a:r>
              <a:rPr lang="en-GB" sz="2600" dirty="0">
                <a:solidFill>
                  <a:schemeClr val="tx1">
                    <a:lumMod val="85000"/>
                    <a:lumOff val="15000"/>
                  </a:schemeClr>
                </a:solidFill>
                <a:cs typeface="Calibri" panose="020F0502020204030204" pitchFamily="34" charset="0"/>
              </a:rPr>
              <a:t>Empowering participation and bottom-up learning requires continuously asking… </a:t>
            </a:r>
          </a:p>
          <a:p>
            <a:pPr marL="0" indent="0">
              <a:buNone/>
            </a:pPr>
            <a:endParaRPr lang="en-US" sz="2600" dirty="0"/>
          </a:p>
        </p:txBody>
      </p:sp>
      <p:sp>
        <p:nvSpPr>
          <p:cNvPr id="4" name="Titel 13">
            <a:extLst>
              <a:ext uri="{FF2B5EF4-FFF2-40B4-BE49-F238E27FC236}">
                <a16:creationId xmlns:a16="http://schemas.microsoft.com/office/drawing/2014/main" id="{E863BBBA-ADF3-BC65-7CB6-B6E700D78814}"/>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 recognizing and fostering higher forms of participation</a:t>
            </a:r>
          </a:p>
        </p:txBody>
      </p:sp>
      <p:sp>
        <p:nvSpPr>
          <p:cNvPr id="5" name="Speech Bubble: Oval 4">
            <a:extLst>
              <a:ext uri="{FF2B5EF4-FFF2-40B4-BE49-F238E27FC236}">
                <a16:creationId xmlns:a16="http://schemas.microsoft.com/office/drawing/2014/main" id="{6D6A8D5C-D5B7-DA53-BBF5-0F7906452662}"/>
              </a:ext>
            </a:extLst>
          </p:cNvPr>
          <p:cNvSpPr/>
          <p:nvPr/>
        </p:nvSpPr>
        <p:spPr>
          <a:xfrm>
            <a:off x="5712177" y="2470068"/>
            <a:ext cx="4040059" cy="3453331"/>
          </a:xfrm>
          <a:prstGeom prst="wedgeEllipseCallout">
            <a:avLst>
              <a:gd name="adj1" fmla="val 56136"/>
              <a:gd name="adj2" fmla="val -61547"/>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sz="2400" dirty="0">
                <a:cs typeface="Calibri" panose="020F0502020204030204" pitchFamily="34" charset="0"/>
              </a:rPr>
              <a:t>What voices are being heard at the different stages of decision-making processes, and what is the weight and legitimacy given to diverse voices? </a:t>
            </a:r>
          </a:p>
        </p:txBody>
      </p:sp>
      <p:pic>
        <p:nvPicPr>
          <p:cNvPr id="6" name="Picture 5">
            <a:extLst>
              <a:ext uri="{FF2B5EF4-FFF2-40B4-BE49-F238E27FC236}">
                <a16:creationId xmlns:a16="http://schemas.microsoft.com/office/drawing/2014/main" id="{6573587B-DE3F-A01B-D602-D372AC518D7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9752236" y="1630649"/>
            <a:ext cx="2049932" cy="4215460"/>
          </a:xfrm>
          <a:prstGeom prst="rect">
            <a:avLst/>
          </a:prstGeom>
        </p:spPr>
      </p:pic>
    </p:spTree>
    <p:extLst>
      <p:ext uri="{BB962C8B-B14F-4D97-AF65-F5344CB8AC3E}">
        <p14:creationId xmlns:p14="http://schemas.microsoft.com/office/powerpoint/2010/main" val="20859238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591295"/>
            <a:ext cx="10952215" cy="1745672"/>
          </a:xfrm>
        </p:spPr>
        <p:txBody>
          <a:bodyPr>
            <a:normAutofit/>
          </a:bodyPr>
          <a:lstStyle/>
          <a:p>
            <a:r>
              <a:rPr lang="en-GB" sz="2600" dirty="0"/>
              <a:t>Redistribution refers to</a:t>
            </a:r>
            <a:r>
              <a:rPr lang="en-GB" sz="2600" dirty="0">
                <a:solidFill>
                  <a:schemeClr val="accent5"/>
                </a:solidFill>
              </a:rPr>
              <a:t> </a:t>
            </a:r>
            <a:r>
              <a:rPr lang="en-GB" sz="2600" b="1" dirty="0">
                <a:solidFill>
                  <a:schemeClr val="accent5"/>
                </a:solidFill>
              </a:rPr>
              <a:t>an intentional effort to bring more equity to how rights and goods, as well as costs, risks and responsibilities, are distributed in a society. </a:t>
            </a:r>
            <a:r>
              <a:rPr lang="en-GB" sz="2600" dirty="0"/>
              <a:t>These rights and goods give power (including power over others) to those who control them.</a:t>
            </a:r>
          </a:p>
        </p:txBody>
      </p:sp>
      <p:sp>
        <p:nvSpPr>
          <p:cNvPr id="4" name="Titel 13">
            <a:extLst>
              <a:ext uri="{FF2B5EF4-FFF2-40B4-BE49-F238E27FC236}">
                <a16:creationId xmlns:a16="http://schemas.microsoft.com/office/drawing/2014/main" id="{AB8F6793-1787-9586-E11F-AAC133901FA9}"/>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C) Redistribution</a:t>
            </a:r>
          </a:p>
        </p:txBody>
      </p:sp>
      <p:sp>
        <p:nvSpPr>
          <p:cNvPr id="5" name="TextBox 4">
            <a:extLst>
              <a:ext uri="{FF2B5EF4-FFF2-40B4-BE49-F238E27FC236}">
                <a16:creationId xmlns:a16="http://schemas.microsoft.com/office/drawing/2014/main" id="{A55D709C-9FFF-AE2E-F8C6-C2E996C67A30}"/>
              </a:ext>
            </a:extLst>
          </p:cNvPr>
          <p:cNvSpPr txBox="1"/>
          <p:nvPr/>
        </p:nvSpPr>
        <p:spPr>
          <a:xfrm>
            <a:off x="2667197" y="4115525"/>
            <a:ext cx="1649107" cy="1107996"/>
          </a:xfrm>
          <a:prstGeom prst="rect">
            <a:avLst/>
          </a:prstGeom>
          <a:noFill/>
        </p:spPr>
        <p:txBody>
          <a:bodyPr wrap="square" rtlCol="0">
            <a:spAutoFit/>
          </a:bodyPr>
          <a:lstStyle/>
          <a:p>
            <a:pPr algn="ctr"/>
            <a:r>
              <a:rPr lang="en-GB" sz="2200" dirty="0">
                <a:solidFill>
                  <a:schemeClr val="tx1">
                    <a:lumMod val="85000"/>
                    <a:lumOff val="15000"/>
                  </a:schemeClr>
                </a:solidFill>
                <a:cs typeface="Calibri" panose="020F0502020204030204" pitchFamily="34" charset="0"/>
              </a:rPr>
              <a:t>Resource access and control</a:t>
            </a:r>
          </a:p>
        </p:txBody>
      </p:sp>
      <p:sp>
        <p:nvSpPr>
          <p:cNvPr id="6" name="TextBox 5">
            <a:extLst>
              <a:ext uri="{FF2B5EF4-FFF2-40B4-BE49-F238E27FC236}">
                <a16:creationId xmlns:a16="http://schemas.microsoft.com/office/drawing/2014/main" id="{7D578A53-021A-6601-2E61-7652010F5B2F}"/>
              </a:ext>
            </a:extLst>
          </p:cNvPr>
          <p:cNvSpPr txBox="1"/>
          <p:nvPr/>
        </p:nvSpPr>
        <p:spPr>
          <a:xfrm>
            <a:off x="7580712" y="3750749"/>
            <a:ext cx="2046576" cy="1785104"/>
          </a:xfrm>
          <a:prstGeom prst="rect">
            <a:avLst/>
          </a:prstGeom>
          <a:noFill/>
        </p:spPr>
        <p:txBody>
          <a:bodyPr wrap="square" rtlCol="0">
            <a:spAutoFit/>
          </a:bodyPr>
          <a:lstStyle/>
          <a:p>
            <a:pPr algn="ctr"/>
            <a:r>
              <a:rPr lang="en-GB" sz="2200" dirty="0">
                <a:solidFill>
                  <a:schemeClr val="tx1">
                    <a:lumMod val="85000"/>
                    <a:lumOff val="15000"/>
                  </a:schemeClr>
                </a:solidFill>
                <a:cs typeface="Calibri" panose="020F0502020204030204" pitchFamily="34" charset="0"/>
              </a:rPr>
              <a:t>Gender,</a:t>
            </a:r>
          </a:p>
          <a:p>
            <a:pPr algn="ctr"/>
            <a:r>
              <a:rPr lang="en-GB" sz="2200" dirty="0">
                <a:solidFill>
                  <a:schemeClr val="tx1">
                    <a:lumMod val="85000"/>
                    <a:lumOff val="15000"/>
                  </a:schemeClr>
                </a:solidFill>
                <a:cs typeface="Calibri" panose="020F0502020204030204" pitchFamily="34" charset="0"/>
              </a:rPr>
              <a:t>class structures &amp; other social differences &amp; inequalities</a:t>
            </a:r>
          </a:p>
        </p:txBody>
      </p:sp>
      <p:grpSp>
        <p:nvGrpSpPr>
          <p:cNvPr id="7" name="Group 6">
            <a:extLst>
              <a:ext uri="{FF2B5EF4-FFF2-40B4-BE49-F238E27FC236}">
                <a16:creationId xmlns:a16="http://schemas.microsoft.com/office/drawing/2014/main" id="{2AFC1B4E-A681-72A5-C460-2C764C5CC21F}"/>
              </a:ext>
            </a:extLst>
          </p:cNvPr>
          <p:cNvGrpSpPr/>
          <p:nvPr/>
        </p:nvGrpSpPr>
        <p:grpSpPr>
          <a:xfrm>
            <a:off x="4327679" y="3928052"/>
            <a:ext cx="3053824" cy="1422832"/>
            <a:chOff x="3706977" y="2827050"/>
            <a:chExt cx="2203167" cy="884321"/>
          </a:xfrm>
          <a:solidFill>
            <a:schemeClr val="accent2"/>
          </a:solidFill>
        </p:grpSpPr>
        <p:sp>
          <p:nvSpPr>
            <p:cNvPr id="8" name="Arrow: Left-Right 7">
              <a:extLst>
                <a:ext uri="{FF2B5EF4-FFF2-40B4-BE49-F238E27FC236}">
                  <a16:creationId xmlns:a16="http://schemas.microsoft.com/office/drawing/2014/main" id="{B0724EB0-5617-4CB8-EB85-12DCED6A032D}"/>
                </a:ext>
              </a:extLst>
            </p:cNvPr>
            <p:cNvSpPr/>
            <p:nvPr/>
          </p:nvSpPr>
          <p:spPr>
            <a:xfrm>
              <a:off x="3706977" y="2827050"/>
              <a:ext cx="2203167" cy="884321"/>
            </a:xfrm>
            <a:prstGeom prst="lef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9" name="TextBox 8">
              <a:extLst>
                <a:ext uri="{FF2B5EF4-FFF2-40B4-BE49-F238E27FC236}">
                  <a16:creationId xmlns:a16="http://schemas.microsoft.com/office/drawing/2014/main" id="{565EFC02-9124-CF3D-2B02-5875A838475E}"/>
                </a:ext>
              </a:extLst>
            </p:cNvPr>
            <p:cNvSpPr txBox="1"/>
            <p:nvPr/>
          </p:nvSpPr>
          <p:spPr>
            <a:xfrm>
              <a:off x="4168866" y="3019978"/>
              <a:ext cx="1285373" cy="535982"/>
            </a:xfrm>
            <a:prstGeom prst="rect">
              <a:avLst/>
            </a:prstGeom>
            <a:grpFill/>
          </p:spPr>
          <p:txBody>
            <a:bodyPr wrap="square" rtlCol="0">
              <a:spAutoFit/>
            </a:bodyPr>
            <a:lstStyle/>
            <a:p>
              <a:pPr algn="ctr"/>
              <a:r>
                <a:rPr lang="en-GB" sz="2000" b="1" dirty="0">
                  <a:solidFill>
                    <a:schemeClr val="bg1"/>
                  </a:solidFill>
                  <a:cs typeface="Calibri" panose="020F0502020204030204" pitchFamily="34" charset="0"/>
                </a:rPr>
                <a:t>Empower or marginalize</a:t>
              </a:r>
            </a:p>
          </p:txBody>
        </p:sp>
      </p:grpSp>
      <p:grpSp>
        <p:nvGrpSpPr>
          <p:cNvPr id="10" name="Group 9">
            <a:extLst>
              <a:ext uri="{FF2B5EF4-FFF2-40B4-BE49-F238E27FC236}">
                <a16:creationId xmlns:a16="http://schemas.microsoft.com/office/drawing/2014/main" id="{35D08CEE-C0BA-A4BE-BE67-0096DF9E8980}"/>
              </a:ext>
            </a:extLst>
          </p:cNvPr>
          <p:cNvGrpSpPr/>
          <p:nvPr/>
        </p:nvGrpSpPr>
        <p:grpSpPr>
          <a:xfrm>
            <a:off x="374704" y="3726327"/>
            <a:ext cx="2260332" cy="1688362"/>
            <a:chOff x="498269" y="2532954"/>
            <a:chExt cx="2312271" cy="1727158"/>
          </a:xfrm>
        </p:grpSpPr>
        <p:pic>
          <p:nvPicPr>
            <p:cNvPr id="11" name="Picture 4" descr="River - Free nature icons">
              <a:extLst>
                <a:ext uri="{FF2B5EF4-FFF2-40B4-BE49-F238E27FC236}">
                  <a16:creationId xmlns:a16="http://schemas.microsoft.com/office/drawing/2014/main" id="{E272A50D-E278-28D1-7B7F-009F5E649370}"/>
                </a:ext>
              </a:extLst>
            </p:cNvPr>
            <p:cNvPicPr>
              <a:picLocks noChangeAspect="1" noChangeArrowheads="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993263" y="2532954"/>
              <a:ext cx="1727158" cy="172715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descr="Grain with solid fill">
              <a:extLst>
                <a:ext uri="{FF2B5EF4-FFF2-40B4-BE49-F238E27FC236}">
                  <a16:creationId xmlns:a16="http://schemas.microsoft.com/office/drawing/2014/main" id="{F2A40432-26E0-5922-3040-A8FFFC4DC0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474922" y="3021069"/>
              <a:ext cx="1248945" cy="1202251"/>
            </a:xfrm>
            <a:prstGeom prst="rect">
              <a:avLst/>
            </a:prstGeom>
          </p:spPr>
        </p:pic>
        <p:pic>
          <p:nvPicPr>
            <p:cNvPr id="13" name="Graphic 12" descr="Money with solid fill">
              <a:extLst>
                <a:ext uri="{FF2B5EF4-FFF2-40B4-BE49-F238E27FC236}">
                  <a16:creationId xmlns:a16="http://schemas.microsoft.com/office/drawing/2014/main" id="{555BC948-EB3D-0299-702A-6E46911F8E2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28308" y="2646177"/>
              <a:ext cx="742065" cy="742065"/>
            </a:xfrm>
            <a:prstGeom prst="rect">
              <a:avLst/>
            </a:prstGeom>
          </p:spPr>
        </p:pic>
        <p:pic>
          <p:nvPicPr>
            <p:cNvPr id="14" name="Graphic 13" descr="Cow with solid fill">
              <a:extLst>
                <a:ext uri="{FF2B5EF4-FFF2-40B4-BE49-F238E27FC236}">
                  <a16:creationId xmlns:a16="http://schemas.microsoft.com/office/drawing/2014/main" id="{186DD213-8E3F-C4B5-C946-8EB73306627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96140" y="3213248"/>
              <a:ext cx="914400" cy="914400"/>
            </a:xfrm>
            <a:prstGeom prst="rect">
              <a:avLst/>
            </a:prstGeom>
          </p:spPr>
        </p:pic>
      </p:grpSp>
      <p:grpSp>
        <p:nvGrpSpPr>
          <p:cNvPr id="15" name="Group 14">
            <a:extLst>
              <a:ext uri="{FF2B5EF4-FFF2-40B4-BE49-F238E27FC236}">
                <a16:creationId xmlns:a16="http://schemas.microsoft.com/office/drawing/2014/main" id="{84F12085-7132-5310-B25C-FB8D9B6A3CE7}"/>
              </a:ext>
            </a:extLst>
          </p:cNvPr>
          <p:cNvGrpSpPr/>
          <p:nvPr/>
        </p:nvGrpSpPr>
        <p:grpSpPr>
          <a:xfrm>
            <a:off x="9826497" y="3737214"/>
            <a:ext cx="1816863" cy="1878554"/>
            <a:chOff x="2127020" y="1203605"/>
            <a:chExt cx="2969317" cy="3070138"/>
          </a:xfrm>
        </p:grpSpPr>
        <p:sp>
          <p:nvSpPr>
            <p:cNvPr id="16" name="Oval 15">
              <a:extLst>
                <a:ext uri="{FF2B5EF4-FFF2-40B4-BE49-F238E27FC236}">
                  <a16:creationId xmlns:a16="http://schemas.microsoft.com/office/drawing/2014/main" id="{3544B707-3EBD-7194-8B3C-20E6A05B8ACD}"/>
                </a:ext>
              </a:extLst>
            </p:cNvPr>
            <p:cNvSpPr/>
            <p:nvPr/>
          </p:nvSpPr>
          <p:spPr>
            <a:xfrm>
              <a:off x="2239014" y="1203605"/>
              <a:ext cx="2857323" cy="2829159"/>
            </a:xfrm>
            <a:prstGeom prst="ellipse">
              <a:avLst/>
            </a:prstGeom>
            <a:solidFill>
              <a:schemeClr val="accent6">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cartoon of a person wearing a blue robe&#10;&#10;Description automatically generated with medium confidence">
              <a:extLst>
                <a:ext uri="{FF2B5EF4-FFF2-40B4-BE49-F238E27FC236}">
                  <a16:creationId xmlns:a16="http://schemas.microsoft.com/office/drawing/2014/main" id="{E0658033-A87F-72D1-ACDD-524542E952E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83040" y="1238316"/>
              <a:ext cx="1608846" cy="2794447"/>
            </a:xfrm>
            <a:prstGeom prst="rect">
              <a:avLst/>
            </a:prstGeom>
          </p:spPr>
        </p:pic>
        <p:pic>
          <p:nvPicPr>
            <p:cNvPr id="18" name="Picture 17" descr="A cartoon of a person&#10;&#10;Description automatically generated with medium confidence">
              <a:extLst>
                <a:ext uri="{FF2B5EF4-FFF2-40B4-BE49-F238E27FC236}">
                  <a16:creationId xmlns:a16="http://schemas.microsoft.com/office/drawing/2014/main" id="{9301FBB0-8217-163A-7974-F28530FB6FE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a:off x="2127020" y="1263588"/>
              <a:ext cx="1448291" cy="2829160"/>
            </a:xfrm>
            <a:prstGeom prst="rect">
              <a:avLst/>
            </a:prstGeom>
          </p:spPr>
        </p:pic>
        <p:pic>
          <p:nvPicPr>
            <p:cNvPr id="19" name="Picture 18" descr="A cartoon of a person holding a stick&#10;&#10;Description automatically generated with low confidence">
              <a:extLst>
                <a:ext uri="{FF2B5EF4-FFF2-40B4-BE49-F238E27FC236}">
                  <a16:creationId xmlns:a16="http://schemas.microsoft.com/office/drawing/2014/main" id="{DA94D335-0EA9-94CB-F602-3B897DF7C0C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851166" y="1269553"/>
              <a:ext cx="1633018" cy="3004190"/>
            </a:xfrm>
            <a:prstGeom prst="rect">
              <a:avLst/>
            </a:prstGeom>
          </p:spPr>
        </p:pic>
      </p:grpSp>
    </p:spTree>
    <p:extLst>
      <p:ext uri="{BB962C8B-B14F-4D97-AF65-F5344CB8AC3E}">
        <p14:creationId xmlns:p14="http://schemas.microsoft.com/office/powerpoint/2010/main" val="30436268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latin typeface="Tw Cen MT"/>
                <a:cs typeface="Arial"/>
              </a:rPr>
              <a:t>2.1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774020"/>
            <a:ext cx="4076403" cy="4513569"/>
          </a:xfrm>
        </p:spPr>
        <p:txBody>
          <a:bodyPr/>
          <a:lstStyle/>
          <a:p>
            <a:r>
              <a:rPr lang="en-GB" sz="2600" dirty="0">
                <a:cs typeface="Calibri"/>
              </a:rPr>
              <a:t>A </a:t>
            </a:r>
            <a:r>
              <a:rPr lang="en-GB" sz="2600" b="1" dirty="0">
                <a:solidFill>
                  <a:schemeClr val="accent5"/>
                </a:solidFill>
                <a:cs typeface="Calibri"/>
              </a:rPr>
              <a:t>Sustainable Livelihoods Framework</a:t>
            </a:r>
            <a:r>
              <a:rPr lang="en-GB" sz="2600" b="1" dirty="0">
                <a:solidFill>
                  <a:srgbClr val="F4971A"/>
                </a:solidFill>
                <a:cs typeface="Calibri"/>
              </a:rPr>
              <a:t> </a:t>
            </a:r>
            <a:r>
              <a:rPr lang="en-GB" sz="2600" dirty="0">
                <a:cs typeface="Calibri"/>
              </a:rPr>
              <a:t>can be used to examine the distribution of costs, benefits and risks in </a:t>
            </a:r>
            <a:r>
              <a:rPr lang="en-GB" sz="2600" dirty="0" err="1">
                <a:cs typeface="Calibri"/>
              </a:rPr>
              <a:t>WEFE</a:t>
            </a:r>
            <a:r>
              <a:rPr lang="en-GB" sz="2600" dirty="0">
                <a:cs typeface="Calibri"/>
              </a:rPr>
              <a:t> Nexus interventions, and help identify ways to achieve a more equal distribution.</a:t>
            </a:r>
          </a:p>
        </p:txBody>
      </p:sp>
      <p:sp>
        <p:nvSpPr>
          <p:cNvPr id="4" name="Titel 13">
            <a:extLst>
              <a:ext uri="{FF2B5EF4-FFF2-40B4-BE49-F238E27FC236}">
                <a16:creationId xmlns:a16="http://schemas.microsoft.com/office/drawing/2014/main" id="{9AA814C9-25F0-2D67-7CA1-49FF1208B706}"/>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C) Redistribution: understanding different types of livelihood assets</a:t>
            </a:r>
          </a:p>
        </p:txBody>
      </p:sp>
      <p:grpSp>
        <p:nvGrpSpPr>
          <p:cNvPr id="5" name="Group 4">
            <a:extLst>
              <a:ext uri="{FF2B5EF4-FFF2-40B4-BE49-F238E27FC236}">
                <a16:creationId xmlns:a16="http://schemas.microsoft.com/office/drawing/2014/main" id="{A4E57CE2-EBE0-0A0D-4730-79CADB8447B7}"/>
              </a:ext>
            </a:extLst>
          </p:cNvPr>
          <p:cNvGrpSpPr/>
          <p:nvPr/>
        </p:nvGrpSpPr>
        <p:grpSpPr>
          <a:xfrm>
            <a:off x="5591325" y="1990281"/>
            <a:ext cx="5892114" cy="3661453"/>
            <a:chOff x="2578206" y="2373625"/>
            <a:chExt cx="4310149" cy="2424404"/>
          </a:xfrm>
        </p:grpSpPr>
        <p:sp>
          <p:nvSpPr>
            <p:cNvPr id="6" name="TextBox 5">
              <a:extLst>
                <a:ext uri="{FF2B5EF4-FFF2-40B4-BE49-F238E27FC236}">
                  <a16:creationId xmlns:a16="http://schemas.microsoft.com/office/drawing/2014/main" id="{9FA2B69B-3508-DA04-4664-EADF9A337189}"/>
                </a:ext>
              </a:extLst>
            </p:cNvPr>
            <p:cNvSpPr txBox="1"/>
            <p:nvPr/>
          </p:nvSpPr>
          <p:spPr>
            <a:xfrm>
              <a:off x="4358796" y="3285907"/>
              <a:ext cx="754414" cy="285309"/>
            </a:xfrm>
            <a:prstGeom prst="rect">
              <a:avLst/>
            </a:prstGeom>
            <a:noFill/>
          </p:spPr>
          <p:txBody>
            <a:bodyPr wrap="none" rtlCol="0">
              <a:spAutoFit/>
            </a:bodyPr>
            <a:lstStyle/>
            <a:p>
              <a:pPr algn="ctr"/>
              <a:r>
                <a:rPr lang="en-GB" sz="2200" b="1">
                  <a:solidFill>
                    <a:srgbClr val="004B82"/>
                  </a:solidFill>
                </a:rPr>
                <a:t>ASSETS</a:t>
              </a:r>
            </a:p>
          </p:txBody>
        </p:sp>
        <p:grpSp>
          <p:nvGrpSpPr>
            <p:cNvPr id="7" name="Group 6">
              <a:extLst>
                <a:ext uri="{FF2B5EF4-FFF2-40B4-BE49-F238E27FC236}">
                  <a16:creationId xmlns:a16="http://schemas.microsoft.com/office/drawing/2014/main" id="{408226AA-50FC-1F7D-1282-4A4880505BB9}"/>
                </a:ext>
              </a:extLst>
            </p:cNvPr>
            <p:cNvGrpSpPr/>
            <p:nvPr/>
          </p:nvGrpSpPr>
          <p:grpSpPr>
            <a:xfrm>
              <a:off x="3518243" y="2433252"/>
              <a:ext cx="933010" cy="888620"/>
              <a:chOff x="5461678" y="2852915"/>
              <a:chExt cx="933010" cy="888620"/>
            </a:xfrm>
          </p:grpSpPr>
          <p:pic>
            <p:nvPicPr>
              <p:cNvPr id="23" name="Picture 22" descr="A picture containing icon&#10;&#10;Description automatically generated">
                <a:extLst>
                  <a:ext uri="{FF2B5EF4-FFF2-40B4-BE49-F238E27FC236}">
                    <a16:creationId xmlns:a16="http://schemas.microsoft.com/office/drawing/2014/main" id="{1D26A37C-12EB-7705-56FC-3C55624B07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61678" y="2852915"/>
                <a:ext cx="933010" cy="888620"/>
              </a:xfrm>
              <a:prstGeom prst="rect">
                <a:avLst/>
              </a:prstGeom>
            </p:spPr>
          </p:pic>
          <p:sp>
            <p:nvSpPr>
              <p:cNvPr id="24" name="TextBox 23">
                <a:extLst>
                  <a:ext uri="{FF2B5EF4-FFF2-40B4-BE49-F238E27FC236}">
                    <a16:creationId xmlns:a16="http://schemas.microsoft.com/office/drawing/2014/main" id="{B7FD12B3-8B81-C311-664F-B5F5133D05E9}"/>
                  </a:ext>
                </a:extLst>
              </p:cNvPr>
              <p:cNvSpPr txBox="1"/>
              <p:nvPr/>
            </p:nvSpPr>
            <p:spPr>
              <a:xfrm>
                <a:off x="5497259" y="3096372"/>
                <a:ext cx="810431" cy="285309"/>
              </a:xfrm>
              <a:prstGeom prst="rect">
                <a:avLst/>
              </a:prstGeom>
              <a:noFill/>
            </p:spPr>
            <p:txBody>
              <a:bodyPr wrap="square">
                <a:spAutoFit/>
              </a:bodyPr>
              <a:lstStyle/>
              <a:p>
                <a:pPr algn="ctr"/>
                <a:r>
                  <a:rPr lang="en-GB" sz="2200" b="1" i="0" u="none" strike="noStrike" baseline="0" dirty="0">
                    <a:solidFill>
                      <a:schemeClr val="tx1">
                        <a:lumMod val="85000"/>
                        <a:lumOff val="15000"/>
                      </a:schemeClr>
                    </a:solidFill>
                    <a:cs typeface="Calibri" panose="020F0502020204030204" pitchFamily="34" charset="0"/>
                  </a:rPr>
                  <a:t>Natural</a:t>
                </a:r>
                <a:r>
                  <a:rPr lang="en-GB" sz="2200" b="1" i="0" u="none" strike="noStrike" baseline="0" dirty="0">
                    <a:solidFill>
                      <a:schemeClr val="tx1">
                        <a:lumMod val="75000"/>
                        <a:lumOff val="25000"/>
                      </a:schemeClr>
                    </a:solidFill>
                    <a:cs typeface="Calibri" panose="020F0502020204030204" pitchFamily="34" charset="0"/>
                  </a:rPr>
                  <a:t> </a:t>
                </a:r>
                <a:endParaRPr lang="en-GB" sz="2200" dirty="0">
                  <a:solidFill>
                    <a:schemeClr val="tx1">
                      <a:lumMod val="75000"/>
                      <a:lumOff val="25000"/>
                    </a:schemeClr>
                  </a:solidFill>
                  <a:cs typeface="Calibri" panose="020F0502020204030204" pitchFamily="34" charset="0"/>
                </a:endParaRPr>
              </a:p>
            </p:txBody>
          </p:sp>
        </p:grpSp>
        <p:grpSp>
          <p:nvGrpSpPr>
            <p:cNvPr id="8" name="Group 7">
              <a:extLst>
                <a:ext uri="{FF2B5EF4-FFF2-40B4-BE49-F238E27FC236}">
                  <a16:creationId xmlns:a16="http://schemas.microsoft.com/office/drawing/2014/main" id="{A49C962A-3AE7-C4D4-7544-619C1847D119}"/>
                </a:ext>
              </a:extLst>
            </p:cNvPr>
            <p:cNvGrpSpPr/>
            <p:nvPr/>
          </p:nvGrpSpPr>
          <p:grpSpPr>
            <a:xfrm>
              <a:off x="2578206" y="3272651"/>
              <a:ext cx="997762" cy="863952"/>
              <a:chOff x="958772" y="2543023"/>
              <a:chExt cx="997762" cy="863952"/>
            </a:xfrm>
          </p:grpSpPr>
          <p:pic>
            <p:nvPicPr>
              <p:cNvPr id="21" name="Picture 20" descr="Shape, icon&#10;&#10;Description automatically generated">
                <a:extLst>
                  <a:ext uri="{FF2B5EF4-FFF2-40B4-BE49-F238E27FC236}">
                    <a16:creationId xmlns:a16="http://schemas.microsoft.com/office/drawing/2014/main" id="{0E79205D-2284-7614-843A-EAA5B86831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99" y="2543023"/>
                <a:ext cx="971635" cy="863952"/>
              </a:xfrm>
              <a:prstGeom prst="rect">
                <a:avLst/>
              </a:prstGeom>
            </p:spPr>
          </p:pic>
          <p:sp>
            <p:nvSpPr>
              <p:cNvPr id="22" name="TextBox 21">
                <a:extLst>
                  <a:ext uri="{FF2B5EF4-FFF2-40B4-BE49-F238E27FC236}">
                    <a16:creationId xmlns:a16="http://schemas.microsoft.com/office/drawing/2014/main" id="{446C8922-B398-E386-E55A-5D921E4E8D8D}"/>
                  </a:ext>
                </a:extLst>
              </p:cNvPr>
              <p:cNvSpPr txBox="1"/>
              <p:nvPr/>
            </p:nvSpPr>
            <p:spPr>
              <a:xfrm>
                <a:off x="958772" y="2821111"/>
                <a:ext cx="971635"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Financial</a:t>
                </a:r>
                <a:endParaRPr lang="en-GB" sz="2200">
                  <a:solidFill>
                    <a:schemeClr val="tx1">
                      <a:lumMod val="85000"/>
                      <a:lumOff val="15000"/>
                    </a:schemeClr>
                  </a:solidFill>
                  <a:cs typeface="Calibri" panose="020F0502020204030204" pitchFamily="34" charset="0"/>
                </a:endParaRPr>
              </a:p>
            </p:txBody>
          </p:sp>
        </p:grpSp>
        <p:grpSp>
          <p:nvGrpSpPr>
            <p:cNvPr id="9" name="Group 8">
              <a:extLst>
                <a:ext uri="{FF2B5EF4-FFF2-40B4-BE49-F238E27FC236}">
                  <a16:creationId xmlns:a16="http://schemas.microsoft.com/office/drawing/2014/main" id="{30388FAB-A74C-5647-AE2D-16386925FB67}"/>
                </a:ext>
              </a:extLst>
            </p:cNvPr>
            <p:cNvGrpSpPr/>
            <p:nvPr/>
          </p:nvGrpSpPr>
          <p:grpSpPr>
            <a:xfrm>
              <a:off x="5863988" y="3130946"/>
              <a:ext cx="1024367" cy="933806"/>
              <a:chOff x="6512545" y="3785406"/>
              <a:chExt cx="1024367" cy="933806"/>
            </a:xfrm>
          </p:grpSpPr>
          <p:pic>
            <p:nvPicPr>
              <p:cNvPr id="19" name="Picture 18" descr="Icon, circle&#10;&#10;Description automatically generated">
                <a:extLst>
                  <a:ext uri="{FF2B5EF4-FFF2-40B4-BE49-F238E27FC236}">
                    <a16:creationId xmlns:a16="http://schemas.microsoft.com/office/drawing/2014/main" id="{41358B9B-C269-7CB7-D24C-EEAC397CE8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12545" y="3785406"/>
                <a:ext cx="1024367" cy="933806"/>
              </a:xfrm>
              <a:prstGeom prst="rect">
                <a:avLst/>
              </a:prstGeom>
            </p:spPr>
          </p:pic>
          <p:sp>
            <p:nvSpPr>
              <p:cNvPr id="20" name="TextBox 19">
                <a:extLst>
                  <a:ext uri="{FF2B5EF4-FFF2-40B4-BE49-F238E27FC236}">
                    <a16:creationId xmlns:a16="http://schemas.microsoft.com/office/drawing/2014/main" id="{D1786B55-5821-856C-1912-7BD031125DF0}"/>
                  </a:ext>
                </a:extLst>
              </p:cNvPr>
              <p:cNvSpPr txBox="1"/>
              <p:nvPr/>
            </p:nvSpPr>
            <p:spPr>
              <a:xfrm>
                <a:off x="6596280" y="4106741"/>
                <a:ext cx="856896"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Human</a:t>
                </a:r>
                <a:endParaRPr lang="en-GB" sz="2200">
                  <a:solidFill>
                    <a:schemeClr val="tx1">
                      <a:lumMod val="85000"/>
                      <a:lumOff val="15000"/>
                    </a:schemeClr>
                  </a:solidFill>
                  <a:cs typeface="Calibri" panose="020F0502020204030204" pitchFamily="34" charset="0"/>
                </a:endParaRPr>
              </a:p>
            </p:txBody>
          </p:sp>
        </p:grpSp>
        <p:grpSp>
          <p:nvGrpSpPr>
            <p:cNvPr id="10" name="Group 9">
              <a:extLst>
                <a:ext uri="{FF2B5EF4-FFF2-40B4-BE49-F238E27FC236}">
                  <a16:creationId xmlns:a16="http://schemas.microsoft.com/office/drawing/2014/main" id="{058A0E48-22BA-7D0D-22A0-4A722771C948}"/>
                </a:ext>
              </a:extLst>
            </p:cNvPr>
            <p:cNvGrpSpPr/>
            <p:nvPr/>
          </p:nvGrpSpPr>
          <p:grpSpPr>
            <a:xfrm>
              <a:off x="3633436" y="3864223"/>
              <a:ext cx="1024367" cy="933806"/>
              <a:chOff x="7058298" y="2942279"/>
              <a:chExt cx="1024367" cy="933806"/>
            </a:xfrm>
          </p:grpSpPr>
          <p:pic>
            <p:nvPicPr>
              <p:cNvPr id="17" name="Picture 16" descr="Icon, circle&#10;&#10;Description automatically generated">
                <a:extLst>
                  <a:ext uri="{FF2B5EF4-FFF2-40B4-BE49-F238E27FC236}">
                    <a16:creationId xmlns:a16="http://schemas.microsoft.com/office/drawing/2014/main" id="{50DB66BC-BE86-9FED-47D4-048E261B5B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58298" y="2942279"/>
                <a:ext cx="1024367" cy="933806"/>
              </a:xfrm>
              <a:prstGeom prst="rect">
                <a:avLst/>
              </a:prstGeom>
            </p:spPr>
          </p:pic>
          <p:sp>
            <p:nvSpPr>
              <p:cNvPr id="18" name="TextBox 17">
                <a:extLst>
                  <a:ext uri="{FF2B5EF4-FFF2-40B4-BE49-F238E27FC236}">
                    <a16:creationId xmlns:a16="http://schemas.microsoft.com/office/drawing/2014/main" id="{C8504C74-756D-8EC1-94A1-CAD7A6A167E8}"/>
                  </a:ext>
                </a:extLst>
              </p:cNvPr>
              <p:cNvSpPr txBox="1"/>
              <p:nvPr/>
            </p:nvSpPr>
            <p:spPr>
              <a:xfrm>
                <a:off x="7212306" y="3255294"/>
                <a:ext cx="716350"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Social</a:t>
                </a:r>
                <a:endParaRPr lang="en-GB" sz="2200">
                  <a:solidFill>
                    <a:schemeClr val="tx1">
                      <a:lumMod val="85000"/>
                      <a:lumOff val="15000"/>
                    </a:schemeClr>
                  </a:solidFill>
                  <a:cs typeface="Calibri" panose="020F0502020204030204" pitchFamily="34" charset="0"/>
                </a:endParaRPr>
              </a:p>
            </p:txBody>
          </p:sp>
        </p:grpSp>
        <p:grpSp>
          <p:nvGrpSpPr>
            <p:cNvPr id="11" name="Group 10">
              <a:extLst>
                <a:ext uri="{FF2B5EF4-FFF2-40B4-BE49-F238E27FC236}">
                  <a16:creationId xmlns:a16="http://schemas.microsoft.com/office/drawing/2014/main" id="{3D498C8D-5207-034D-017B-F1B678D68079}"/>
                </a:ext>
              </a:extLst>
            </p:cNvPr>
            <p:cNvGrpSpPr/>
            <p:nvPr/>
          </p:nvGrpSpPr>
          <p:grpSpPr>
            <a:xfrm>
              <a:off x="5063745" y="2373625"/>
              <a:ext cx="971635" cy="863952"/>
              <a:chOff x="3246056" y="3574708"/>
              <a:chExt cx="971635" cy="863952"/>
            </a:xfrm>
          </p:grpSpPr>
          <p:pic>
            <p:nvPicPr>
              <p:cNvPr id="15" name="Picture 14" descr="Shape, icon&#10;&#10;Description automatically generated">
                <a:extLst>
                  <a:ext uri="{FF2B5EF4-FFF2-40B4-BE49-F238E27FC236}">
                    <a16:creationId xmlns:a16="http://schemas.microsoft.com/office/drawing/2014/main" id="{87FB2652-386D-12F8-C7B9-208F5446EF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6056" y="3574708"/>
                <a:ext cx="971635" cy="863952"/>
              </a:xfrm>
              <a:prstGeom prst="rect">
                <a:avLst/>
              </a:prstGeom>
            </p:spPr>
          </p:pic>
          <p:sp>
            <p:nvSpPr>
              <p:cNvPr id="16" name="TextBox 15">
                <a:extLst>
                  <a:ext uri="{FF2B5EF4-FFF2-40B4-BE49-F238E27FC236}">
                    <a16:creationId xmlns:a16="http://schemas.microsoft.com/office/drawing/2014/main" id="{B8D4270A-14F9-B470-03DD-3B07DBA9D422}"/>
                  </a:ext>
                </a:extLst>
              </p:cNvPr>
              <p:cNvSpPr txBox="1"/>
              <p:nvPr/>
            </p:nvSpPr>
            <p:spPr>
              <a:xfrm>
                <a:off x="3281209" y="3873616"/>
                <a:ext cx="901329"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Political</a:t>
                </a:r>
                <a:endParaRPr lang="en-GB" sz="2200">
                  <a:solidFill>
                    <a:schemeClr val="tx1">
                      <a:lumMod val="85000"/>
                      <a:lumOff val="15000"/>
                    </a:schemeClr>
                  </a:solidFill>
                  <a:cs typeface="Calibri" panose="020F0502020204030204" pitchFamily="34" charset="0"/>
                </a:endParaRPr>
              </a:p>
            </p:txBody>
          </p:sp>
        </p:grpSp>
        <p:grpSp>
          <p:nvGrpSpPr>
            <p:cNvPr id="12" name="Group 11">
              <a:extLst>
                <a:ext uri="{FF2B5EF4-FFF2-40B4-BE49-F238E27FC236}">
                  <a16:creationId xmlns:a16="http://schemas.microsoft.com/office/drawing/2014/main" id="{53C20050-F141-792D-BB5F-11BA5985F3A1}"/>
                </a:ext>
              </a:extLst>
            </p:cNvPr>
            <p:cNvGrpSpPr/>
            <p:nvPr/>
          </p:nvGrpSpPr>
          <p:grpSpPr>
            <a:xfrm>
              <a:off x="4967330" y="3909409"/>
              <a:ext cx="960708" cy="888620"/>
              <a:chOff x="4898613" y="3948656"/>
              <a:chExt cx="960708" cy="888620"/>
            </a:xfrm>
          </p:grpSpPr>
          <p:pic>
            <p:nvPicPr>
              <p:cNvPr id="13" name="Picture 12" descr="A picture containing icon&#10;&#10;Description automatically generated">
                <a:extLst>
                  <a:ext uri="{FF2B5EF4-FFF2-40B4-BE49-F238E27FC236}">
                    <a16:creationId xmlns:a16="http://schemas.microsoft.com/office/drawing/2014/main" id="{21DF9586-3C7F-BA41-9202-3714EA12F0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6311" y="3948656"/>
                <a:ext cx="933010" cy="888620"/>
              </a:xfrm>
              <a:prstGeom prst="rect">
                <a:avLst/>
              </a:prstGeom>
            </p:spPr>
          </p:pic>
          <p:sp>
            <p:nvSpPr>
              <p:cNvPr id="14" name="TextBox 13">
                <a:extLst>
                  <a:ext uri="{FF2B5EF4-FFF2-40B4-BE49-F238E27FC236}">
                    <a16:creationId xmlns:a16="http://schemas.microsoft.com/office/drawing/2014/main" id="{D18571FB-4F24-8365-04F2-8FDAF960026D}"/>
                  </a:ext>
                </a:extLst>
              </p:cNvPr>
              <p:cNvSpPr txBox="1"/>
              <p:nvPr/>
            </p:nvSpPr>
            <p:spPr>
              <a:xfrm>
                <a:off x="4898613" y="4184609"/>
                <a:ext cx="933010"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Physical</a:t>
                </a:r>
                <a:endParaRPr lang="en-GB" sz="2200">
                  <a:solidFill>
                    <a:schemeClr val="tx1">
                      <a:lumMod val="85000"/>
                      <a:lumOff val="15000"/>
                    </a:schemeClr>
                  </a:solidFill>
                  <a:cs typeface="Calibri" panose="020F0502020204030204" pitchFamily="34" charset="0"/>
                </a:endParaRPr>
              </a:p>
            </p:txBody>
          </p:sp>
        </p:grpSp>
      </p:grpSp>
    </p:spTree>
    <p:extLst>
      <p:ext uri="{BB962C8B-B14F-4D97-AF65-F5344CB8AC3E}">
        <p14:creationId xmlns:p14="http://schemas.microsoft.com/office/powerpoint/2010/main" val="14315514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cs typeface="Arial"/>
              </a:rPr>
              <a:t>2.1 Inclusivity Analysis | Focus</a:t>
            </a:r>
          </a:p>
        </p:txBody>
      </p:sp>
      <p:sp>
        <p:nvSpPr>
          <p:cNvPr id="4" name="Titel 13">
            <a:extLst>
              <a:ext uri="{FF2B5EF4-FFF2-40B4-BE49-F238E27FC236}">
                <a16:creationId xmlns:a16="http://schemas.microsoft.com/office/drawing/2014/main" id="{8FEA2A3E-6D87-F1F8-BB96-91C9E1F1FB1E}"/>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C) Redistribution</a:t>
            </a:r>
          </a:p>
        </p:txBody>
      </p:sp>
      <p:sp>
        <p:nvSpPr>
          <p:cNvPr id="5" name="TextBox 4">
            <a:extLst>
              <a:ext uri="{FF2B5EF4-FFF2-40B4-BE49-F238E27FC236}">
                <a16:creationId xmlns:a16="http://schemas.microsoft.com/office/drawing/2014/main" id="{0267EA7E-AF0D-1976-4780-B897BAF4EBF1}"/>
              </a:ext>
            </a:extLst>
          </p:cNvPr>
          <p:cNvSpPr txBox="1"/>
          <p:nvPr/>
        </p:nvSpPr>
        <p:spPr>
          <a:xfrm>
            <a:off x="5246037" y="3522995"/>
            <a:ext cx="2672067" cy="2800767"/>
          </a:xfrm>
          <a:prstGeom prst="rect">
            <a:avLst/>
          </a:prstGeom>
          <a:noFill/>
        </p:spPr>
        <p:txBody>
          <a:bodyPr wrap="square" lIns="91440" tIns="45720" rIns="91440" bIns="45720" anchor="t">
            <a:spAutoFit/>
          </a:bodyPr>
          <a:lstStyle/>
          <a:p>
            <a:pPr algn="ctr"/>
            <a:r>
              <a:rPr lang="en-GB" sz="2200" i="0" u="none" strike="noStrike" baseline="0" dirty="0">
                <a:solidFill>
                  <a:schemeClr val="tx1">
                    <a:lumMod val="85000"/>
                    <a:lumOff val="15000"/>
                  </a:schemeClr>
                </a:solidFill>
                <a:cs typeface="Calibri"/>
              </a:rPr>
              <a:t>To identify </a:t>
            </a:r>
            <a:r>
              <a:rPr lang="en-GB" sz="2200" b="1" i="0" u="none" strike="noStrike" baseline="0" dirty="0">
                <a:solidFill>
                  <a:schemeClr val="tx1">
                    <a:lumMod val="85000"/>
                    <a:lumOff val="15000"/>
                  </a:schemeClr>
                </a:solidFill>
                <a:cs typeface="Calibri"/>
              </a:rPr>
              <a:t>how WEFE </a:t>
            </a:r>
            <a:r>
              <a:rPr lang="en-GB" sz="2200" b="1" dirty="0">
                <a:solidFill>
                  <a:schemeClr val="tx1">
                    <a:lumMod val="85000"/>
                    <a:lumOff val="15000"/>
                  </a:schemeClr>
                </a:solidFill>
                <a:cs typeface="Calibri"/>
              </a:rPr>
              <a:t>Nexus</a:t>
            </a:r>
            <a:r>
              <a:rPr lang="en-GB" sz="2200" b="1" i="0" u="none" strike="noStrike" baseline="0" dirty="0">
                <a:solidFill>
                  <a:schemeClr val="tx1">
                    <a:lumMod val="85000"/>
                    <a:lumOff val="15000"/>
                  </a:schemeClr>
                </a:solidFill>
                <a:cs typeface="Calibri"/>
              </a:rPr>
              <a:t> interventions</a:t>
            </a:r>
            <a:r>
              <a:rPr lang="en-GB" sz="2200" i="0" u="none" strike="noStrike" baseline="0" dirty="0">
                <a:solidFill>
                  <a:schemeClr val="tx1">
                    <a:lumMod val="85000"/>
                    <a:lumOff val="15000"/>
                  </a:schemeClr>
                </a:solidFill>
                <a:cs typeface="Calibri"/>
              </a:rPr>
              <a:t> may </a:t>
            </a:r>
            <a:r>
              <a:rPr lang="en-GB" sz="2200" b="1" i="0" u="none" strike="noStrike" baseline="0" dirty="0">
                <a:solidFill>
                  <a:schemeClr val="tx1">
                    <a:lumMod val="85000"/>
                    <a:lumOff val="15000"/>
                  </a:schemeClr>
                </a:solidFill>
                <a:cs typeface="Calibri"/>
              </a:rPr>
              <a:t>affect the distribution of costs </a:t>
            </a:r>
            <a:r>
              <a:rPr lang="en-GB" sz="2200" i="0" u="none" strike="noStrike" baseline="0" dirty="0">
                <a:solidFill>
                  <a:schemeClr val="tx1">
                    <a:lumMod val="85000"/>
                    <a:lumOff val="15000"/>
                  </a:schemeClr>
                </a:solidFill>
                <a:cs typeface="Calibri"/>
              </a:rPr>
              <a:t>and </a:t>
            </a:r>
            <a:r>
              <a:rPr lang="en-GB" sz="2200" b="1" i="0" u="none" strike="noStrike" baseline="0" dirty="0">
                <a:solidFill>
                  <a:schemeClr val="tx1">
                    <a:lumMod val="85000"/>
                    <a:lumOff val="15000"/>
                  </a:schemeClr>
                </a:solidFill>
                <a:cs typeface="Calibri"/>
              </a:rPr>
              <a:t>benefits</a:t>
            </a:r>
            <a:r>
              <a:rPr lang="en-GB" sz="2200" i="0" u="none" strike="noStrike" baseline="0" dirty="0">
                <a:solidFill>
                  <a:schemeClr val="tx1">
                    <a:lumMod val="85000"/>
                    <a:lumOff val="15000"/>
                  </a:schemeClr>
                </a:solidFill>
                <a:cs typeface="Calibri"/>
              </a:rPr>
              <a:t> among </a:t>
            </a:r>
            <a:r>
              <a:rPr lang="en-GB" sz="2200" b="1" i="0" u="none" strike="noStrike" baseline="0" dirty="0">
                <a:solidFill>
                  <a:schemeClr val="tx1">
                    <a:lumMod val="85000"/>
                    <a:lumOff val="15000"/>
                  </a:schemeClr>
                </a:solidFill>
                <a:cs typeface="Calibri"/>
              </a:rPr>
              <a:t>different social groups</a:t>
            </a:r>
            <a:r>
              <a:rPr lang="en-GB" sz="2200" i="0" u="none" strike="noStrike" baseline="0" dirty="0">
                <a:solidFill>
                  <a:schemeClr val="tx1">
                    <a:lumMod val="85000"/>
                    <a:lumOff val="15000"/>
                  </a:schemeClr>
                </a:solidFill>
                <a:cs typeface="Calibri"/>
              </a:rPr>
              <a:t>, key questions include:</a:t>
            </a:r>
          </a:p>
        </p:txBody>
      </p:sp>
      <p:sp>
        <p:nvSpPr>
          <p:cNvPr id="6" name="Speech Bubble: Oval 5">
            <a:extLst>
              <a:ext uri="{FF2B5EF4-FFF2-40B4-BE49-F238E27FC236}">
                <a16:creationId xmlns:a16="http://schemas.microsoft.com/office/drawing/2014/main" id="{271682E7-87BC-063C-8482-3F5E3C0E0678}"/>
              </a:ext>
            </a:extLst>
          </p:cNvPr>
          <p:cNvSpPr/>
          <p:nvPr/>
        </p:nvSpPr>
        <p:spPr>
          <a:xfrm>
            <a:off x="1505712" y="3899838"/>
            <a:ext cx="3379638" cy="2514235"/>
          </a:xfrm>
          <a:prstGeom prst="wedgeEllipseCallout">
            <a:avLst>
              <a:gd name="adj1" fmla="val 62542"/>
              <a:gd name="adj2" fmla="val -26475"/>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What structures, processes, checks and balances are needed to level the playing field and improve opportunities for women and marginalized social groups?</a:t>
            </a:r>
            <a:endParaRPr lang="en-GB" dirty="0">
              <a:solidFill>
                <a:schemeClr val="bg1"/>
              </a:solidFill>
              <a:cs typeface="Calibri" panose="020F0502020204030204" pitchFamily="34" charset="0"/>
            </a:endParaRPr>
          </a:p>
        </p:txBody>
      </p:sp>
      <p:sp>
        <p:nvSpPr>
          <p:cNvPr id="7" name="Speech Bubble: Oval 6">
            <a:extLst>
              <a:ext uri="{FF2B5EF4-FFF2-40B4-BE49-F238E27FC236}">
                <a16:creationId xmlns:a16="http://schemas.microsoft.com/office/drawing/2014/main" id="{7F5F6153-540E-326E-3CB5-6C1E805612C7}"/>
              </a:ext>
            </a:extLst>
          </p:cNvPr>
          <p:cNvSpPr/>
          <p:nvPr/>
        </p:nvSpPr>
        <p:spPr>
          <a:xfrm>
            <a:off x="1919111" y="1343168"/>
            <a:ext cx="2966239" cy="2377502"/>
          </a:xfrm>
          <a:prstGeom prst="wedgeEllipseCallout">
            <a:avLst>
              <a:gd name="adj1" fmla="val 68673"/>
              <a:gd name="adj2" fmla="val 25114"/>
            </a:avLst>
          </a:prstGeom>
          <a:solidFill>
            <a:schemeClr val="accent1"/>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How do the planned interventions affect the availability, flows and distribution of different </a:t>
            </a:r>
            <a:r>
              <a:rPr lang="en-GB" dirty="0">
                <a:solidFill>
                  <a:schemeClr val="bg1"/>
                </a:solidFill>
                <a:cs typeface="Calibri" panose="020F0502020204030204" pitchFamily="34" charset="0"/>
              </a:rPr>
              <a:t>types of </a:t>
            </a:r>
            <a:r>
              <a:rPr lang="en-GB" b="0" i="0" u="none" strike="noStrike" baseline="0" dirty="0">
                <a:solidFill>
                  <a:schemeClr val="bg1"/>
                </a:solidFill>
                <a:cs typeface="Calibri" panose="020F0502020204030204" pitchFamily="34" charset="0"/>
              </a:rPr>
              <a:t>assets among diverse social groups? </a:t>
            </a:r>
          </a:p>
        </p:txBody>
      </p:sp>
      <p:sp>
        <p:nvSpPr>
          <p:cNvPr id="8" name="Speech Bubble: Oval 7">
            <a:extLst>
              <a:ext uri="{FF2B5EF4-FFF2-40B4-BE49-F238E27FC236}">
                <a16:creationId xmlns:a16="http://schemas.microsoft.com/office/drawing/2014/main" id="{9705241B-774A-16E5-9A6A-E4B3068367AC}"/>
              </a:ext>
            </a:extLst>
          </p:cNvPr>
          <p:cNvSpPr/>
          <p:nvPr/>
        </p:nvSpPr>
        <p:spPr>
          <a:xfrm>
            <a:off x="5259510" y="934601"/>
            <a:ext cx="2525708" cy="2075231"/>
          </a:xfrm>
          <a:prstGeom prst="wedgeEllipseCallout">
            <a:avLst>
              <a:gd name="adj1" fmla="val 16293"/>
              <a:gd name="adj2" fmla="val 61580"/>
            </a:avLst>
          </a:prstGeom>
          <a:solidFill>
            <a:schemeClr val="accent3"/>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Which groups would gain which types of assets or resources? </a:t>
            </a:r>
          </a:p>
        </p:txBody>
      </p:sp>
      <p:sp>
        <p:nvSpPr>
          <p:cNvPr id="9" name="Speech Bubble: Oval 8">
            <a:extLst>
              <a:ext uri="{FF2B5EF4-FFF2-40B4-BE49-F238E27FC236}">
                <a16:creationId xmlns:a16="http://schemas.microsoft.com/office/drawing/2014/main" id="{9A96A53C-FD01-C4CA-3900-4A7A2984F1AB}"/>
              </a:ext>
            </a:extLst>
          </p:cNvPr>
          <p:cNvSpPr/>
          <p:nvPr/>
        </p:nvSpPr>
        <p:spPr>
          <a:xfrm>
            <a:off x="8184061" y="1343168"/>
            <a:ext cx="2525707" cy="2334382"/>
          </a:xfrm>
          <a:prstGeom prst="wedgeEllipseCallout">
            <a:avLst>
              <a:gd name="adj1" fmla="val -64572"/>
              <a:gd name="adj2" fmla="val 43743"/>
            </a:avLst>
          </a:prstGeom>
          <a:solidFill>
            <a:schemeClr val="accent5"/>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Which groups would lose access to and control over assets or resources as a result of interventions? </a:t>
            </a:r>
          </a:p>
        </p:txBody>
      </p:sp>
      <p:sp>
        <p:nvSpPr>
          <p:cNvPr id="10" name="Speech Bubble: Oval 9">
            <a:extLst>
              <a:ext uri="{FF2B5EF4-FFF2-40B4-BE49-F238E27FC236}">
                <a16:creationId xmlns:a16="http://schemas.microsoft.com/office/drawing/2014/main" id="{43517DAC-4C03-8609-53DA-CF8FF8CA0839}"/>
              </a:ext>
            </a:extLst>
          </p:cNvPr>
          <p:cNvSpPr/>
          <p:nvPr/>
        </p:nvSpPr>
        <p:spPr>
          <a:xfrm>
            <a:off x="8367685" y="3720670"/>
            <a:ext cx="3230136" cy="2693403"/>
          </a:xfrm>
          <a:prstGeom prst="wedgeEllipseCallout">
            <a:avLst>
              <a:gd name="adj1" fmla="val -59515"/>
              <a:gd name="adj2" fmla="val -32385"/>
            </a:avLst>
          </a:prstGeom>
          <a:solidFill>
            <a:schemeClr val="accent2"/>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How do history and context (policies, norms, other institutions and markets) influence the distribution of costs, risks and benefits among social groups?</a:t>
            </a:r>
          </a:p>
        </p:txBody>
      </p:sp>
    </p:spTree>
    <p:extLst>
      <p:ext uri="{BB962C8B-B14F-4D97-AF65-F5344CB8AC3E}">
        <p14:creationId xmlns:p14="http://schemas.microsoft.com/office/powerpoint/2010/main" val="3011837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CDAD1-9F1B-4ED9-986E-85B055B475D2}"/>
              </a:ext>
            </a:extLst>
          </p:cNvPr>
          <p:cNvSpPr>
            <a:spLocks noGrp="1"/>
          </p:cNvSpPr>
          <p:nvPr>
            <p:ph type="title"/>
          </p:nvPr>
        </p:nvSpPr>
        <p:spPr/>
        <p:txBody>
          <a:bodyPr>
            <a:normAutofit fontScale="90000"/>
          </a:bodyPr>
          <a:lstStyle/>
          <a:p>
            <a:r>
              <a:rPr lang="en-US" dirty="0">
                <a:latin typeface="Tw Cen MT"/>
                <a:cs typeface="Arial"/>
              </a:rPr>
              <a:t>Contributors </a:t>
            </a:r>
            <a:endParaRPr lang="en-US" dirty="0"/>
          </a:p>
        </p:txBody>
      </p:sp>
      <p:sp>
        <p:nvSpPr>
          <p:cNvPr id="3" name="Content Placeholder 2">
            <a:extLst>
              <a:ext uri="{FF2B5EF4-FFF2-40B4-BE49-F238E27FC236}">
                <a16:creationId xmlns:a16="http://schemas.microsoft.com/office/drawing/2014/main" id="{37BB7B7B-600E-2782-E2CC-403D5419390F}"/>
              </a:ext>
            </a:extLst>
          </p:cNvPr>
          <p:cNvSpPr>
            <a:spLocks noGrp="1"/>
          </p:cNvSpPr>
          <p:nvPr>
            <p:ph idx="1"/>
          </p:nvPr>
        </p:nvSpPr>
        <p:spPr/>
        <p:txBody>
          <a:bodyPr vert="horz" lIns="91440" tIns="45720" rIns="91440" bIns="45720" rtlCol="0" anchor="t">
            <a:normAutofit/>
          </a:bodyPr>
          <a:lstStyle/>
          <a:p>
            <a:pPr marL="0" indent="0">
              <a:buNone/>
            </a:pPr>
            <a:r>
              <a:rPr lang="en-US" sz="2000" b="1" dirty="0">
                <a:cs typeface="Arial"/>
              </a:rPr>
              <a:t>Prof. Vishnu Prasad Pandey, </a:t>
            </a:r>
            <a:r>
              <a:rPr lang="en-US" sz="2000" i="1" dirty="0">
                <a:cs typeface="Arial"/>
              </a:rPr>
              <a:t>Center for Water Resources Studies (CWRS), Institute of Engineering (IoE), Tribhuvan University (TU), Nepal</a:t>
            </a:r>
            <a:endParaRPr lang="en-US" sz="2000" dirty="0">
              <a:cs typeface="Arial"/>
            </a:endParaRPr>
          </a:p>
          <a:p>
            <a:pPr marL="0" indent="0">
              <a:buNone/>
            </a:pPr>
            <a:r>
              <a:rPr lang="en-US" sz="2000" b="1" dirty="0">
                <a:cs typeface="Arial"/>
              </a:rPr>
              <a:t>Prof. Rajesh Kumar Rai, </a:t>
            </a:r>
            <a:r>
              <a:rPr lang="en-US" sz="2000" i="1" dirty="0">
                <a:cs typeface="Arial"/>
              </a:rPr>
              <a:t>Institute of Forestry, Tribhuvan University, Nepal</a:t>
            </a:r>
            <a:endParaRPr lang="en-US" sz="2000" dirty="0">
              <a:cs typeface="Arial"/>
            </a:endParaRPr>
          </a:p>
          <a:p>
            <a:pPr marL="0" indent="0">
              <a:buNone/>
            </a:pPr>
            <a:r>
              <a:rPr lang="en-US" sz="2000" b="1" dirty="0">
                <a:cs typeface="Arial"/>
              </a:rPr>
              <a:t>Dr. Sanju Koirala, </a:t>
            </a:r>
            <a:r>
              <a:rPr lang="en-US" sz="2000" i="1" dirty="0">
                <a:cs typeface="Arial"/>
              </a:rPr>
              <a:t>International Water Management Institute (IWMI), Nepal Office</a:t>
            </a:r>
            <a:endParaRPr lang="en-US" sz="2000" dirty="0">
              <a:cs typeface="Arial"/>
            </a:endParaRPr>
          </a:p>
          <a:p>
            <a:pPr marL="0" indent="0">
              <a:buNone/>
            </a:pPr>
            <a:endParaRPr lang="en-US" sz="2000" dirty="0"/>
          </a:p>
        </p:txBody>
      </p:sp>
    </p:spTree>
    <p:extLst>
      <p:ext uri="{BB962C8B-B14F-4D97-AF65-F5344CB8AC3E}">
        <p14:creationId xmlns:p14="http://schemas.microsoft.com/office/powerpoint/2010/main" val="22041551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16B64-EDCF-6C75-A232-AB6A341A6C5B}"/>
              </a:ext>
            </a:extLst>
          </p:cNvPr>
          <p:cNvSpPr>
            <a:spLocks noGrp="1"/>
          </p:cNvSpPr>
          <p:nvPr>
            <p:ph type="title"/>
          </p:nvPr>
        </p:nvSpPr>
        <p:spPr/>
        <p:txBody>
          <a:bodyPr>
            <a:normAutofit fontScale="90000"/>
          </a:bodyPr>
          <a:lstStyle/>
          <a:p>
            <a:r>
              <a:rPr lang="en-US" dirty="0">
                <a:latin typeface="Tw Cen MT"/>
                <a:cs typeface="Arial"/>
              </a:rPr>
              <a:t>2.1 Exercise 2-1: Open Discussion [15 minutes]</a:t>
            </a:r>
          </a:p>
        </p:txBody>
      </p:sp>
      <p:sp>
        <p:nvSpPr>
          <p:cNvPr id="3" name="Content Placeholder 2">
            <a:extLst>
              <a:ext uri="{FF2B5EF4-FFF2-40B4-BE49-F238E27FC236}">
                <a16:creationId xmlns:a16="http://schemas.microsoft.com/office/drawing/2014/main" id="{DC479E53-8B41-722C-6C33-1FA68A8CDC35}"/>
              </a:ext>
            </a:extLst>
          </p:cNvPr>
          <p:cNvSpPr>
            <a:spLocks noGrp="1"/>
          </p:cNvSpPr>
          <p:nvPr>
            <p:ph idx="1"/>
          </p:nvPr>
        </p:nvSpPr>
        <p:spPr/>
        <p:txBody>
          <a:bodyPr/>
          <a:lstStyle/>
          <a:p>
            <a:r>
              <a:rPr lang="en-US" sz="3000" dirty="0"/>
              <a:t>Open Discussion – Consider a case of dam project. </a:t>
            </a:r>
          </a:p>
          <a:p>
            <a:r>
              <a:rPr lang="en-US" sz="3000" dirty="0"/>
              <a:t>How do you recognize, represent and redistribute (benefits) to the project affected people?</a:t>
            </a:r>
          </a:p>
        </p:txBody>
      </p:sp>
    </p:spTree>
    <p:extLst>
      <p:ext uri="{BB962C8B-B14F-4D97-AF65-F5344CB8AC3E}">
        <p14:creationId xmlns:p14="http://schemas.microsoft.com/office/powerpoint/2010/main" val="10234400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2.1 WEFE </a:t>
            </a:r>
          </a:p>
          <a:p>
            <a:pPr algn="ctr"/>
            <a:r>
              <a:rPr lang="en-GB" sz="4500" dirty="0">
                <a:latin typeface="Tw Cen MT" panose="020B0602020104020603" pitchFamily="34" charset="0"/>
                <a:cs typeface="Arial" panose="020B0604020202020204" pitchFamily="34" charset="0"/>
              </a:rPr>
              <a:t>Nexus Assessment</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Conceptual framework – components, indicators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Framework for inclusivity analysis in WEFE Nexus</a:t>
            </a:r>
          </a:p>
          <a:p>
            <a:pPr marL="342900" indent="-342900">
              <a:spcBef>
                <a:spcPct val="0"/>
              </a:spcBef>
              <a:spcAft>
                <a:spcPts val="1000"/>
              </a:spcAft>
            </a:pPr>
            <a:r>
              <a:rPr lang="en-GB" sz="3000" dirty="0">
                <a:latin typeface="+mn-lt"/>
                <a:cs typeface="Arial" panose="020B0604020202020204" pitchFamily="34" charset="0"/>
              </a:rPr>
              <a:t>WEFE Nexus database</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a:t>
            </a:r>
            <a:r>
              <a:rPr lang="en-US" sz="3000" dirty="0">
                <a:solidFill>
                  <a:schemeClr val="bg1">
                    <a:lumMod val="50000"/>
                  </a:schemeClr>
                </a:solidFill>
                <a:latin typeface="+mn-lt"/>
                <a:cs typeface="Arial" panose="020B0604020202020204" pitchFamily="34" charset="0"/>
              </a:rPr>
              <a:t>modeling</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assessment challenges and solutions</a:t>
            </a:r>
          </a:p>
        </p:txBody>
      </p:sp>
    </p:spTree>
    <p:extLst>
      <p:ext uri="{BB962C8B-B14F-4D97-AF65-F5344CB8AC3E}">
        <p14:creationId xmlns:p14="http://schemas.microsoft.com/office/powerpoint/2010/main" val="40578444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GB" dirty="0">
                <a:latin typeface="Tw Cen MT"/>
                <a:cs typeface="Arial"/>
              </a:rPr>
              <a:t>2.1 Data Requirements and Typologies</a:t>
            </a:r>
            <a:endParaRPr lang="en-US" dirty="0">
              <a:latin typeface="Tw Cen MT"/>
              <a:cs typeface="Arial"/>
            </a:endParaRPr>
          </a:p>
        </p:txBody>
      </p:sp>
      <p:sp>
        <p:nvSpPr>
          <p:cNvPr id="3" name="Content Placeholder 2">
            <a:extLst>
              <a:ext uri="{FF2B5EF4-FFF2-40B4-BE49-F238E27FC236}">
                <a16:creationId xmlns:a16="http://schemas.microsoft.com/office/drawing/2014/main" id="{DB618B2E-EA9F-43FD-A81C-F2B035610E7D}"/>
              </a:ext>
            </a:extLst>
          </p:cNvPr>
          <p:cNvSpPr>
            <a:spLocks noGrp="1"/>
          </p:cNvSpPr>
          <p:nvPr>
            <p:ph idx="1"/>
          </p:nvPr>
        </p:nvSpPr>
        <p:spPr/>
        <p:txBody>
          <a:bodyPr>
            <a:normAutofit/>
          </a:bodyPr>
          <a:lstStyle/>
          <a:p>
            <a:r>
              <a:rPr lang="en-US" dirty="0">
                <a:cs typeface="Calibri"/>
              </a:rPr>
              <a:t>Data used in a WEFE Nexus assessment depends on the elements (W-E, W-F, W-E-F, W-E-F-E, etc.) chosen for the study (</a:t>
            </a:r>
            <a:r>
              <a:rPr lang="en-US" dirty="0" err="1">
                <a:cs typeface="Calibri"/>
              </a:rPr>
              <a:t>Anandhi</a:t>
            </a:r>
            <a:r>
              <a:rPr lang="en-US" dirty="0">
                <a:cs typeface="Calibri"/>
              </a:rPr>
              <a:t> et al., 2023).</a:t>
            </a:r>
          </a:p>
          <a:p>
            <a:r>
              <a:rPr lang="en-US" dirty="0">
                <a:cs typeface="Calibri"/>
              </a:rPr>
              <a:t>Data for WEFE Nexus assessment can be obtained by various means: </a:t>
            </a:r>
          </a:p>
          <a:p>
            <a:pPr lvl="1"/>
            <a:r>
              <a:rPr lang="en-US" sz="2400" dirty="0">
                <a:cs typeface="Calibri"/>
              </a:rPr>
              <a:t>In-situ observations</a:t>
            </a:r>
          </a:p>
          <a:p>
            <a:pPr lvl="1"/>
            <a:r>
              <a:rPr lang="en-US" sz="2400" dirty="0">
                <a:cs typeface="Calibri"/>
              </a:rPr>
              <a:t>Interviews</a:t>
            </a:r>
          </a:p>
          <a:p>
            <a:pPr lvl="1"/>
            <a:r>
              <a:rPr lang="en-US" sz="2400" dirty="0">
                <a:cs typeface="Calibri"/>
              </a:rPr>
              <a:t>Focus group discussions</a:t>
            </a:r>
          </a:p>
          <a:p>
            <a:pPr lvl="1"/>
            <a:r>
              <a:rPr lang="en-US" sz="2400" dirty="0">
                <a:cs typeface="Calibri"/>
              </a:rPr>
              <a:t>Model outputs</a:t>
            </a:r>
          </a:p>
          <a:p>
            <a:pPr lvl="1"/>
            <a:r>
              <a:rPr lang="en-US" sz="2400" dirty="0">
                <a:cs typeface="Calibri"/>
              </a:rPr>
              <a:t>Survey data</a:t>
            </a:r>
          </a:p>
          <a:p>
            <a:pPr lvl="1"/>
            <a:r>
              <a:rPr lang="en-US" sz="2400" dirty="0">
                <a:cs typeface="Calibri"/>
              </a:rPr>
              <a:t>Expert knowledge </a:t>
            </a:r>
          </a:p>
          <a:p>
            <a:pPr lvl="1"/>
            <a:r>
              <a:rPr lang="en-US" sz="2400" dirty="0">
                <a:cs typeface="Calibri"/>
              </a:rPr>
              <a:t>Meta-analysis of published literature</a:t>
            </a:r>
          </a:p>
          <a:p>
            <a:pPr lvl="1"/>
            <a:r>
              <a:rPr lang="en-US" sz="2400" dirty="0">
                <a:cs typeface="Calibri"/>
              </a:rPr>
              <a:t>Global data repositories </a:t>
            </a:r>
          </a:p>
        </p:txBody>
      </p:sp>
    </p:spTree>
    <p:extLst>
      <p:ext uri="{BB962C8B-B14F-4D97-AF65-F5344CB8AC3E}">
        <p14:creationId xmlns:p14="http://schemas.microsoft.com/office/powerpoint/2010/main" val="62209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3859-DD3E-D6BA-F920-6B1440F8903E}"/>
              </a:ext>
            </a:extLst>
          </p:cNvPr>
          <p:cNvSpPr>
            <a:spLocks noGrp="1"/>
          </p:cNvSpPr>
          <p:nvPr>
            <p:ph type="title"/>
          </p:nvPr>
        </p:nvSpPr>
        <p:spPr/>
        <p:txBody>
          <a:bodyPr>
            <a:normAutofit fontScale="90000"/>
          </a:bodyPr>
          <a:lstStyle/>
          <a:p>
            <a:r>
              <a:rPr lang="en-US" dirty="0">
                <a:latin typeface="Tw Cen MT"/>
                <a:cs typeface="Arial"/>
              </a:rPr>
              <a:t>2.1 Examples of Existing Databases </a:t>
            </a:r>
            <a:endParaRPr lang="en-US" dirty="0"/>
          </a:p>
        </p:txBody>
      </p:sp>
      <p:sp>
        <p:nvSpPr>
          <p:cNvPr id="3" name="Content Placeholder 2">
            <a:extLst>
              <a:ext uri="{FF2B5EF4-FFF2-40B4-BE49-F238E27FC236}">
                <a16:creationId xmlns:a16="http://schemas.microsoft.com/office/drawing/2014/main" id="{A72B7BB7-9C8D-0184-6731-BDD98D8F2BDF}"/>
              </a:ext>
            </a:extLst>
          </p:cNvPr>
          <p:cNvSpPr>
            <a:spLocks noGrp="1"/>
          </p:cNvSpPr>
          <p:nvPr>
            <p:ph idx="1"/>
          </p:nvPr>
        </p:nvSpPr>
        <p:spPr/>
        <p:txBody>
          <a:bodyPr>
            <a:normAutofit fontScale="92500" lnSpcReduction="10000"/>
          </a:bodyPr>
          <a:lstStyle/>
          <a:p>
            <a:pPr marL="457200" indent="-457200">
              <a:buFont typeface="+mj-lt"/>
              <a:buAutoNum type="arabicPeriod"/>
            </a:pPr>
            <a:r>
              <a:rPr lang="en-US" dirty="0">
                <a:ea typeface="+mn-lt"/>
                <a:cs typeface="+mn-lt"/>
              </a:rPr>
              <a:t>Joint Research Centre Data Catalogue of the European Commission includes </a:t>
            </a:r>
            <a:r>
              <a:rPr lang="en-US" dirty="0" err="1">
                <a:ea typeface="+mn-lt"/>
                <a:cs typeface="+mn-lt"/>
              </a:rPr>
              <a:t>WEFE</a:t>
            </a:r>
            <a:r>
              <a:rPr lang="en-US" dirty="0">
                <a:ea typeface="+mn-lt"/>
                <a:cs typeface="+mn-lt"/>
              </a:rPr>
              <a:t> Nexus (</a:t>
            </a:r>
            <a:r>
              <a:rPr lang="en-US" dirty="0">
                <a:ea typeface="+mn-lt"/>
                <a:cs typeface="+mn-lt"/>
                <a:hlinkClick r:id="rId2"/>
              </a:rPr>
              <a:t>Joint Research Centre Data Catalogue)</a:t>
            </a:r>
            <a:r>
              <a:rPr lang="en-US" dirty="0">
                <a:ea typeface="+mn-lt"/>
                <a:cs typeface="+mn-lt"/>
              </a:rPr>
              <a:t>.</a:t>
            </a:r>
            <a:endParaRPr lang="en-US" dirty="0">
              <a:cs typeface="Calibri"/>
            </a:endParaRPr>
          </a:p>
          <a:p>
            <a:pPr lvl="1"/>
            <a:r>
              <a:rPr lang="en-US" dirty="0"/>
              <a:t>Covers energy projections, power system flexibility, water-power Nexus analysis</a:t>
            </a:r>
          </a:p>
          <a:p>
            <a:pPr marL="457200" indent="-457200">
              <a:buFont typeface="+mj-lt"/>
              <a:buAutoNum type="arabicPeriod"/>
            </a:pPr>
            <a:r>
              <a:rPr lang="en-US" dirty="0">
                <a:ea typeface="+mn-lt"/>
                <a:cs typeface="+mn-lt"/>
              </a:rPr>
              <a:t>The Nexus Resource Platform is a global knowledge hub for Water, Energy, and Food Security (</a:t>
            </a:r>
            <a:r>
              <a:rPr lang="en-US" dirty="0">
                <a:ea typeface="+mn-lt"/>
                <a:cs typeface="+mn-lt"/>
                <a:hlinkClick r:id="rId3"/>
              </a:rPr>
              <a:t>Water-Energy-Food)</a:t>
            </a:r>
            <a:r>
              <a:rPr lang="en-US" dirty="0">
                <a:ea typeface="+mn-lt"/>
                <a:cs typeface="+mn-lt"/>
              </a:rPr>
              <a:t> .</a:t>
            </a:r>
            <a:endParaRPr lang="en-US" dirty="0">
              <a:cs typeface="Calibri" panose="020F0502020204030204"/>
            </a:endParaRPr>
          </a:p>
          <a:p>
            <a:pPr lvl="1"/>
            <a:r>
              <a:rPr lang="en-US" dirty="0"/>
              <a:t>Features a wide range of resources, tools, and databases to support the WEFE Nexus approach</a:t>
            </a:r>
          </a:p>
          <a:p>
            <a:pPr marL="457200" indent="-457200">
              <a:buFont typeface="+mj-lt"/>
              <a:buAutoNum type="arabicPeriod"/>
            </a:pPr>
            <a:r>
              <a:rPr lang="en-US" dirty="0" err="1">
                <a:ea typeface="+mn-lt"/>
                <a:cs typeface="+mn-lt"/>
              </a:rPr>
              <a:t>FAOSTAT</a:t>
            </a:r>
            <a:r>
              <a:rPr lang="en-US" dirty="0">
                <a:ea typeface="+mn-lt"/>
                <a:cs typeface="+mn-lt"/>
              </a:rPr>
              <a:t> (</a:t>
            </a:r>
            <a:r>
              <a:rPr lang="en-US" dirty="0">
                <a:ea typeface="+mn-lt"/>
                <a:cs typeface="+mn-lt"/>
                <a:hlinkClick r:id="rId4"/>
              </a:rPr>
              <a:t>https://</a:t>
            </a:r>
            <a:r>
              <a:rPr lang="en-US" dirty="0" err="1">
                <a:ea typeface="+mn-lt"/>
                <a:cs typeface="+mn-lt"/>
                <a:hlinkClick r:id="rId4"/>
              </a:rPr>
              <a:t>www.fao.org</a:t>
            </a:r>
            <a:r>
              <a:rPr lang="en-US" dirty="0">
                <a:ea typeface="+mn-lt"/>
                <a:cs typeface="+mn-lt"/>
                <a:hlinkClick r:id="rId4"/>
              </a:rPr>
              <a:t>/</a:t>
            </a:r>
            <a:r>
              <a:rPr lang="en-US" dirty="0" err="1">
                <a:ea typeface="+mn-lt"/>
                <a:cs typeface="+mn-lt"/>
                <a:hlinkClick r:id="rId4"/>
              </a:rPr>
              <a:t>faostat</a:t>
            </a:r>
            <a:r>
              <a:rPr lang="en-US" dirty="0">
                <a:ea typeface="+mn-lt"/>
                <a:cs typeface="+mn-lt"/>
                <a:hlinkClick r:id="rId4"/>
              </a:rPr>
              <a:t>/</a:t>
            </a:r>
            <a:r>
              <a:rPr lang="en-US" dirty="0" err="1">
                <a:ea typeface="+mn-lt"/>
                <a:cs typeface="+mn-lt"/>
                <a:hlinkClick r:id="rId4"/>
              </a:rPr>
              <a:t>en</a:t>
            </a:r>
            <a:r>
              <a:rPr lang="en-US" dirty="0">
                <a:ea typeface="+mn-lt"/>
                <a:cs typeface="+mn-lt"/>
                <a:hlinkClick r:id="rId4"/>
              </a:rPr>
              <a:t>/#home</a:t>
            </a:r>
            <a:r>
              <a:rPr lang="en-US" dirty="0">
                <a:ea typeface="+mn-lt"/>
                <a:cs typeface="+mn-lt"/>
              </a:rPr>
              <a:t>)</a:t>
            </a:r>
          </a:p>
          <a:p>
            <a:pPr lvl="1"/>
            <a:r>
              <a:rPr lang="en-US" dirty="0"/>
              <a:t>Free access to food and agriculture data for over 245 countries and territories covering all regional groupings from 1961 to the most recent year available</a:t>
            </a:r>
          </a:p>
          <a:p>
            <a:pPr marL="457200" lvl="1" indent="-457200">
              <a:buFont typeface="+mj-lt"/>
              <a:buAutoNum type="arabicPeriod" startAt="4"/>
            </a:pPr>
            <a:r>
              <a:rPr lang="en-US" sz="2400" dirty="0">
                <a:solidFill>
                  <a:schemeClr val="tx1"/>
                </a:solidFill>
                <a:ea typeface="+mn-lt"/>
                <a:cs typeface="+mn-lt"/>
              </a:rPr>
              <a:t>World Input-Output Database (</a:t>
            </a:r>
            <a:r>
              <a:rPr lang="en-US" sz="2400" dirty="0" err="1">
                <a:solidFill>
                  <a:schemeClr val="tx1"/>
                </a:solidFill>
                <a:ea typeface="+mn-lt"/>
                <a:cs typeface="+mn-lt"/>
              </a:rPr>
              <a:t>WIOD</a:t>
            </a:r>
            <a:r>
              <a:rPr lang="en-US" sz="2400" dirty="0">
                <a:solidFill>
                  <a:schemeClr val="tx1"/>
                </a:solidFill>
                <a:ea typeface="+mn-lt"/>
                <a:cs typeface="+mn-lt"/>
              </a:rPr>
              <a:t>)</a:t>
            </a:r>
          </a:p>
          <a:p>
            <a:pPr lvl="1">
              <a:lnSpc>
                <a:spcPct val="110000"/>
              </a:lnSpc>
            </a:pPr>
            <a:r>
              <a:rPr lang="en-US" dirty="0"/>
              <a:t>Initiated by the European Commission under the seventh Framework Program and developed by eleven European research organizations (</a:t>
            </a:r>
            <a:r>
              <a:rPr lang="en-US" dirty="0" err="1"/>
              <a:t>Egilmez</a:t>
            </a:r>
            <a:r>
              <a:rPr lang="en-US" dirty="0"/>
              <a:t> et al., 2020)</a:t>
            </a:r>
          </a:p>
          <a:p>
            <a:pPr lvl="1">
              <a:lnSpc>
                <a:spcPct val="110000"/>
              </a:lnSpc>
            </a:pPr>
            <a:r>
              <a:rPr lang="en-US" dirty="0"/>
              <a:t>Advantages </a:t>
            </a:r>
            <a:r>
              <a:rPr lang="en-US" dirty="0">
                <a:sym typeface="Wingdings" panose="05000000000000000000" pitchFamily="2" charset="2"/>
              </a:rPr>
              <a:t> </a:t>
            </a:r>
            <a:r>
              <a:rPr lang="en-US" dirty="0"/>
              <a:t>created specifically for time-series studies containing high-quality data; publicly available free of charge (</a:t>
            </a:r>
            <a:r>
              <a:rPr lang="en-US" dirty="0" err="1"/>
              <a:t>Egilmez</a:t>
            </a:r>
            <a:r>
              <a:rPr lang="en-US" dirty="0"/>
              <a:t> et al., 2020)</a:t>
            </a:r>
          </a:p>
        </p:txBody>
      </p:sp>
    </p:spTree>
    <p:extLst>
      <p:ext uri="{BB962C8B-B14F-4D97-AF65-F5344CB8AC3E}">
        <p14:creationId xmlns:p14="http://schemas.microsoft.com/office/powerpoint/2010/main" val="335060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dirty="0">
                <a:latin typeface="Tw Cen MT"/>
                <a:cs typeface="Arial"/>
              </a:rPr>
              <a:t>2.1 Examples of Existing Databases </a:t>
            </a:r>
            <a:endParaRPr lang="en-US" dirty="0"/>
          </a:p>
        </p:txBody>
      </p:sp>
      <p:sp>
        <p:nvSpPr>
          <p:cNvPr id="3" name="Content Placeholder 2">
            <a:extLst>
              <a:ext uri="{FF2B5EF4-FFF2-40B4-BE49-F238E27FC236}">
                <a16:creationId xmlns:a16="http://schemas.microsoft.com/office/drawing/2014/main" id="{DB618B2E-EA9F-43FD-A81C-F2B035610E7D}"/>
              </a:ext>
            </a:extLst>
          </p:cNvPr>
          <p:cNvSpPr>
            <a:spLocks noGrp="1"/>
          </p:cNvSpPr>
          <p:nvPr>
            <p:ph idx="1"/>
          </p:nvPr>
        </p:nvSpPr>
        <p:spPr/>
        <p:txBody>
          <a:bodyPr>
            <a:normAutofit/>
          </a:bodyPr>
          <a:lstStyle/>
          <a:p>
            <a:r>
              <a:rPr lang="en-US" sz="2600" dirty="0">
                <a:ea typeface="+mn-lt"/>
                <a:cs typeface="+mn-lt"/>
              </a:rPr>
              <a:t>Three major sources of data:</a:t>
            </a:r>
            <a:endParaRPr lang="en-US" sz="2600" dirty="0">
              <a:cs typeface="Calibri" panose="020F0502020204030204"/>
            </a:endParaRPr>
          </a:p>
          <a:p>
            <a:pPr lvl="1">
              <a:lnSpc>
                <a:spcPct val="120000"/>
              </a:lnSpc>
            </a:pPr>
            <a:r>
              <a:rPr lang="en-US" sz="2600" dirty="0">
                <a:cs typeface="Calibri" panose="020F0502020204030204"/>
              </a:rPr>
              <a:t>Multinational statistical databases</a:t>
            </a:r>
          </a:p>
          <a:p>
            <a:pPr lvl="2">
              <a:lnSpc>
                <a:spcPct val="120000"/>
              </a:lnSpc>
            </a:pPr>
            <a:r>
              <a:rPr lang="en-US" sz="2200" dirty="0">
                <a:cs typeface="Calibri"/>
              </a:rPr>
              <a:t>World Bank, FAO, WMRI, AQUASTAT, USDA, EUROSTAT, etc.</a:t>
            </a:r>
          </a:p>
          <a:p>
            <a:pPr lvl="1">
              <a:lnSpc>
                <a:spcPct val="120000"/>
              </a:lnSpc>
            </a:pPr>
            <a:r>
              <a:rPr lang="en-US" sz="2600" dirty="0">
                <a:cs typeface="Calibri"/>
              </a:rPr>
              <a:t>National statistical books</a:t>
            </a:r>
          </a:p>
          <a:p>
            <a:pPr lvl="2">
              <a:lnSpc>
                <a:spcPct val="120000"/>
              </a:lnSpc>
            </a:pPr>
            <a:r>
              <a:rPr lang="en-US" sz="2200" dirty="0">
                <a:cs typeface="Calibri"/>
              </a:rPr>
              <a:t>Chinese Government Yearbooks</a:t>
            </a:r>
          </a:p>
          <a:p>
            <a:pPr lvl="2">
              <a:lnSpc>
                <a:spcPct val="120000"/>
              </a:lnSpc>
            </a:pPr>
            <a:r>
              <a:rPr lang="en-US" sz="2200" dirty="0">
                <a:cs typeface="Calibri"/>
              </a:rPr>
              <a:t>Ministry of Economic Affairs of Egypt</a:t>
            </a:r>
          </a:p>
          <a:p>
            <a:pPr lvl="2">
              <a:lnSpc>
                <a:spcPct val="120000"/>
              </a:lnSpc>
            </a:pPr>
            <a:r>
              <a:rPr lang="en-US" sz="2200" dirty="0">
                <a:cs typeface="Calibri"/>
              </a:rPr>
              <a:t>National Bureau of Statistics of China</a:t>
            </a:r>
          </a:p>
          <a:p>
            <a:pPr lvl="2">
              <a:lnSpc>
                <a:spcPct val="120000"/>
              </a:lnSpc>
            </a:pPr>
            <a:r>
              <a:rPr lang="en-US" sz="2200" dirty="0">
                <a:cs typeface="Calibri"/>
              </a:rPr>
              <a:t>US Energy Information Administration, etc.</a:t>
            </a:r>
          </a:p>
          <a:p>
            <a:pPr lvl="1">
              <a:lnSpc>
                <a:spcPct val="120000"/>
              </a:lnSpc>
            </a:pPr>
            <a:r>
              <a:rPr lang="en-US" sz="2600" dirty="0">
                <a:cs typeface="Calibri"/>
              </a:rPr>
              <a:t>Survey data</a:t>
            </a:r>
          </a:p>
          <a:p>
            <a:pPr lvl="2">
              <a:lnSpc>
                <a:spcPct val="120000"/>
              </a:lnSpc>
            </a:pPr>
            <a:r>
              <a:rPr lang="en-US" sz="2200" dirty="0">
                <a:cs typeface="Calibri"/>
              </a:rPr>
              <a:t>Field investigations, following specific designs from different research projects</a:t>
            </a:r>
          </a:p>
        </p:txBody>
      </p:sp>
    </p:spTree>
    <p:extLst>
      <p:ext uri="{BB962C8B-B14F-4D97-AF65-F5344CB8AC3E}">
        <p14:creationId xmlns:p14="http://schemas.microsoft.com/office/powerpoint/2010/main" val="54172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dirty="0">
                <a:latin typeface="Tw Cen MT"/>
                <a:cs typeface="Arial"/>
              </a:rPr>
              <a:t>2.1 Examples of Existing Databases | Multinational </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75659274"/>
              </p:ext>
            </p:extLst>
          </p:nvPr>
        </p:nvGraphicFramePr>
        <p:xfrm>
          <a:off x="497710" y="882751"/>
          <a:ext cx="11400375" cy="5496964"/>
        </p:xfrm>
        <a:graphic>
          <a:graphicData uri="http://schemas.openxmlformats.org/drawingml/2006/table">
            <a:tbl>
              <a:tblPr>
                <a:tableStyleId>{21E4AEA4-8DFA-4A89-87EB-49C32662AFE0}</a:tableStyleId>
              </a:tblPr>
              <a:tblGrid>
                <a:gridCol w="7671985">
                  <a:extLst>
                    <a:ext uri="{9D8B030D-6E8A-4147-A177-3AD203B41FA5}">
                      <a16:colId xmlns:a16="http://schemas.microsoft.com/office/drawing/2014/main" val="20001"/>
                    </a:ext>
                  </a:extLst>
                </a:gridCol>
                <a:gridCol w="884858">
                  <a:extLst>
                    <a:ext uri="{9D8B030D-6E8A-4147-A177-3AD203B41FA5}">
                      <a16:colId xmlns:a16="http://schemas.microsoft.com/office/drawing/2014/main" val="20002"/>
                    </a:ext>
                  </a:extLst>
                </a:gridCol>
                <a:gridCol w="884858">
                  <a:extLst>
                    <a:ext uri="{9D8B030D-6E8A-4147-A177-3AD203B41FA5}">
                      <a16:colId xmlns:a16="http://schemas.microsoft.com/office/drawing/2014/main" val="20003"/>
                    </a:ext>
                  </a:extLst>
                </a:gridCol>
                <a:gridCol w="691296">
                  <a:extLst>
                    <a:ext uri="{9D8B030D-6E8A-4147-A177-3AD203B41FA5}">
                      <a16:colId xmlns:a16="http://schemas.microsoft.com/office/drawing/2014/main" val="20004"/>
                    </a:ext>
                  </a:extLst>
                </a:gridCol>
                <a:gridCol w="1267378">
                  <a:extLst>
                    <a:ext uri="{9D8B030D-6E8A-4147-A177-3AD203B41FA5}">
                      <a16:colId xmlns:a16="http://schemas.microsoft.com/office/drawing/2014/main" val="20005"/>
                    </a:ext>
                  </a:extLst>
                </a:gridCol>
              </a:tblGrid>
              <a:tr h="163990">
                <a:tc rowSpan="2">
                  <a:txBody>
                    <a:bodyPr/>
                    <a:lstStyle/>
                    <a:p>
                      <a:pPr algn="ctr" fontAlgn="ctr"/>
                      <a:r>
                        <a:rPr lang="en-US" sz="1600" b="1" u="none" strike="noStrike" dirty="0">
                          <a:effectLst/>
                        </a:rPr>
                        <a:t>Data Source</a:t>
                      </a:r>
                      <a:endParaRPr lang="en-US" sz="1600" b="1" i="0" u="none" strike="noStrike" dirty="0">
                        <a:solidFill>
                          <a:srgbClr val="000000"/>
                        </a:solidFill>
                        <a:effectLst/>
                        <a:latin typeface="+mn-lt"/>
                      </a:endParaRPr>
                    </a:p>
                  </a:txBody>
                  <a:tcPr marL="6307" marR="6307" marT="6307" marB="0" anchor="ctr">
                    <a:lnL w="12700" cmpd="sng">
                      <a:noFill/>
                    </a:lnL>
                    <a:lnR w="12700" cmpd="sng">
                      <a:noFill/>
                    </a:lnR>
                    <a:lnT w="12700" cmpd="sng">
                      <a:noFill/>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fontAlgn="ctr"/>
                      <a:r>
                        <a:rPr lang="en-US" sz="1600" b="1" u="none" strike="noStrike" dirty="0">
                          <a:effectLst/>
                        </a:rPr>
                        <a:t>Domain</a:t>
                      </a:r>
                      <a:endParaRPr lang="en-US" sz="1600" b="1" i="0" u="none" strike="noStrike" dirty="0">
                        <a:solidFill>
                          <a:srgbClr val="000000"/>
                        </a:solidFill>
                        <a:effectLst/>
                        <a:latin typeface="+mn-lt"/>
                      </a:endParaRPr>
                    </a:p>
                  </a:txBody>
                  <a:tcPr marL="6307" marR="6307" marT="6307" marB="0" anchor="ctr">
                    <a:lnL w="12700" cmpd="sng">
                      <a:noFill/>
                    </a:lnL>
                    <a:lnR w="12700" cmpd="sng">
                      <a:noFill/>
                    </a:lnR>
                    <a:lnT w="12700" cmpd="sng">
                      <a:noFill/>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rowSpan="2">
                  <a:txBody>
                    <a:bodyPr/>
                    <a:lstStyle/>
                    <a:p>
                      <a:pPr algn="ctr" fontAlgn="ctr"/>
                      <a:r>
                        <a:rPr lang="en-US" sz="1600" u="none" strike="noStrike" dirty="0">
                          <a:effectLst/>
                        </a:rPr>
                        <a:t> </a:t>
                      </a:r>
                      <a:r>
                        <a:rPr lang="en-US" sz="1600" b="1" u="none" strike="noStrike" dirty="0">
                          <a:effectLst/>
                        </a:rPr>
                        <a:t>Frequency</a:t>
                      </a:r>
                      <a:endParaRPr lang="en-US" sz="1600" b="1" i="0" u="none" strike="noStrike" dirty="0">
                        <a:solidFill>
                          <a:srgbClr val="000000"/>
                        </a:solidFill>
                        <a:effectLst/>
                        <a:latin typeface="+mn-lt"/>
                      </a:endParaRPr>
                    </a:p>
                  </a:txBody>
                  <a:tcPr marL="6307" marR="6307" marT="6307" marB="0" anchor="ctr">
                    <a:lnL w="12700" cmpd="sng">
                      <a:noFill/>
                    </a:lnL>
                    <a:lnR w="12700" cmpd="sng">
                      <a:noFill/>
                    </a:lnR>
                    <a:lnT w="12700" cmpd="sng">
                      <a:noFill/>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09057">
                <a:tc vMerge="1">
                  <a:txBody>
                    <a:bodyPr/>
                    <a:lstStyle/>
                    <a:p>
                      <a:endParaRPr lang="en-US"/>
                    </a:p>
                  </a:txBody>
                  <a:tcPr/>
                </a:tc>
                <a:tc>
                  <a:txBody>
                    <a:bodyPr/>
                    <a:lstStyle/>
                    <a:p>
                      <a:pPr algn="ctr" fontAlgn="ctr"/>
                      <a:r>
                        <a:rPr lang="en-US" sz="1600" b="1" u="none" strike="noStrike" dirty="0">
                          <a:effectLst/>
                        </a:rPr>
                        <a:t>Food </a:t>
                      </a:r>
                      <a:endParaRPr lang="en-US" sz="1600" b="1"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1" u="none" strike="noStrike" dirty="0">
                          <a:effectLst/>
                        </a:rPr>
                        <a:t>Energy</a:t>
                      </a:r>
                      <a:endParaRPr lang="en-US" sz="1600" b="1"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1" u="none" strike="noStrike" dirty="0">
                          <a:effectLst/>
                        </a:rPr>
                        <a:t>Water</a:t>
                      </a:r>
                      <a:endParaRPr lang="en-US" sz="1600" b="1"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fontAlgn="ctr"/>
                      <a:r>
                        <a:rPr lang="en-US" sz="1500" b="1" u="none" strike="noStrike" dirty="0">
                          <a:effectLst/>
                          <a:latin typeface="Tw Cen MT" panose="020B0602020104020603" pitchFamily="34" charset="0"/>
                        </a:rPr>
                        <a:t>Frequency</a:t>
                      </a:r>
                      <a:endParaRPr lang="en-US" sz="1500" b="1" i="0" u="none" strike="noStrike" dirty="0">
                        <a:solidFill>
                          <a:srgbClr val="000000"/>
                        </a:solidFill>
                        <a:effectLst/>
                        <a:latin typeface="Tw Cen MT" panose="020B0602020104020603" pitchFamily="34" charset="0"/>
                      </a:endParaRPr>
                    </a:p>
                  </a:txBody>
                  <a:tcPr marL="6307" marR="6307" marT="6307" marB="0" anchor="ctr">
                    <a:solidFill>
                      <a:schemeClr val="accent1">
                        <a:lumMod val="60000"/>
                        <a:lumOff val="40000"/>
                      </a:schemeClr>
                    </a:solidFill>
                  </a:tcPr>
                </a:tc>
                <a:extLst>
                  <a:ext uri="{0D108BD9-81ED-4DB2-BD59-A6C34878D82A}">
                    <a16:rowId xmlns:a16="http://schemas.microsoft.com/office/drawing/2014/main" val="10001"/>
                  </a:ext>
                </a:extLst>
              </a:tr>
              <a:tr h="548640">
                <a:tc>
                  <a:txBody>
                    <a:bodyPr/>
                    <a:lstStyle/>
                    <a:p>
                      <a:pPr algn="l" fontAlgn="ctr"/>
                      <a:r>
                        <a:rPr lang="en-US" sz="1600" u="none" strike="noStrike" dirty="0">
                          <a:effectLst/>
                        </a:rPr>
                        <a:t>Central Agency for Public Mobilization and Statistics (CAPMAS) 2010. https://edirc.repec.org/data/capgveg.html</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 </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1</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74320">
                <a:tc>
                  <a:txBody>
                    <a:bodyPr/>
                    <a:lstStyle/>
                    <a:p>
                      <a:pPr algn="l" fontAlgn="ctr"/>
                      <a:r>
                        <a:rPr lang="en-US" sz="1600" u="none" strike="noStrike" dirty="0">
                          <a:effectLst/>
                        </a:rPr>
                        <a:t>AQUASTAT – (http://www.fao.org/nr/water/aquastat/water_use_agr/index.stm)</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74320">
                <a:tc>
                  <a:txBody>
                    <a:bodyPr/>
                    <a:lstStyle/>
                    <a:p>
                      <a:pPr algn="l" fontAlgn="ctr"/>
                      <a:r>
                        <a:rPr lang="en-US" sz="1600" u="none" strike="noStrike" dirty="0">
                          <a:effectLst/>
                        </a:rPr>
                        <a:t>FAO- (www.fao.org/faostat/)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6</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74320">
                <a:tc>
                  <a:txBody>
                    <a:bodyPr/>
                    <a:lstStyle/>
                    <a:p>
                      <a:pPr algn="l" fontAlgn="ctr"/>
                      <a:r>
                        <a:rPr lang="en-US" sz="1600" u="none" strike="noStrike" dirty="0">
                          <a:effectLst/>
                        </a:rPr>
                        <a:t>World Bank database (http://data.worldbank.org/indicator/)</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74320">
                <a:tc>
                  <a:txBody>
                    <a:bodyPr/>
                    <a:lstStyle/>
                    <a:p>
                      <a:pPr algn="l" fontAlgn="ctr"/>
                      <a:r>
                        <a:rPr lang="en-US" sz="1600" u="none" strike="noStrike" dirty="0">
                          <a:effectLst/>
                        </a:rPr>
                        <a:t>Eurostat (https://ec.europa.eu/eurostat)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548640">
                <a:tc>
                  <a:txBody>
                    <a:bodyPr/>
                    <a:lstStyle/>
                    <a:p>
                      <a:pPr algn="l" fontAlgn="ctr"/>
                      <a:r>
                        <a:rPr lang="en-US" sz="1600" u="none" strike="noStrike" dirty="0">
                          <a:effectLst/>
                        </a:rPr>
                        <a:t>Multinational statistical databases (https://www.gtap.agecon.purdue.edu/databases/v9/), Municipal livestock statistics</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 </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74320">
                <a:tc>
                  <a:txBody>
                    <a:bodyPr/>
                    <a:lstStyle/>
                    <a:p>
                      <a:pPr algn="l" fontAlgn="ctr"/>
                      <a:r>
                        <a:rPr lang="en-US" sz="1600" u="none" strike="noStrike" dirty="0">
                          <a:effectLst/>
                        </a:rPr>
                        <a:t>Water Footprint Network – (www.waterfootprint.org/)</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274320">
                <a:tc>
                  <a:txBody>
                    <a:bodyPr/>
                    <a:lstStyle/>
                    <a:p>
                      <a:pPr algn="l" fontAlgn="ctr"/>
                      <a:r>
                        <a:rPr lang="en-US" sz="1600" u="none" strike="noStrike" dirty="0">
                          <a:effectLst/>
                        </a:rPr>
                        <a:t>World Bank database (http://data.worldbank.org/indicator/AG.CON.FERT.ZS).</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2</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548640">
                <a:tc>
                  <a:txBody>
                    <a:bodyPr/>
                    <a:lstStyle/>
                    <a:p>
                      <a:pPr algn="l" fontAlgn="ctr"/>
                      <a:r>
                        <a:rPr lang="en-US" sz="1600" u="none" strike="noStrike" dirty="0">
                          <a:effectLst/>
                        </a:rPr>
                        <a:t>Central Agency for Public Mobilization and Statistics (CAPMAS) 2010. https://edirc.repec.org/data/capgveg.html</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 </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274320">
                <a:tc>
                  <a:txBody>
                    <a:bodyPr/>
                    <a:lstStyle/>
                    <a:p>
                      <a:pPr algn="l" fontAlgn="ctr"/>
                      <a:r>
                        <a:rPr lang="en-US" sz="1600" u="none" strike="noStrike" dirty="0">
                          <a:effectLst/>
                        </a:rPr>
                        <a:t>Multinational statistical databases (http://www.tongji.cnki.net/kns55/Navi/YearBook)</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 </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3</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274320">
                <a:tc>
                  <a:txBody>
                    <a:bodyPr/>
                    <a:lstStyle/>
                    <a:p>
                      <a:pPr algn="l" fontAlgn="ctr"/>
                      <a:r>
                        <a:rPr lang="en-US" sz="1600" u="none" strike="noStrike" dirty="0">
                          <a:effectLst/>
                        </a:rPr>
                        <a:t>USDA database - (https://www.agcensus.usda.gov/)</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2</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274320">
                <a:tc>
                  <a:txBody>
                    <a:bodyPr/>
                    <a:lstStyle/>
                    <a:p>
                      <a:pPr algn="l" fontAlgn="ctr"/>
                      <a:r>
                        <a:rPr lang="en-US" sz="1600" u="none" strike="noStrike" dirty="0">
                          <a:effectLst/>
                        </a:rPr>
                        <a:t>Multinational statistical databases. (www.stats.gov.cn/english/statisticaldata/annualdata/)</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1</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274320">
                <a:tc>
                  <a:txBody>
                    <a:bodyPr/>
                    <a:lstStyle/>
                    <a:p>
                      <a:pPr algn="l" fontAlgn="ctr"/>
                      <a:r>
                        <a:rPr lang="en-US" sz="1600" u="none" strike="noStrike" dirty="0">
                          <a:effectLst/>
                        </a:rPr>
                        <a:t>US Geological Survey data- (https://data.usgs.gov/datacatalog)</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2</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274320">
                <a:tc>
                  <a:txBody>
                    <a:bodyPr/>
                    <a:lstStyle/>
                    <a:p>
                      <a:pPr algn="l" fontAlgn="ctr"/>
                      <a:r>
                        <a:rPr lang="en-US" sz="1600" u="none" strike="noStrike" dirty="0">
                          <a:effectLst/>
                        </a:rPr>
                        <a:t>International life cycle inventory databases- Eco invent- (https://www.ecoinvent.org/)</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8</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5"/>
                  </a:ext>
                </a:extLst>
              </a:tr>
              <a:tr h="274320">
                <a:tc>
                  <a:txBody>
                    <a:bodyPr/>
                    <a:lstStyle/>
                    <a:p>
                      <a:pPr algn="l" fontAlgn="ctr"/>
                      <a:r>
                        <a:rPr lang="en-US" sz="1600" u="none" strike="noStrike" dirty="0">
                          <a:effectLst/>
                        </a:rPr>
                        <a:t>Water Management Research Institute (WMRI) - (https://edirc.repec.org/data/capgveg.html)</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US" sz="1600" u="none" strike="noStrike" dirty="0">
                          <a:effectLst/>
                        </a:rPr>
                        <a:t>3</a:t>
                      </a:r>
                      <a:endParaRPr lang="en-US" sz="1600" b="0" i="0" u="none" strike="noStrike" dirty="0">
                        <a:solidFill>
                          <a:srgbClr val="000000"/>
                        </a:solidFill>
                        <a:effectLst/>
                        <a:latin typeface="+mn-lt"/>
                      </a:endParaRPr>
                    </a:p>
                  </a:txBody>
                  <a:tcPr marL="6307" marR="6307" marT="6307" marB="0" anchor="ctr">
                    <a:lnL w="12700" cmpd="sng">
                      <a:noFill/>
                    </a:lnL>
                    <a:lnR w="12700" cmpd="sng">
                      <a:noFill/>
                    </a:lnR>
                    <a:lnT w="1270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2034904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dirty="0">
                <a:latin typeface="Tw Cen MT"/>
                <a:cs typeface="Arial"/>
              </a:rPr>
              <a:t>2.1 Examples of Existing Databases | National </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50754845"/>
              </p:ext>
            </p:extLst>
          </p:nvPr>
        </p:nvGraphicFramePr>
        <p:xfrm>
          <a:off x="531223" y="812800"/>
          <a:ext cx="11335792" cy="5482243"/>
        </p:xfrm>
        <a:graphic>
          <a:graphicData uri="http://schemas.openxmlformats.org/drawingml/2006/table">
            <a:tbl>
              <a:tblPr>
                <a:tableStyleId>{21E4AEA4-8DFA-4A89-87EB-49C32662AFE0}</a:tableStyleId>
              </a:tblPr>
              <a:tblGrid>
                <a:gridCol w="7852313">
                  <a:extLst>
                    <a:ext uri="{9D8B030D-6E8A-4147-A177-3AD203B41FA5}">
                      <a16:colId xmlns:a16="http://schemas.microsoft.com/office/drawing/2014/main" val="20001"/>
                    </a:ext>
                  </a:extLst>
                </a:gridCol>
                <a:gridCol w="819012">
                  <a:extLst>
                    <a:ext uri="{9D8B030D-6E8A-4147-A177-3AD203B41FA5}">
                      <a16:colId xmlns:a16="http://schemas.microsoft.com/office/drawing/2014/main" val="20002"/>
                    </a:ext>
                  </a:extLst>
                </a:gridCol>
                <a:gridCol w="819012">
                  <a:extLst>
                    <a:ext uri="{9D8B030D-6E8A-4147-A177-3AD203B41FA5}">
                      <a16:colId xmlns:a16="http://schemas.microsoft.com/office/drawing/2014/main" val="20003"/>
                    </a:ext>
                  </a:extLst>
                </a:gridCol>
                <a:gridCol w="819012">
                  <a:extLst>
                    <a:ext uri="{9D8B030D-6E8A-4147-A177-3AD203B41FA5}">
                      <a16:colId xmlns:a16="http://schemas.microsoft.com/office/drawing/2014/main" val="20004"/>
                    </a:ext>
                  </a:extLst>
                </a:gridCol>
                <a:gridCol w="1026443">
                  <a:extLst>
                    <a:ext uri="{9D8B030D-6E8A-4147-A177-3AD203B41FA5}">
                      <a16:colId xmlns:a16="http://schemas.microsoft.com/office/drawing/2014/main" val="20005"/>
                    </a:ext>
                  </a:extLst>
                </a:gridCol>
              </a:tblGrid>
              <a:tr h="254414">
                <a:tc rowSpan="2">
                  <a:txBody>
                    <a:bodyPr/>
                    <a:lstStyle/>
                    <a:p>
                      <a:pPr algn="ctr" fontAlgn="ctr"/>
                      <a:r>
                        <a:rPr lang="en-US" sz="1600" b="1" u="none" strike="noStrike" dirty="0">
                          <a:effectLst/>
                        </a:rPr>
                        <a:t>Data Source</a:t>
                      </a:r>
                      <a:endParaRPr lang="en-US" sz="1600" b="1" i="0" u="none" strike="noStrike" dirty="0">
                        <a:solidFill>
                          <a:srgbClr val="000000"/>
                        </a:solidFill>
                        <a:effectLst/>
                        <a:latin typeface="+mn-lt"/>
                      </a:endParaRPr>
                    </a:p>
                  </a:txBody>
                  <a:tcPr marL="6307" marR="6307" marT="6307" marB="0" anchor="ctr">
                    <a:lnB w="12700" cap="flat" cmpd="sng" algn="ctr">
                      <a:solidFill>
                        <a:schemeClr val="accent3"/>
                      </a:solidFill>
                      <a:prstDash val="solid"/>
                      <a:round/>
                      <a:headEnd type="none" w="med" len="med"/>
                      <a:tailEnd type="none" w="med" len="med"/>
                    </a:lnB>
                  </a:tcPr>
                </a:tc>
                <a:tc gridSpan="3">
                  <a:txBody>
                    <a:bodyPr/>
                    <a:lstStyle/>
                    <a:p>
                      <a:pPr algn="ctr" fontAlgn="ctr"/>
                      <a:r>
                        <a:rPr lang="en-US" sz="1600" b="1" u="none" strike="noStrike" dirty="0">
                          <a:effectLst/>
                        </a:rPr>
                        <a:t>Domain</a:t>
                      </a:r>
                      <a:endParaRPr lang="en-US" sz="1600" b="1" i="0" u="none" strike="noStrike" dirty="0">
                        <a:solidFill>
                          <a:srgbClr val="000000"/>
                        </a:solidFill>
                        <a:effectLst/>
                        <a:latin typeface="+mn-lt"/>
                      </a:endParaRPr>
                    </a:p>
                  </a:txBody>
                  <a:tcPr marL="6307" marR="6307" marT="6307" marB="0" anchor="ctr">
                    <a:lnB w="12700" cap="flat" cmpd="sng" algn="ctr">
                      <a:solidFill>
                        <a:schemeClr val="accent3"/>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2">
                  <a:txBody>
                    <a:bodyPr/>
                    <a:lstStyle/>
                    <a:p>
                      <a:pPr algn="ctr" fontAlgn="ctr"/>
                      <a:r>
                        <a:rPr lang="en-US" sz="1600" u="none" strike="noStrike" dirty="0">
                          <a:effectLst/>
                        </a:rPr>
                        <a:t> </a:t>
                      </a:r>
                      <a:r>
                        <a:rPr lang="en-US" sz="1600" b="1" u="none" strike="noStrike" dirty="0">
                          <a:effectLst/>
                        </a:rPr>
                        <a:t>Frequency</a:t>
                      </a:r>
                      <a:endParaRPr lang="en-US" sz="1600" b="1" i="0" u="none" strike="noStrike" dirty="0">
                        <a:solidFill>
                          <a:srgbClr val="000000"/>
                        </a:solidFill>
                        <a:effectLst/>
                        <a:latin typeface="+mn-lt"/>
                      </a:endParaRPr>
                    </a:p>
                  </a:txBody>
                  <a:tcPr marL="6307" marR="6307" marT="6307" marB="0" anchor="ctr">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0"/>
                  </a:ext>
                </a:extLst>
              </a:tr>
              <a:tr h="314329">
                <a:tc vMerge="1">
                  <a:txBody>
                    <a:bodyPr/>
                    <a:lstStyle/>
                    <a:p>
                      <a:endParaRPr lang="en-US"/>
                    </a:p>
                  </a:txBody>
                  <a:tcPr/>
                </a:tc>
                <a:tc>
                  <a:txBody>
                    <a:bodyPr/>
                    <a:lstStyle/>
                    <a:p>
                      <a:pPr algn="ctr" fontAlgn="ctr"/>
                      <a:r>
                        <a:rPr lang="en-US" sz="1600" b="1" u="none" strike="noStrike" dirty="0">
                          <a:effectLst/>
                        </a:rPr>
                        <a:t>Food </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1" u="none" strike="noStrike" dirty="0">
                          <a:effectLst/>
                        </a:rPr>
                        <a:t>Energy</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1" u="none" strike="noStrike" dirty="0">
                          <a:effectLst/>
                        </a:rPr>
                        <a:t>Water</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vMerge="1">
                  <a:txBody>
                    <a:bodyPr/>
                    <a:lstStyle/>
                    <a:p>
                      <a:pPr algn="ctr" fontAlgn="ctr"/>
                      <a:r>
                        <a:rPr lang="en-US" sz="1600" b="1" u="none" strike="noStrike" dirty="0">
                          <a:effectLst/>
                          <a:latin typeface="Tw Cen MT" panose="020B0602020104020603" pitchFamily="34" charset="0"/>
                        </a:rPr>
                        <a:t>Frequency</a:t>
                      </a:r>
                      <a:endParaRPr lang="en-US" sz="1600" b="1" i="0" u="none" strike="noStrike" dirty="0">
                        <a:solidFill>
                          <a:srgbClr val="000000"/>
                        </a:solidFill>
                        <a:effectLst/>
                        <a:latin typeface="Tw Cen MT" panose="020B0602020104020603" pitchFamily="34" charset="0"/>
                      </a:endParaRPr>
                    </a:p>
                  </a:txBody>
                  <a:tcPr marL="6307" marR="6307" marT="6307" marB="0" anchor="ctr">
                    <a:solidFill>
                      <a:schemeClr val="accent1">
                        <a:lumMod val="60000"/>
                        <a:lumOff val="40000"/>
                      </a:schemeClr>
                    </a:solidFill>
                  </a:tcPr>
                </a:tc>
                <a:extLst>
                  <a:ext uri="{0D108BD9-81ED-4DB2-BD59-A6C34878D82A}">
                    <a16:rowId xmlns:a16="http://schemas.microsoft.com/office/drawing/2014/main" val="10001"/>
                  </a:ext>
                </a:extLst>
              </a:tr>
              <a:tr h="279000">
                <a:tc>
                  <a:txBody>
                    <a:bodyPr/>
                    <a:lstStyle/>
                    <a:p>
                      <a:pPr algn="l" fontAlgn="ctr"/>
                      <a:r>
                        <a:rPr lang="en-US" sz="1600" b="0" u="none" strike="noStrike" dirty="0">
                          <a:solidFill>
                            <a:srgbClr val="000000"/>
                          </a:solidFill>
                          <a:effectLst/>
                        </a:rPr>
                        <a:t>National Bureau of Statistics of China (http://www.stats.gov.cn/english/)</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dirty="0">
                          <a:solidFill>
                            <a:srgbClr val="000000"/>
                          </a:solidFill>
                          <a:effectLst/>
                        </a:rPr>
                        <a:t> </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2"/>
                  </a:ext>
                </a:extLst>
              </a:tr>
              <a:tr h="279000">
                <a:tc>
                  <a:txBody>
                    <a:bodyPr/>
                    <a:lstStyle/>
                    <a:p>
                      <a:pPr algn="l" fontAlgn="ctr"/>
                      <a:r>
                        <a:rPr lang="en-US" sz="1600" b="0" u="none" strike="noStrike" dirty="0">
                          <a:solidFill>
                            <a:srgbClr val="000000"/>
                          </a:solidFill>
                          <a:effectLst/>
                        </a:rPr>
                        <a:t>National Agricultural Statistics Service (NASS)- (https://www.nass.usda.gov/Publications/)</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dirty="0">
                          <a:solidFill>
                            <a:srgbClr val="000000"/>
                          </a:solidFill>
                          <a:effectLst/>
                        </a:rPr>
                        <a:t>1</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3"/>
                  </a:ext>
                </a:extLst>
              </a:tr>
              <a:tr h="503750">
                <a:tc>
                  <a:txBody>
                    <a:bodyPr/>
                    <a:lstStyle/>
                    <a:p>
                      <a:pPr algn="l" fontAlgn="ctr"/>
                      <a:r>
                        <a:rPr lang="en-US" sz="1600" b="0" u="none" strike="noStrike" dirty="0">
                          <a:solidFill>
                            <a:srgbClr val="000000"/>
                          </a:solidFill>
                          <a:effectLst/>
                        </a:rPr>
                        <a:t>Agricultural Ministry of Iran. (https://theiranproject.com/blog/tag/irans-minister-of-agriculture/)</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4"/>
                  </a:ext>
                </a:extLst>
              </a:tr>
              <a:tr h="279000">
                <a:tc>
                  <a:txBody>
                    <a:bodyPr/>
                    <a:lstStyle/>
                    <a:p>
                      <a:pPr algn="l" fontAlgn="ctr"/>
                      <a:r>
                        <a:rPr lang="en-US" sz="1600" b="0" u="none" strike="noStrike" dirty="0">
                          <a:solidFill>
                            <a:srgbClr val="000000"/>
                          </a:solidFill>
                          <a:effectLst/>
                        </a:rPr>
                        <a:t>Council of Agriculture (COA) (https://eng.coa.gov.tw/)</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5"/>
                  </a:ext>
                </a:extLst>
              </a:tr>
              <a:tr h="279000">
                <a:tc>
                  <a:txBody>
                    <a:bodyPr/>
                    <a:lstStyle/>
                    <a:p>
                      <a:pPr algn="l" fontAlgn="ctr"/>
                      <a:r>
                        <a:rPr lang="en-US" sz="1600" b="0" u="none" strike="noStrike" dirty="0">
                          <a:solidFill>
                            <a:srgbClr val="000000"/>
                          </a:solidFill>
                          <a:effectLst/>
                        </a:rPr>
                        <a:t>Ministry of Economic Affairs of Egypt</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6"/>
                  </a:ext>
                </a:extLst>
              </a:tr>
              <a:tr h="279000">
                <a:tc>
                  <a:txBody>
                    <a:bodyPr/>
                    <a:lstStyle/>
                    <a:p>
                      <a:pPr algn="l" fontAlgn="ctr"/>
                      <a:r>
                        <a:rPr lang="en-US" sz="1600" b="0" u="none" strike="noStrike" dirty="0">
                          <a:solidFill>
                            <a:srgbClr val="000000"/>
                          </a:solidFill>
                          <a:effectLst/>
                        </a:rPr>
                        <a:t>Chinese Government Yearbooks (https://www.ncbi.nlm.nih.gov/pmc/articles/PMC6080495/)</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8</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7"/>
                  </a:ext>
                </a:extLst>
              </a:tr>
              <a:tr h="279000">
                <a:tc>
                  <a:txBody>
                    <a:bodyPr/>
                    <a:lstStyle/>
                    <a:p>
                      <a:pPr algn="l" fontAlgn="ctr"/>
                      <a:r>
                        <a:rPr lang="en-US" sz="1600" b="0" u="none" strike="noStrike" dirty="0">
                          <a:solidFill>
                            <a:srgbClr val="000000"/>
                          </a:solidFill>
                          <a:effectLst/>
                        </a:rPr>
                        <a:t>National Bureau of Statistics of China (http://www.stats.gov.cn/english/)</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5</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8"/>
                  </a:ext>
                </a:extLst>
              </a:tr>
              <a:tr h="279000">
                <a:tc>
                  <a:txBody>
                    <a:bodyPr/>
                    <a:lstStyle/>
                    <a:p>
                      <a:pPr algn="l" fontAlgn="ctr"/>
                      <a:r>
                        <a:rPr lang="en-US" sz="1600" b="0" u="none" strike="noStrike" dirty="0">
                          <a:solidFill>
                            <a:srgbClr val="000000"/>
                          </a:solidFill>
                          <a:effectLst/>
                        </a:rPr>
                        <a:t>US Energy Information Administration (www.eia.gov)</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9"/>
                  </a:ext>
                </a:extLst>
              </a:tr>
              <a:tr h="279000">
                <a:tc>
                  <a:txBody>
                    <a:bodyPr/>
                    <a:lstStyle/>
                    <a:p>
                      <a:pPr algn="l" fontAlgn="ctr"/>
                      <a:r>
                        <a:rPr lang="en-US" sz="1600" b="0" u="none" strike="noStrike" dirty="0">
                          <a:solidFill>
                            <a:srgbClr val="000000"/>
                          </a:solidFill>
                          <a:effectLst/>
                        </a:rPr>
                        <a:t>National Electrical System Operator – ONS</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2</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0"/>
                  </a:ext>
                </a:extLst>
              </a:tr>
              <a:tr h="279000">
                <a:tc>
                  <a:txBody>
                    <a:bodyPr/>
                    <a:lstStyle/>
                    <a:p>
                      <a:pPr algn="l" fontAlgn="ctr"/>
                      <a:r>
                        <a:rPr lang="en-US" sz="1600" b="0" u="none" strike="noStrike" dirty="0">
                          <a:solidFill>
                            <a:srgbClr val="000000"/>
                          </a:solidFill>
                          <a:effectLst/>
                        </a:rPr>
                        <a:t>Department of Environmental Protection – (www.nyc.gov/html/dep/pdf/hwqs2012.pdf)</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1"/>
                  </a:ext>
                </a:extLst>
              </a:tr>
              <a:tr h="279000">
                <a:tc>
                  <a:txBody>
                    <a:bodyPr/>
                    <a:lstStyle/>
                    <a:p>
                      <a:pPr algn="l" fontAlgn="ctr"/>
                      <a:r>
                        <a:rPr lang="en-US" sz="1600" b="0" u="none" strike="noStrike" dirty="0">
                          <a:solidFill>
                            <a:srgbClr val="000000"/>
                          </a:solidFill>
                          <a:effectLst/>
                        </a:rPr>
                        <a:t>Statistical reports from local Government (https://www.statista.com)</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3</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2"/>
                  </a:ext>
                </a:extLst>
              </a:tr>
              <a:tr h="279000">
                <a:tc>
                  <a:txBody>
                    <a:bodyPr/>
                    <a:lstStyle/>
                    <a:p>
                      <a:pPr algn="l" fontAlgn="ctr"/>
                      <a:r>
                        <a:rPr lang="en-US" sz="1600" b="0" u="none" strike="noStrike" dirty="0">
                          <a:solidFill>
                            <a:srgbClr val="000000"/>
                          </a:solidFill>
                          <a:effectLst/>
                        </a:rPr>
                        <a:t>Statistics Bureau (http://data.cma.cn/)</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7</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3"/>
                  </a:ext>
                </a:extLst>
              </a:tr>
              <a:tr h="279000">
                <a:tc>
                  <a:txBody>
                    <a:bodyPr/>
                    <a:lstStyle/>
                    <a:p>
                      <a:pPr algn="l" fontAlgn="ctr"/>
                      <a:r>
                        <a:rPr lang="en-US" sz="1600" b="0" u="none" strike="noStrike" dirty="0">
                          <a:solidFill>
                            <a:srgbClr val="000000"/>
                          </a:solidFill>
                          <a:effectLst/>
                        </a:rPr>
                        <a:t>The Department of Environmental Protection, (www.nyc.gov/html/dep/pdf/hwqs2012.pdf)</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4"/>
                  </a:ext>
                </a:extLst>
              </a:tr>
              <a:tr h="279000">
                <a:tc>
                  <a:txBody>
                    <a:bodyPr/>
                    <a:lstStyle/>
                    <a:p>
                      <a:pPr algn="l" fontAlgn="ctr"/>
                      <a:r>
                        <a:rPr lang="en-US" sz="1600" b="0" u="none" strike="noStrike" dirty="0">
                          <a:solidFill>
                            <a:srgbClr val="000000"/>
                          </a:solidFill>
                          <a:effectLst/>
                        </a:rPr>
                        <a:t>Central Weather Bureau- https://www.cwb.gov.tw/V7e/</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5"/>
                  </a:ext>
                </a:extLst>
              </a:tr>
              <a:tr h="503750">
                <a:tc>
                  <a:txBody>
                    <a:bodyPr/>
                    <a:lstStyle/>
                    <a:p>
                      <a:pPr algn="l" fontAlgn="ctr"/>
                      <a:r>
                        <a:rPr lang="fr-FR" sz="1600" b="0" u="none" strike="noStrike" dirty="0">
                          <a:solidFill>
                            <a:srgbClr val="000000"/>
                          </a:solidFill>
                          <a:effectLst/>
                        </a:rPr>
                        <a:t>National Environnemental </a:t>
                      </a:r>
                      <a:r>
                        <a:rPr lang="fr-FR" sz="1600" b="0" u="none" strike="noStrike" dirty="0" err="1">
                          <a:solidFill>
                            <a:srgbClr val="000000"/>
                          </a:solidFill>
                          <a:effectLst/>
                        </a:rPr>
                        <a:t>Sanitation</a:t>
                      </a:r>
                      <a:r>
                        <a:rPr lang="fr-FR" sz="1600" b="0" u="none" strike="noStrike" dirty="0">
                          <a:solidFill>
                            <a:srgbClr val="000000"/>
                          </a:solidFill>
                          <a:effectLst/>
                        </a:rPr>
                        <a:t> Secrétariat </a:t>
                      </a:r>
                      <a:r>
                        <a:rPr lang="fr-FR" sz="1600" b="0" u="none" strike="noStrike" dirty="0" err="1">
                          <a:solidFill>
                            <a:srgbClr val="000000"/>
                          </a:solidFill>
                          <a:effectLst/>
                        </a:rPr>
                        <a:t>database</a:t>
                      </a:r>
                      <a:r>
                        <a:rPr lang="fr-FR" sz="1600" b="0" u="none" strike="noStrike" dirty="0">
                          <a:solidFill>
                            <a:srgbClr val="000000"/>
                          </a:solidFill>
                          <a:effectLst/>
                        </a:rPr>
                        <a:t> (SNSA) (www.sanitationandwaterforall.org/)</a:t>
                      </a:r>
                      <a:endParaRPr lang="fr-FR"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dirty="0">
                          <a:solidFill>
                            <a:srgbClr val="000000"/>
                          </a:solidFill>
                          <a:effectLst/>
                        </a:rPr>
                        <a:t>1</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16"/>
                  </a:ext>
                </a:extLst>
              </a:tr>
              <a:tr h="279000">
                <a:tc>
                  <a:txBody>
                    <a:bodyPr/>
                    <a:lstStyle/>
                    <a:p>
                      <a:pPr algn="l" fontAlgn="ctr"/>
                      <a:r>
                        <a:rPr lang="en-US" sz="1600" b="0" u="none" strike="noStrike" dirty="0">
                          <a:solidFill>
                            <a:srgbClr val="000000"/>
                          </a:solidFill>
                          <a:effectLst/>
                        </a:rPr>
                        <a:t>National Department for Mineral Production</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 </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 </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1</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28672653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dirty="0">
                <a:latin typeface="Tw Cen MT"/>
                <a:cs typeface="Arial"/>
              </a:rPr>
              <a:t>2.1 Examples of Existing Databases | Survey Sources </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226931635"/>
              </p:ext>
            </p:extLst>
          </p:nvPr>
        </p:nvGraphicFramePr>
        <p:xfrm>
          <a:off x="531222" y="882751"/>
          <a:ext cx="11112137" cy="1382164"/>
        </p:xfrm>
        <a:graphic>
          <a:graphicData uri="http://schemas.openxmlformats.org/drawingml/2006/table">
            <a:tbl>
              <a:tblPr>
                <a:tableStyleId>{21E4AEA4-8DFA-4A89-87EB-49C32662AFE0}</a:tableStyleId>
              </a:tblPr>
              <a:tblGrid>
                <a:gridCol w="7478013">
                  <a:extLst>
                    <a:ext uri="{9D8B030D-6E8A-4147-A177-3AD203B41FA5}">
                      <a16:colId xmlns:a16="http://schemas.microsoft.com/office/drawing/2014/main" val="20001"/>
                    </a:ext>
                  </a:extLst>
                </a:gridCol>
                <a:gridCol w="862486">
                  <a:extLst>
                    <a:ext uri="{9D8B030D-6E8A-4147-A177-3AD203B41FA5}">
                      <a16:colId xmlns:a16="http://schemas.microsoft.com/office/drawing/2014/main" val="20002"/>
                    </a:ext>
                  </a:extLst>
                </a:gridCol>
                <a:gridCol w="862486">
                  <a:extLst>
                    <a:ext uri="{9D8B030D-6E8A-4147-A177-3AD203B41FA5}">
                      <a16:colId xmlns:a16="http://schemas.microsoft.com/office/drawing/2014/main" val="20003"/>
                    </a:ext>
                  </a:extLst>
                </a:gridCol>
                <a:gridCol w="673818">
                  <a:extLst>
                    <a:ext uri="{9D8B030D-6E8A-4147-A177-3AD203B41FA5}">
                      <a16:colId xmlns:a16="http://schemas.microsoft.com/office/drawing/2014/main" val="20004"/>
                    </a:ext>
                  </a:extLst>
                </a:gridCol>
                <a:gridCol w="1235334">
                  <a:extLst>
                    <a:ext uri="{9D8B030D-6E8A-4147-A177-3AD203B41FA5}">
                      <a16:colId xmlns:a16="http://schemas.microsoft.com/office/drawing/2014/main" val="20005"/>
                    </a:ext>
                  </a:extLst>
                </a:gridCol>
              </a:tblGrid>
              <a:tr h="163990">
                <a:tc rowSpan="2">
                  <a:txBody>
                    <a:bodyPr/>
                    <a:lstStyle/>
                    <a:p>
                      <a:pPr algn="ctr" fontAlgn="ctr"/>
                      <a:r>
                        <a:rPr lang="en-US" sz="1600" b="1" u="none" strike="noStrike" dirty="0">
                          <a:effectLst/>
                        </a:rPr>
                        <a:t>Data Source</a:t>
                      </a:r>
                      <a:endParaRPr lang="en-US" sz="1600" b="1" i="0" u="none" strike="noStrike" dirty="0">
                        <a:solidFill>
                          <a:srgbClr val="000000"/>
                        </a:solidFill>
                        <a:effectLst/>
                        <a:latin typeface="+mn-lt"/>
                      </a:endParaRPr>
                    </a:p>
                  </a:txBody>
                  <a:tcPr marL="6307" marR="6307" marT="6307" marB="0" anchor="ctr">
                    <a:lnB w="12700" cap="flat" cmpd="sng" algn="ctr">
                      <a:solidFill>
                        <a:schemeClr val="accent3"/>
                      </a:solidFill>
                      <a:prstDash val="solid"/>
                      <a:round/>
                      <a:headEnd type="none" w="med" len="med"/>
                      <a:tailEnd type="none" w="med" len="med"/>
                    </a:lnB>
                  </a:tcPr>
                </a:tc>
                <a:tc gridSpan="3">
                  <a:txBody>
                    <a:bodyPr/>
                    <a:lstStyle/>
                    <a:p>
                      <a:pPr algn="ctr" fontAlgn="ctr"/>
                      <a:r>
                        <a:rPr lang="en-US" sz="1600" b="1" u="none" strike="noStrike">
                          <a:effectLst/>
                        </a:rPr>
                        <a:t>Domain</a:t>
                      </a:r>
                      <a:endParaRPr lang="en-US" sz="1600" b="1" i="0" u="none" strike="noStrike">
                        <a:solidFill>
                          <a:srgbClr val="000000"/>
                        </a:solidFill>
                        <a:effectLst/>
                        <a:latin typeface="+mn-lt"/>
                      </a:endParaRPr>
                    </a:p>
                  </a:txBody>
                  <a:tcPr marL="6307" marR="6307" marT="6307" marB="0" anchor="ctr">
                    <a:lnB w="12700" cap="flat" cmpd="sng" algn="ctr">
                      <a:solidFill>
                        <a:schemeClr val="accent3"/>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fontAlgn="ctr"/>
                      <a:r>
                        <a:rPr lang="en-US" sz="1600" b="1" u="none" strike="noStrike">
                          <a:effectLst/>
                        </a:rPr>
                        <a:t> </a:t>
                      </a:r>
                      <a:endParaRPr lang="en-US" sz="1600" b="1" i="0" u="none" strike="noStrike">
                        <a:solidFill>
                          <a:srgbClr val="000000"/>
                        </a:solidFill>
                        <a:effectLst/>
                        <a:latin typeface="+mn-lt"/>
                      </a:endParaRPr>
                    </a:p>
                  </a:txBody>
                  <a:tcPr marL="6307" marR="6307" marT="6307" marB="0" anchor="ctr">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0"/>
                  </a:ext>
                </a:extLst>
              </a:tr>
              <a:tr h="309057">
                <a:tc vMerge="1">
                  <a:txBody>
                    <a:bodyPr/>
                    <a:lstStyle/>
                    <a:p>
                      <a:endParaRPr lang="en-US"/>
                    </a:p>
                  </a:txBody>
                  <a:tcPr/>
                </a:tc>
                <a:tc>
                  <a:txBody>
                    <a:bodyPr/>
                    <a:lstStyle/>
                    <a:p>
                      <a:pPr algn="ctr" fontAlgn="ctr"/>
                      <a:r>
                        <a:rPr lang="en-US" sz="1600" b="1" u="none" strike="noStrike" dirty="0">
                          <a:effectLst/>
                        </a:rPr>
                        <a:t>Food </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1" u="none" strike="noStrike" dirty="0">
                          <a:effectLst/>
                        </a:rPr>
                        <a:t>Energy</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1" u="none" strike="noStrike" dirty="0">
                          <a:effectLst/>
                        </a:rPr>
                        <a:t>Water</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1" u="none" strike="noStrike" dirty="0">
                          <a:effectLst/>
                        </a:rPr>
                        <a:t>Frequency</a:t>
                      </a:r>
                      <a:endParaRPr lang="en-US" sz="1600" b="1" i="0" u="none" strike="noStrike" dirty="0">
                        <a:solidFill>
                          <a:srgbClr val="000000"/>
                        </a:solidFill>
                        <a:effectLst/>
                        <a:latin typeface="+mn-lt"/>
                      </a:endParaRPr>
                    </a:p>
                  </a:txBody>
                  <a:tcPr marL="6307" marR="6307" marT="6307"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1"/>
                  </a:ext>
                </a:extLst>
              </a:tr>
              <a:tr h="274320">
                <a:tc>
                  <a:txBody>
                    <a:bodyPr/>
                    <a:lstStyle/>
                    <a:p>
                      <a:pPr algn="l" fontAlgn="ctr"/>
                      <a:r>
                        <a:rPr lang="en-US" sz="1600" b="0" u="none" strike="noStrike" dirty="0" err="1">
                          <a:solidFill>
                            <a:srgbClr val="000000"/>
                          </a:solidFill>
                          <a:effectLst/>
                        </a:rPr>
                        <a:t>Goiás</a:t>
                      </a:r>
                      <a:r>
                        <a:rPr lang="en-US" sz="1600" b="0" u="none" strike="noStrike" dirty="0">
                          <a:solidFill>
                            <a:srgbClr val="000000"/>
                          </a:solidFill>
                          <a:effectLst/>
                        </a:rPr>
                        <a:t>’ Input-Output table (https://opus.lib.uts.edu.au/handle/10453/125670)</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2"/>
                  </a:ext>
                </a:extLst>
              </a:tr>
              <a:tr h="274320">
                <a:tc>
                  <a:txBody>
                    <a:bodyPr/>
                    <a:lstStyle/>
                    <a:p>
                      <a:pPr algn="l" fontAlgn="ctr"/>
                      <a:r>
                        <a:rPr lang="en-US" sz="1600" b="0" u="none" strike="noStrike" dirty="0">
                          <a:solidFill>
                            <a:srgbClr val="000000"/>
                          </a:solidFill>
                          <a:effectLst/>
                        </a:rPr>
                        <a:t>Survey data (from local investigations)</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dirty="0">
                          <a:solidFill>
                            <a:srgbClr val="000000"/>
                          </a:solidFill>
                          <a:effectLst/>
                        </a:rPr>
                        <a:t>√</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dirty="0">
                          <a:solidFill>
                            <a:srgbClr val="000000"/>
                          </a:solidFill>
                          <a:effectLst/>
                        </a:rPr>
                        <a:t>√</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ctr"/>
                      <a:r>
                        <a:rPr lang="en-US" sz="1600" b="0" u="none" strike="noStrike">
                          <a:solidFill>
                            <a:srgbClr val="000000"/>
                          </a:solidFill>
                          <a:effectLst/>
                        </a:rPr>
                        <a:t>18</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3"/>
                  </a:ext>
                </a:extLst>
              </a:tr>
              <a:tr h="274320">
                <a:tc>
                  <a:txBody>
                    <a:bodyPr/>
                    <a:lstStyle/>
                    <a:p>
                      <a:pPr algn="l" fontAlgn="ctr"/>
                      <a:r>
                        <a:rPr lang="en-US" sz="1600" b="0" u="none" strike="noStrike" dirty="0">
                          <a:solidFill>
                            <a:srgbClr val="000000"/>
                          </a:solidFill>
                          <a:effectLst/>
                        </a:rPr>
                        <a:t>Report of Water Supply Department (https://www.wsd.gov.hk/filemanager/common/) </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 </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tc>
                  <a:txBody>
                    <a:bodyPr/>
                    <a:lstStyle/>
                    <a:p>
                      <a:pPr algn="ctr" fontAlgn="ctr"/>
                      <a:r>
                        <a:rPr lang="en-US" sz="1600" b="0" u="none" strike="noStrike" dirty="0">
                          <a:solidFill>
                            <a:srgbClr val="000000"/>
                          </a:solidFill>
                          <a:effectLst/>
                        </a:rPr>
                        <a:t>1</a:t>
                      </a:r>
                      <a:endParaRPr lang="en-US" sz="1600" b="0" i="0" u="none" strike="noStrike" dirty="0">
                        <a:solidFill>
                          <a:srgbClr val="000000"/>
                        </a:solidFill>
                        <a:effectLst/>
                        <a:latin typeface="+mn-lt"/>
                      </a:endParaRPr>
                    </a:p>
                  </a:txBody>
                  <a:tcPr marL="7620" marR="7620" marT="7620" marB="0" anchor="ctr">
                    <a:lnT w="12700" cap="flat" cmpd="sng" algn="ctr">
                      <a:solidFill>
                        <a:schemeClr val="accent3"/>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
        <p:nvSpPr>
          <p:cNvPr id="3" name="TextBox 2"/>
          <p:cNvSpPr txBox="1"/>
          <p:nvPr/>
        </p:nvSpPr>
        <p:spPr>
          <a:xfrm>
            <a:off x="392767" y="2511940"/>
            <a:ext cx="11250592" cy="353943"/>
          </a:xfrm>
          <a:prstGeom prst="rect">
            <a:avLst/>
          </a:prstGeom>
          <a:noFill/>
        </p:spPr>
        <p:txBody>
          <a:bodyPr wrap="square" rtlCol="0">
            <a:spAutoFit/>
          </a:bodyPr>
          <a:lstStyle/>
          <a:p>
            <a:pPr algn="r"/>
            <a:r>
              <a:rPr lang="en-US" sz="1700" i="1" dirty="0"/>
              <a:t>[Source, for all three types of data sources: Arthur et al., (2019)]</a:t>
            </a:r>
          </a:p>
        </p:txBody>
      </p:sp>
    </p:spTree>
    <p:extLst>
      <p:ext uri="{BB962C8B-B14F-4D97-AF65-F5344CB8AC3E}">
        <p14:creationId xmlns:p14="http://schemas.microsoft.com/office/powerpoint/2010/main" val="38617004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Data Acquisition and Pre-Processing</a:t>
            </a:r>
            <a:endParaRPr lang="en-US" dirty="0"/>
          </a:p>
        </p:txBody>
      </p:sp>
      <p:grpSp>
        <p:nvGrpSpPr>
          <p:cNvPr id="3" name="Group 2"/>
          <p:cNvGrpSpPr/>
          <p:nvPr/>
        </p:nvGrpSpPr>
        <p:grpSpPr>
          <a:xfrm>
            <a:off x="531223" y="824089"/>
            <a:ext cx="11112137" cy="5400954"/>
            <a:chOff x="397365" y="1278364"/>
            <a:chExt cx="11512278" cy="4266436"/>
          </a:xfrm>
        </p:grpSpPr>
        <p:sp>
          <p:nvSpPr>
            <p:cNvPr id="5" name="Freeform 4"/>
            <p:cNvSpPr/>
            <p:nvPr/>
          </p:nvSpPr>
          <p:spPr>
            <a:xfrm>
              <a:off x="397365" y="1278364"/>
              <a:ext cx="3657600" cy="802580"/>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Data acquisition</a:t>
              </a:r>
            </a:p>
          </p:txBody>
        </p:sp>
        <p:sp>
          <p:nvSpPr>
            <p:cNvPr id="6" name="Freeform 5"/>
            <p:cNvSpPr/>
            <p:nvPr/>
          </p:nvSpPr>
          <p:spPr>
            <a:xfrm>
              <a:off x="397365" y="2080944"/>
              <a:ext cx="3657600" cy="3463856"/>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2">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Techniques: Remote sensing, Field surveys, Official statistics, research paper (data extraction from reports, papers)</a:t>
              </a:r>
            </a:p>
            <a:p>
              <a:pPr marL="228600" lvl="1" indent="-228600" defTabSz="1200150">
                <a:lnSpc>
                  <a:spcPct val="90000"/>
                </a:lnSpc>
                <a:spcBef>
                  <a:spcPct val="0"/>
                </a:spcBef>
                <a:spcAft>
                  <a:spcPct val="15000"/>
                </a:spcAft>
                <a:buChar char="••"/>
              </a:pPr>
              <a:r>
                <a:rPr lang="en-US" sz="2400" dirty="0"/>
                <a:t>Sources: Gather information from multiple sources/disciplines</a:t>
              </a:r>
              <a:endParaRPr lang="en-US" sz="2400" kern="1200" dirty="0"/>
            </a:p>
          </p:txBody>
        </p:sp>
        <p:sp>
          <p:nvSpPr>
            <p:cNvPr id="7" name="Freeform 6"/>
            <p:cNvSpPr/>
            <p:nvPr/>
          </p:nvSpPr>
          <p:spPr>
            <a:xfrm>
              <a:off x="4324703" y="1278364"/>
              <a:ext cx="3657600" cy="802580"/>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Date integration</a:t>
              </a:r>
            </a:p>
          </p:txBody>
        </p:sp>
        <p:sp>
          <p:nvSpPr>
            <p:cNvPr id="8" name="Freeform 7"/>
            <p:cNvSpPr/>
            <p:nvPr/>
          </p:nvSpPr>
          <p:spPr>
            <a:xfrm>
              <a:off x="4324703" y="2080944"/>
              <a:ext cx="3657600" cy="3463856"/>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Integrate data from different disciplines and ensure dataset compatibility</a:t>
              </a:r>
            </a:p>
            <a:p>
              <a:pPr marL="228600" lvl="1" indent="-228600" defTabSz="1200150">
                <a:lnSpc>
                  <a:spcPct val="90000"/>
                </a:lnSpc>
                <a:spcBef>
                  <a:spcPct val="0"/>
                </a:spcBef>
                <a:spcAft>
                  <a:spcPct val="15000"/>
                </a:spcAft>
                <a:buChar char="••"/>
              </a:pPr>
              <a:r>
                <a:rPr lang="en-US" sz="2400" dirty="0"/>
                <a:t>Prepare metadata: parameter name, their description, units, data source etc.</a:t>
              </a:r>
              <a:endParaRPr lang="en-US" sz="2400" kern="1200" dirty="0"/>
            </a:p>
          </p:txBody>
        </p:sp>
        <p:sp>
          <p:nvSpPr>
            <p:cNvPr id="9" name="Freeform 8"/>
            <p:cNvSpPr/>
            <p:nvPr/>
          </p:nvSpPr>
          <p:spPr>
            <a:xfrm>
              <a:off x="8252043" y="1278364"/>
              <a:ext cx="3657600" cy="802580"/>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5"/>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Data pre-processing</a:t>
              </a:r>
            </a:p>
          </p:txBody>
        </p:sp>
        <p:sp>
          <p:nvSpPr>
            <p:cNvPr id="10" name="Freeform 9"/>
            <p:cNvSpPr/>
            <p:nvPr/>
          </p:nvSpPr>
          <p:spPr>
            <a:xfrm>
              <a:off x="8252043" y="2080944"/>
              <a:ext cx="3657600" cy="3463856"/>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5">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Data Cleaning: Remove duplicates, errors and inconsistencies for accuracy</a:t>
              </a:r>
            </a:p>
            <a:p>
              <a:pPr marL="228600" lvl="1" indent="-228600" defTabSz="1200150">
                <a:lnSpc>
                  <a:spcPct val="90000"/>
                </a:lnSpc>
                <a:spcBef>
                  <a:spcPct val="0"/>
                </a:spcBef>
                <a:spcAft>
                  <a:spcPct val="15000"/>
                </a:spcAft>
                <a:buChar char="••"/>
              </a:pPr>
              <a:r>
                <a:rPr lang="en-US" sz="2400" dirty="0"/>
                <a:t>Data Transformation: Convert data into a uniform format for compatibility</a:t>
              </a:r>
            </a:p>
            <a:p>
              <a:pPr marL="228600" lvl="1" indent="-228600" defTabSz="1200150">
                <a:lnSpc>
                  <a:spcPct val="90000"/>
                </a:lnSpc>
                <a:spcBef>
                  <a:spcPct val="0"/>
                </a:spcBef>
                <a:spcAft>
                  <a:spcPct val="15000"/>
                </a:spcAft>
                <a:buChar char="••"/>
              </a:pPr>
              <a:r>
                <a:rPr lang="en-US" sz="2400" kern="1200" dirty="0"/>
                <a:t>Feature Extraction: Identify relevant characteristics for analysis</a:t>
              </a:r>
            </a:p>
          </p:txBody>
        </p:sp>
      </p:grpSp>
    </p:spTree>
    <p:extLst>
      <p:ext uri="{BB962C8B-B14F-4D97-AF65-F5344CB8AC3E}">
        <p14:creationId xmlns:p14="http://schemas.microsoft.com/office/powerpoint/2010/main" val="7083303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CC37-E1F9-497F-8FAD-C88E5B0869D3}"/>
              </a:ext>
            </a:extLst>
          </p:cNvPr>
          <p:cNvSpPr>
            <a:spLocks noGrp="1"/>
          </p:cNvSpPr>
          <p:nvPr>
            <p:ph type="title"/>
          </p:nvPr>
        </p:nvSpPr>
        <p:spPr/>
        <p:txBody>
          <a:bodyPr>
            <a:normAutofit fontScale="90000"/>
          </a:bodyPr>
          <a:lstStyle/>
          <a:p>
            <a:r>
              <a:rPr lang="en-US" dirty="0">
                <a:latin typeface="Tw Cen MT"/>
                <a:cs typeface="Arial"/>
              </a:rPr>
              <a:t>2.1 Data Management</a:t>
            </a:r>
          </a:p>
        </p:txBody>
      </p:sp>
      <p:sp>
        <p:nvSpPr>
          <p:cNvPr id="3" name="Content Placeholder 2">
            <a:extLst>
              <a:ext uri="{FF2B5EF4-FFF2-40B4-BE49-F238E27FC236}">
                <a16:creationId xmlns:a16="http://schemas.microsoft.com/office/drawing/2014/main" id="{CAD1EEB6-301C-4A7A-BC65-758AD6DEBD8F}"/>
              </a:ext>
            </a:extLst>
          </p:cNvPr>
          <p:cNvSpPr>
            <a:spLocks noGrp="1"/>
          </p:cNvSpPr>
          <p:nvPr>
            <p:ph idx="1"/>
          </p:nvPr>
        </p:nvSpPr>
        <p:spPr/>
        <p:txBody>
          <a:bodyPr>
            <a:normAutofit/>
          </a:bodyPr>
          <a:lstStyle/>
          <a:p>
            <a:r>
              <a:rPr lang="en-US" dirty="0">
                <a:ea typeface="+mn-lt"/>
                <a:cs typeface="+mn-lt"/>
              </a:rPr>
              <a:t>What is data management?</a:t>
            </a:r>
          </a:p>
          <a:p>
            <a:pPr lvl="1"/>
            <a:r>
              <a:rPr lang="en-US" dirty="0">
                <a:ea typeface="+mn-lt"/>
                <a:cs typeface="+mn-lt"/>
              </a:rPr>
              <a:t>Acquiring, storing, harmonizing, organizing and maintaining collected data</a:t>
            </a:r>
          </a:p>
          <a:p>
            <a:pPr lvl="1"/>
            <a:r>
              <a:rPr lang="en-US" dirty="0">
                <a:ea typeface="+mn-lt"/>
                <a:cs typeface="+mn-lt"/>
              </a:rPr>
              <a:t>Ensuring data integrity or quality control with regular updates and version control</a:t>
            </a:r>
          </a:p>
          <a:p>
            <a:r>
              <a:rPr lang="en-US" b="1" dirty="0">
                <a:solidFill>
                  <a:schemeClr val="accent5"/>
                </a:solidFill>
                <a:ea typeface="+mn-lt"/>
                <a:cs typeface="+mn-lt"/>
              </a:rPr>
              <a:t>Metadata</a:t>
            </a:r>
            <a:r>
              <a:rPr lang="en-US" dirty="0">
                <a:ea typeface="+mn-lt"/>
                <a:cs typeface="+mn-lt"/>
              </a:rPr>
              <a:t> should be included </a:t>
            </a:r>
            <a:r>
              <a:rPr lang="en-US" u="sng" dirty="0">
                <a:ea typeface="+mn-lt"/>
                <a:cs typeface="+mn-lt"/>
              </a:rPr>
              <a:t>for better understanding</a:t>
            </a:r>
            <a:endParaRPr lang="en-US" dirty="0">
              <a:cs typeface="Calibri"/>
            </a:endParaRPr>
          </a:p>
          <a:p>
            <a:r>
              <a:rPr lang="en-US" dirty="0">
                <a:ea typeface="+mn-lt"/>
                <a:cs typeface="+mn-lt"/>
              </a:rPr>
              <a:t>Data sharing and collaboration</a:t>
            </a:r>
            <a:endParaRPr lang="en-US" dirty="0">
              <a:cs typeface="Calibri" panose="020F0502020204030204"/>
            </a:endParaRPr>
          </a:p>
          <a:p>
            <a:pPr lvl="1"/>
            <a:r>
              <a:rPr lang="en-US" dirty="0">
                <a:ea typeface="+mn-lt"/>
                <a:cs typeface="+mn-lt"/>
              </a:rPr>
              <a:t>Sharing data and collaborating with stakeholders are vital for WEFE Nexus success</a:t>
            </a:r>
            <a:endParaRPr lang="en-US" dirty="0">
              <a:cs typeface="Calibri" panose="020F0502020204030204"/>
            </a:endParaRPr>
          </a:p>
          <a:p>
            <a:pPr lvl="1"/>
            <a:r>
              <a:rPr lang="en-US" dirty="0">
                <a:ea typeface="+mn-lt"/>
                <a:cs typeface="+mn-lt"/>
              </a:rPr>
              <a:t>Data sharing agreements and protocols for smooth exchange between organizations and sectors</a:t>
            </a:r>
            <a:endParaRPr lang="en-US" dirty="0">
              <a:cs typeface="Calibri"/>
            </a:endParaRPr>
          </a:p>
          <a:p>
            <a:r>
              <a:rPr lang="en-US" dirty="0">
                <a:ea typeface="+mn-lt"/>
                <a:cs typeface="+mn-lt"/>
              </a:rPr>
              <a:t>Data security and privacy</a:t>
            </a:r>
            <a:endParaRPr lang="en-US" dirty="0">
              <a:cs typeface="Calibri" panose="020F0502020204030204"/>
            </a:endParaRPr>
          </a:p>
          <a:p>
            <a:pPr lvl="1"/>
            <a:r>
              <a:rPr lang="en-US" dirty="0">
                <a:ea typeface="+mn-lt"/>
                <a:cs typeface="+mn-lt"/>
              </a:rPr>
              <a:t>Data security and privacy are essential for building trust in the WEFE Nexus approach</a:t>
            </a:r>
            <a:endParaRPr lang="en-US" dirty="0">
              <a:cs typeface="Calibri" panose="020F0502020204030204"/>
            </a:endParaRPr>
          </a:p>
          <a:p>
            <a:pPr lvl="1"/>
            <a:r>
              <a:rPr lang="en-US" dirty="0">
                <a:ea typeface="+mn-lt"/>
                <a:cs typeface="+mn-lt"/>
              </a:rPr>
              <a:t>Appropriate security measures to protect against unauthorized access and disclosure of sensitive information</a:t>
            </a:r>
            <a:endParaRPr lang="en-US" dirty="0">
              <a:cs typeface="Calibri"/>
            </a:endParaRPr>
          </a:p>
          <a:p>
            <a:endParaRPr lang="en-US" dirty="0"/>
          </a:p>
        </p:txBody>
      </p:sp>
    </p:spTree>
    <p:extLst>
      <p:ext uri="{BB962C8B-B14F-4D97-AF65-F5344CB8AC3E}">
        <p14:creationId xmlns:p14="http://schemas.microsoft.com/office/powerpoint/2010/main" val="3343014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3641D-FB54-4D5F-B927-F651D2C28C85}"/>
              </a:ext>
            </a:extLst>
          </p:cNvPr>
          <p:cNvSpPr>
            <a:spLocks noGrp="1"/>
          </p:cNvSpPr>
          <p:nvPr>
            <p:ph type="title"/>
          </p:nvPr>
        </p:nvSpPr>
        <p:spPr/>
        <p:txBody>
          <a:bodyPr>
            <a:normAutofit fontScale="90000"/>
          </a:bodyPr>
          <a:lstStyle/>
          <a:p>
            <a:r>
              <a:rPr lang="en-US" dirty="0"/>
              <a:t>2. Operationalizing the WEFE Nexus [4 </a:t>
            </a:r>
            <a:r>
              <a:rPr lang="en-US" dirty="0" err="1"/>
              <a:t>hrs</a:t>
            </a:r>
            <a:r>
              <a:rPr lang="en-US" dirty="0"/>
              <a:t>, 15 mins]</a:t>
            </a:r>
          </a:p>
        </p:txBody>
      </p:sp>
      <p:sp>
        <p:nvSpPr>
          <p:cNvPr id="3" name="Content Placeholder 2">
            <a:extLst>
              <a:ext uri="{FF2B5EF4-FFF2-40B4-BE49-F238E27FC236}">
                <a16:creationId xmlns:a16="http://schemas.microsoft.com/office/drawing/2014/main" id="{2554582A-97A3-4B79-A5B8-C3BEE2F5F6B2}"/>
              </a:ext>
            </a:extLst>
          </p:cNvPr>
          <p:cNvSpPr>
            <a:spLocks noGrp="1"/>
          </p:cNvSpPr>
          <p:nvPr>
            <p:ph idx="1"/>
          </p:nvPr>
        </p:nvSpPr>
        <p:spPr>
          <a:xfrm>
            <a:off x="531223" y="895158"/>
            <a:ext cx="11083835" cy="5472187"/>
          </a:xfrm>
        </p:spPr>
        <p:txBody>
          <a:bodyPr>
            <a:normAutofit fontScale="92500" lnSpcReduction="20000"/>
          </a:bodyPr>
          <a:lstStyle/>
          <a:p>
            <a:pPr marL="0" lvl="1" indent="0">
              <a:buNone/>
            </a:pPr>
            <a:r>
              <a:rPr lang="en-GB" sz="2600" b="1" dirty="0">
                <a:solidFill>
                  <a:schemeClr val="tx1"/>
                </a:solidFill>
              </a:rPr>
              <a:t>2.1 WEFE Nexus quantification/assessment </a:t>
            </a:r>
            <a:r>
              <a:rPr lang="en-GB" sz="2600" dirty="0">
                <a:solidFill>
                  <a:schemeClr val="tx1"/>
                </a:solidFill>
              </a:rPr>
              <a:t>[</a:t>
            </a:r>
            <a:r>
              <a:rPr lang="en-GB" sz="2600" b="1" dirty="0">
                <a:solidFill>
                  <a:schemeClr val="tx1"/>
                </a:solidFill>
              </a:rPr>
              <a:t>2 hrs, 30 mins</a:t>
            </a:r>
            <a:r>
              <a:rPr lang="en-GB" sz="2600" dirty="0">
                <a:solidFill>
                  <a:schemeClr val="tx1"/>
                </a:solidFill>
              </a:rPr>
              <a:t>]</a:t>
            </a:r>
          </a:p>
          <a:p>
            <a:pPr marL="457200" lvl="1" indent="-457200">
              <a:buFontTx/>
              <a:buChar char="-"/>
            </a:pPr>
            <a:r>
              <a:rPr lang="en-GB" sz="2600" dirty="0">
                <a:solidFill>
                  <a:schemeClr val="tx1"/>
                </a:solidFill>
              </a:rPr>
              <a:t>Theoretical framework</a:t>
            </a:r>
          </a:p>
          <a:p>
            <a:pPr marL="457200" lvl="1" indent="-457200">
              <a:buFontTx/>
              <a:buChar char="-"/>
            </a:pPr>
            <a:r>
              <a:rPr lang="en-GB" sz="2600" dirty="0">
                <a:solidFill>
                  <a:schemeClr val="tx1"/>
                </a:solidFill>
              </a:rPr>
              <a:t>Inclusivity analysis framework</a:t>
            </a:r>
          </a:p>
          <a:p>
            <a:pPr marL="457200" lvl="1" indent="-457200">
              <a:buFontTx/>
              <a:buChar char="-"/>
            </a:pPr>
            <a:r>
              <a:rPr lang="en-GB" sz="2600" dirty="0">
                <a:solidFill>
                  <a:schemeClr val="tx1"/>
                </a:solidFill>
              </a:rPr>
              <a:t>Nexus database</a:t>
            </a:r>
          </a:p>
          <a:p>
            <a:pPr marL="457200" lvl="1" indent="-457200">
              <a:buFontTx/>
              <a:buChar char="-"/>
            </a:pPr>
            <a:r>
              <a:rPr lang="en-GB" sz="2600" dirty="0">
                <a:solidFill>
                  <a:schemeClr val="tx1"/>
                </a:solidFill>
              </a:rPr>
              <a:t>Nexus </a:t>
            </a:r>
            <a:r>
              <a:rPr lang="en-GB" sz="2600" dirty="0" err="1">
                <a:solidFill>
                  <a:schemeClr val="tx1"/>
                </a:solidFill>
              </a:rPr>
              <a:t>modeling</a:t>
            </a:r>
            <a:r>
              <a:rPr lang="en-GB" sz="2600" dirty="0">
                <a:solidFill>
                  <a:schemeClr val="tx1"/>
                </a:solidFill>
              </a:rPr>
              <a:t> (approaches, tools)</a:t>
            </a:r>
          </a:p>
          <a:p>
            <a:pPr marL="457200" lvl="1" indent="-457200">
              <a:buFontTx/>
              <a:buChar char="-"/>
            </a:pPr>
            <a:r>
              <a:rPr lang="en-GB" sz="2600" dirty="0">
                <a:solidFill>
                  <a:schemeClr val="tx1"/>
                </a:solidFill>
              </a:rPr>
              <a:t>WEFE Nexus assessment challenges and solutions</a:t>
            </a:r>
          </a:p>
          <a:p>
            <a:pPr marL="0" lvl="1" indent="0">
              <a:buNone/>
            </a:pPr>
            <a:r>
              <a:rPr lang="en-US" sz="2600" b="1" dirty="0">
                <a:solidFill>
                  <a:schemeClr val="tx1"/>
                </a:solidFill>
              </a:rPr>
              <a:t>2.2 </a:t>
            </a:r>
            <a:r>
              <a:rPr lang="en-GB" sz="2600" b="1" dirty="0">
                <a:solidFill>
                  <a:schemeClr val="tx1"/>
                </a:solidFill>
              </a:rPr>
              <a:t>Case studies </a:t>
            </a:r>
            <a:r>
              <a:rPr lang="en-GB" sz="2600" dirty="0">
                <a:solidFill>
                  <a:schemeClr val="tx1"/>
                </a:solidFill>
              </a:rPr>
              <a:t>[</a:t>
            </a:r>
            <a:r>
              <a:rPr lang="en-GB" sz="2600" b="1" dirty="0">
                <a:solidFill>
                  <a:schemeClr val="tx1"/>
                </a:solidFill>
              </a:rPr>
              <a:t>45 mins</a:t>
            </a:r>
            <a:r>
              <a:rPr lang="en-GB" sz="2600" dirty="0">
                <a:solidFill>
                  <a:schemeClr val="tx1"/>
                </a:solidFill>
              </a:rPr>
              <a:t>]</a:t>
            </a:r>
            <a:endParaRPr lang="en-US" sz="2600" dirty="0">
              <a:solidFill>
                <a:schemeClr val="tx1"/>
              </a:solidFill>
            </a:endParaRPr>
          </a:p>
          <a:p>
            <a:pPr marL="457200" lvl="1" indent="-457200">
              <a:buFontTx/>
              <a:buChar char="-"/>
            </a:pPr>
            <a:r>
              <a:rPr lang="en-GB" sz="2600" dirty="0">
                <a:solidFill>
                  <a:schemeClr val="tx1"/>
                </a:solidFill>
              </a:rPr>
              <a:t>Illustrative case studies related to Nexus challenges and interventions</a:t>
            </a:r>
          </a:p>
          <a:p>
            <a:pPr marL="0" lvl="1" indent="0">
              <a:buNone/>
            </a:pPr>
            <a:r>
              <a:rPr lang="en-US" sz="2600" b="1" dirty="0">
                <a:solidFill>
                  <a:schemeClr val="tx1"/>
                </a:solidFill>
              </a:rPr>
              <a:t>2.3 </a:t>
            </a:r>
            <a:r>
              <a:rPr lang="en-GB" sz="2600" b="1" dirty="0">
                <a:solidFill>
                  <a:schemeClr val="tx1"/>
                </a:solidFill>
              </a:rPr>
              <a:t>Nexus decision support system (NDSS) </a:t>
            </a:r>
            <a:r>
              <a:rPr lang="en-GB" sz="2600" dirty="0">
                <a:solidFill>
                  <a:schemeClr val="tx1"/>
                </a:solidFill>
              </a:rPr>
              <a:t>[</a:t>
            </a:r>
            <a:r>
              <a:rPr lang="en-GB" sz="2600" b="1" dirty="0">
                <a:solidFill>
                  <a:schemeClr val="tx1"/>
                </a:solidFill>
              </a:rPr>
              <a:t>60 mins</a:t>
            </a:r>
            <a:r>
              <a:rPr lang="en-GB" sz="2600" dirty="0">
                <a:solidFill>
                  <a:schemeClr val="tx1"/>
                </a:solidFill>
              </a:rPr>
              <a:t>]</a:t>
            </a:r>
            <a:r>
              <a:rPr lang="en-GB" sz="2600" b="1" dirty="0">
                <a:solidFill>
                  <a:schemeClr val="tx1"/>
                </a:solidFill>
              </a:rPr>
              <a:t> </a:t>
            </a:r>
          </a:p>
          <a:p>
            <a:pPr marL="457200" lvl="1" indent="-457200">
              <a:buFontTx/>
              <a:buChar char="-"/>
            </a:pPr>
            <a:r>
              <a:rPr lang="en-GB" sz="2600" dirty="0">
                <a:solidFill>
                  <a:schemeClr val="tx1"/>
                </a:solidFill>
              </a:rPr>
              <a:t>Framework and features</a:t>
            </a:r>
          </a:p>
          <a:p>
            <a:pPr marL="457200" lvl="1" indent="-457200">
              <a:buFontTx/>
              <a:buChar char="-"/>
            </a:pPr>
            <a:r>
              <a:rPr lang="en-GB" sz="2600" dirty="0">
                <a:solidFill>
                  <a:schemeClr val="tx1"/>
                </a:solidFill>
              </a:rPr>
              <a:t>Communication</a:t>
            </a:r>
          </a:p>
          <a:p>
            <a:pPr marL="457200" lvl="1" indent="-457200">
              <a:buFontTx/>
              <a:buChar char="-"/>
            </a:pPr>
            <a:r>
              <a:rPr lang="en-GB" sz="2600" dirty="0">
                <a:solidFill>
                  <a:schemeClr val="tx1"/>
                </a:solidFill>
              </a:rPr>
              <a:t>Uptake and challenges</a:t>
            </a:r>
          </a:p>
          <a:p>
            <a:pPr marL="457200" lvl="1" indent="-457200">
              <a:buFontTx/>
              <a:buChar char="-"/>
            </a:pPr>
            <a:r>
              <a:rPr lang="en-GB" sz="2600" dirty="0">
                <a:solidFill>
                  <a:schemeClr val="tx1"/>
                </a:solidFill>
              </a:rPr>
              <a:t>Operationalization of WEFE Nexus</a:t>
            </a:r>
            <a:endParaRPr lang="en-US" sz="2600" dirty="0">
              <a:solidFill>
                <a:schemeClr val="tx1"/>
              </a:solidFill>
            </a:endParaRPr>
          </a:p>
        </p:txBody>
      </p:sp>
    </p:spTree>
    <p:extLst>
      <p:ext uri="{BB962C8B-B14F-4D97-AF65-F5344CB8AC3E}">
        <p14:creationId xmlns:p14="http://schemas.microsoft.com/office/powerpoint/2010/main" val="30468891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AB66F-71E8-ECB8-E5DA-739B7EDC6BA2}"/>
              </a:ext>
            </a:extLst>
          </p:cNvPr>
          <p:cNvSpPr>
            <a:spLocks noGrp="1"/>
          </p:cNvSpPr>
          <p:nvPr>
            <p:ph type="title"/>
          </p:nvPr>
        </p:nvSpPr>
        <p:spPr/>
        <p:txBody>
          <a:bodyPr>
            <a:normAutofit fontScale="90000"/>
          </a:bodyPr>
          <a:lstStyle/>
          <a:p>
            <a:r>
              <a:rPr lang="en-US" dirty="0">
                <a:latin typeface="Tw Cen MT"/>
                <a:cs typeface="Arial"/>
              </a:rPr>
              <a:t>2.1 Data Management</a:t>
            </a:r>
          </a:p>
        </p:txBody>
      </p:sp>
      <p:pic>
        <p:nvPicPr>
          <p:cNvPr id="4" name="Content Placeholder 3">
            <a:extLst>
              <a:ext uri="{FF2B5EF4-FFF2-40B4-BE49-F238E27FC236}">
                <a16:creationId xmlns:a16="http://schemas.microsoft.com/office/drawing/2014/main" id="{72A29945-9FD4-73D3-7AFE-E9F324C857B5}"/>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l="6668" t="11837" r="7229" b="16161"/>
          <a:stretch/>
        </p:blipFill>
        <p:spPr>
          <a:xfrm>
            <a:off x="2315391" y="738032"/>
            <a:ext cx="7543800" cy="5016462"/>
          </a:xfrm>
        </p:spPr>
      </p:pic>
      <p:sp>
        <p:nvSpPr>
          <p:cNvPr id="5" name="Content Placeholder 2">
            <a:extLst>
              <a:ext uri="{FF2B5EF4-FFF2-40B4-BE49-F238E27FC236}">
                <a16:creationId xmlns:a16="http://schemas.microsoft.com/office/drawing/2014/main" id="{25577C4C-E78D-983E-C9C2-E6798A72E19D}"/>
              </a:ext>
            </a:extLst>
          </p:cNvPr>
          <p:cNvSpPr txBox="1">
            <a:spLocks/>
          </p:cNvSpPr>
          <p:nvPr/>
        </p:nvSpPr>
        <p:spPr>
          <a:xfrm>
            <a:off x="531223" y="5834222"/>
            <a:ext cx="11182357" cy="63108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Key parts of the data management process </a:t>
            </a:r>
          </a:p>
          <a:p>
            <a:pPr marL="0" lvl="1" indent="0" algn="ctr">
              <a:spcAft>
                <a:spcPts val="600"/>
              </a:spcAft>
              <a:buNone/>
            </a:pPr>
            <a:r>
              <a:rPr lang="en-US" sz="1700" i="1" dirty="0">
                <a:solidFill>
                  <a:schemeClr val="tx1"/>
                </a:solidFill>
                <a:ea typeface="+mn-lt"/>
                <a:cs typeface="+mn-lt"/>
              </a:rPr>
              <a:t>(Source: </a:t>
            </a:r>
            <a:r>
              <a:rPr lang="en-US" sz="1800" i="1" dirty="0">
                <a:solidFill>
                  <a:schemeClr val="tx1"/>
                </a:solidFill>
                <a:hlinkClick r:id="rId3"/>
              </a:rPr>
              <a:t>https://www.techtarget.com/searchdatamanagement/definition/data-management</a:t>
            </a:r>
            <a:r>
              <a:rPr lang="en-US" sz="1800" i="1" dirty="0">
                <a:solidFill>
                  <a:schemeClr val="tx1"/>
                </a:solidFill>
              </a:rPr>
              <a:t>)</a:t>
            </a:r>
          </a:p>
        </p:txBody>
      </p:sp>
    </p:spTree>
    <p:extLst>
      <p:ext uri="{BB962C8B-B14F-4D97-AF65-F5344CB8AC3E}">
        <p14:creationId xmlns:p14="http://schemas.microsoft.com/office/powerpoint/2010/main" val="31963903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CC37-E1F9-497F-8FAD-C88E5B0869D3}"/>
              </a:ext>
            </a:extLst>
          </p:cNvPr>
          <p:cNvSpPr>
            <a:spLocks noGrp="1"/>
          </p:cNvSpPr>
          <p:nvPr>
            <p:ph type="title"/>
          </p:nvPr>
        </p:nvSpPr>
        <p:spPr/>
        <p:txBody>
          <a:bodyPr>
            <a:normAutofit fontScale="90000"/>
          </a:bodyPr>
          <a:lstStyle/>
          <a:p>
            <a:r>
              <a:rPr lang="en-US" dirty="0">
                <a:latin typeface="Tw Cen MT"/>
                <a:cs typeface="Arial"/>
              </a:rPr>
              <a:t>2.1 Data Dissemination | Key Components</a:t>
            </a:r>
          </a:p>
        </p:txBody>
      </p:sp>
      <p:grpSp>
        <p:nvGrpSpPr>
          <p:cNvPr id="3" name="Group 2"/>
          <p:cNvGrpSpPr/>
          <p:nvPr/>
        </p:nvGrpSpPr>
        <p:grpSpPr>
          <a:xfrm>
            <a:off x="130611" y="856649"/>
            <a:ext cx="11930778" cy="5415636"/>
            <a:chOff x="153192" y="826331"/>
            <a:chExt cx="12023863" cy="5415636"/>
          </a:xfrm>
        </p:grpSpPr>
        <p:sp>
          <p:nvSpPr>
            <p:cNvPr id="5" name="Freeform 4"/>
            <p:cNvSpPr/>
            <p:nvPr/>
          </p:nvSpPr>
          <p:spPr>
            <a:xfrm>
              <a:off x="153192"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dirty="0"/>
                <a:t>Establish</a:t>
              </a:r>
            </a:p>
          </p:txBody>
        </p:sp>
        <p:sp>
          <p:nvSpPr>
            <p:cNvPr id="6" name="Freeform 5"/>
            <p:cNvSpPr/>
            <p:nvPr/>
          </p:nvSpPr>
          <p:spPr>
            <a:xfrm>
              <a:off x="153192"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Establish communication </a:t>
              </a:r>
              <a:r>
                <a:rPr lang="en-US" sz="1600" dirty="0"/>
                <a:t>m</a:t>
              </a:r>
              <a:r>
                <a:rPr lang="en-US" sz="1600" kern="1200" dirty="0"/>
                <a:t>essage:</a:t>
              </a:r>
            </a:p>
            <a:p>
              <a:pPr marL="171450" lvl="1" indent="-171450" defTabSz="800100">
                <a:lnSpc>
                  <a:spcPct val="90000"/>
                </a:lnSpc>
                <a:spcBef>
                  <a:spcPct val="0"/>
                </a:spcBef>
                <a:spcAft>
                  <a:spcPct val="15000"/>
                </a:spcAft>
                <a:buChar char="••"/>
              </a:pPr>
              <a:r>
                <a:rPr lang="en-US" sz="1600" kern="1200" dirty="0"/>
                <a:t>Clearly define the message to be communicated.</a:t>
              </a:r>
            </a:p>
            <a:p>
              <a:pPr marL="171450" lvl="1" indent="-171450" defTabSz="800100">
                <a:lnSpc>
                  <a:spcPct val="90000"/>
                </a:lnSpc>
                <a:spcBef>
                  <a:spcPct val="0"/>
                </a:spcBef>
                <a:spcAft>
                  <a:spcPct val="15000"/>
                </a:spcAft>
                <a:buChar char="••"/>
              </a:pPr>
              <a:r>
                <a:rPr lang="en-US" sz="1600" kern="1200" dirty="0"/>
                <a:t>Ensure that the message is concise, accurate, and relevant to the target audience.</a:t>
              </a:r>
            </a:p>
            <a:p>
              <a:pPr marL="171450" lvl="1" indent="-171450" defTabSz="800100">
                <a:lnSpc>
                  <a:spcPct val="90000"/>
                </a:lnSpc>
                <a:spcBef>
                  <a:spcPct val="0"/>
                </a:spcBef>
                <a:spcAft>
                  <a:spcPct val="15000"/>
                </a:spcAft>
                <a:buChar char="••"/>
              </a:pPr>
              <a:r>
                <a:rPr lang="en-US" sz="1600" kern="1200" dirty="0"/>
                <a:t>Use clear and straightforward language to convey the information effectively.</a:t>
              </a:r>
            </a:p>
          </p:txBody>
        </p:sp>
        <p:sp>
          <p:nvSpPr>
            <p:cNvPr id="7" name="Freeform 6"/>
            <p:cNvSpPr/>
            <p:nvPr/>
          </p:nvSpPr>
          <p:spPr>
            <a:xfrm>
              <a:off x="2549163"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Define</a:t>
              </a:r>
            </a:p>
          </p:txBody>
        </p:sp>
        <p:sp>
          <p:nvSpPr>
            <p:cNvPr id="8" name="Freeform 7"/>
            <p:cNvSpPr/>
            <p:nvPr/>
          </p:nvSpPr>
          <p:spPr>
            <a:xfrm>
              <a:off x="2549163"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Define the audience:</a:t>
              </a:r>
            </a:p>
            <a:p>
              <a:pPr marL="171450" lvl="1" indent="-171450" defTabSz="800100">
                <a:lnSpc>
                  <a:spcPct val="90000"/>
                </a:lnSpc>
                <a:spcBef>
                  <a:spcPct val="0"/>
                </a:spcBef>
                <a:spcAft>
                  <a:spcPct val="15000"/>
                </a:spcAft>
                <a:buChar char="••"/>
              </a:pPr>
              <a:r>
                <a:rPr lang="en-US" sz="1600" kern="1200" dirty="0"/>
                <a:t>Identify the target audience for the data dissemination.</a:t>
              </a:r>
            </a:p>
            <a:p>
              <a:pPr marL="171450" lvl="1" indent="-171450" defTabSz="800100">
                <a:lnSpc>
                  <a:spcPct val="90000"/>
                </a:lnSpc>
                <a:spcBef>
                  <a:spcPct val="0"/>
                </a:spcBef>
                <a:spcAft>
                  <a:spcPct val="15000"/>
                </a:spcAft>
                <a:buChar char="••"/>
              </a:pPr>
              <a:r>
                <a:rPr lang="en-US" sz="1600" kern="1200" dirty="0"/>
                <a:t>Understand their needs, interests, and level of understanding.</a:t>
              </a:r>
            </a:p>
            <a:p>
              <a:pPr marL="171450" lvl="1" indent="-171450" defTabSz="800100">
                <a:lnSpc>
                  <a:spcPct val="90000"/>
                </a:lnSpc>
                <a:spcBef>
                  <a:spcPct val="0"/>
                </a:spcBef>
                <a:spcAft>
                  <a:spcPct val="15000"/>
                </a:spcAft>
                <a:buChar char="••"/>
              </a:pPr>
              <a:r>
                <a:rPr lang="en-US" sz="1600" kern="1200" dirty="0"/>
                <a:t>Tailor the message to suit the specific characteristics of the audience.</a:t>
              </a:r>
            </a:p>
          </p:txBody>
        </p:sp>
        <p:sp>
          <p:nvSpPr>
            <p:cNvPr id="9" name="Freeform 8"/>
            <p:cNvSpPr/>
            <p:nvPr/>
          </p:nvSpPr>
          <p:spPr>
            <a:xfrm>
              <a:off x="4928303" y="829337"/>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Select</a:t>
              </a:r>
            </a:p>
          </p:txBody>
        </p:sp>
        <p:sp>
          <p:nvSpPr>
            <p:cNvPr id="10" name="Freeform 9"/>
            <p:cNvSpPr/>
            <p:nvPr/>
          </p:nvSpPr>
          <p:spPr>
            <a:xfrm>
              <a:off x="4921984" y="1514519"/>
              <a:ext cx="2240280" cy="4727448"/>
            </a:xfrm>
            <a:custGeom>
              <a:avLst/>
              <a:gdLst>
                <a:gd name="connsiteX0" fmla="*/ 0 w 2479836"/>
                <a:gd name="connsiteY0" fmla="*/ 0 h 4719266"/>
                <a:gd name="connsiteX1" fmla="*/ 2479836 w 2479836"/>
                <a:gd name="connsiteY1" fmla="*/ 0 h 4719266"/>
                <a:gd name="connsiteX2" fmla="*/ 2479836 w 2479836"/>
                <a:gd name="connsiteY2" fmla="*/ 4719266 h 4719266"/>
                <a:gd name="connsiteX3" fmla="*/ 0 w 2479836"/>
                <a:gd name="connsiteY3" fmla="*/ 4719266 h 4719266"/>
                <a:gd name="connsiteX4" fmla="*/ 0 w 2479836"/>
                <a:gd name="connsiteY4" fmla="*/ 0 h 4719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9836" h="4719266">
                  <a:moveTo>
                    <a:pt x="0" y="0"/>
                  </a:moveTo>
                  <a:lnTo>
                    <a:pt x="2479836" y="0"/>
                  </a:lnTo>
                  <a:lnTo>
                    <a:pt x="2479836" y="4719266"/>
                  </a:lnTo>
                  <a:lnTo>
                    <a:pt x="0" y="4719266"/>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Select communication </a:t>
              </a:r>
              <a:r>
                <a:rPr lang="en-US" sz="1600" dirty="0"/>
                <a:t>c</a:t>
              </a:r>
              <a:r>
                <a:rPr lang="en-US" sz="1600" kern="1200" dirty="0"/>
                <a:t>hannel:</a:t>
              </a:r>
            </a:p>
            <a:p>
              <a:pPr marL="171450" lvl="1" indent="-171450" defTabSz="800100">
                <a:lnSpc>
                  <a:spcPct val="90000"/>
                </a:lnSpc>
                <a:spcBef>
                  <a:spcPct val="0"/>
                </a:spcBef>
                <a:spcAft>
                  <a:spcPct val="15000"/>
                </a:spcAft>
                <a:buChar char="••"/>
              </a:pPr>
              <a:r>
                <a:rPr lang="en-US" sz="1600" kern="1200" dirty="0"/>
                <a:t>Choose the appropriate communication channel to reach the target audience.</a:t>
              </a:r>
            </a:p>
            <a:p>
              <a:pPr marL="171450" lvl="1" indent="-171450" defTabSz="800100">
                <a:lnSpc>
                  <a:spcPct val="90000"/>
                </a:lnSpc>
                <a:spcBef>
                  <a:spcPct val="0"/>
                </a:spcBef>
                <a:spcAft>
                  <a:spcPct val="15000"/>
                </a:spcAft>
                <a:buChar char="••"/>
              </a:pPr>
              <a:r>
                <a:rPr lang="en-US" sz="1600" kern="1200" dirty="0"/>
                <a:t>Consider various platforms such as websites, social media, emails, workshops, or public events.</a:t>
              </a:r>
            </a:p>
            <a:p>
              <a:pPr marL="171450" lvl="1" indent="-171450" defTabSz="800100">
                <a:lnSpc>
                  <a:spcPct val="90000"/>
                </a:lnSpc>
                <a:spcBef>
                  <a:spcPct val="0"/>
                </a:spcBef>
                <a:spcAft>
                  <a:spcPct val="15000"/>
                </a:spcAft>
                <a:buChar char="••"/>
              </a:pPr>
              <a:r>
                <a:rPr lang="en-US" sz="1600" kern="1200" dirty="0"/>
                <a:t>Ensure that the selected channel aligns with the preferences and accessibility of the audience.</a:t>
              </a:r>
            </a:p>
          </p:txBody>
        </p:sp>
        <p:sp>
          <p:nvSpPr>
            <p:cNvPr id="11" name="Freeform 10"/>
            <p:cNvSpPr/>
            <p:nvPr/>
          </p:nvSpPr>
          <p:spPr>
            <a:xfrm>
              <a:off x="7324273"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Market</a:t>
              </a:r>
            </a:p>
          </p:txBody>
        </p:sp>
        <p:sp>
          <p:nvSpPr>
            <p:cNvPr id="12" name="Freeform 11"/>
            <p:cNvSpPr/>
            <p:nvPr/>
          </p:nvSpPr>
          <p:spPr>
            <a:xfrm>
              <a:off x="7324273"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Market the message:</a:t>
              </a:r>
            </a:p>
            <a:p>
              <a:pPr marL="171450" lvl="1" indent="-171450" defTabSz="800100">
                <a:lnSpc>
                  <a:spcPct val="90000"/>
                </a:lnSpc>
                <a:spcBef>
                  <a:spcPct val="0"/>
                </a:spcBef>
                <a:spcAft>
                  <a:spcPct val="15000"/>
                </a:spcAft>
                <a:buChar char="••"/>
              </a:pPr>
              <a:r>
                <a:rPr lang="en-US" sz="1600" kern="1200" dirty="0"/>
                <a:t>Promote the data dissemination through various means to increase visibility.</a:t>
              </a:r>
            </a:p>
            <a:p>
              <a:pPr marL="171450" lvl="1" indent="-171450" defTabSz="800100">
                <a:lnSpc>
                  <a:spcPct val="90000"/>
                </a:lnSpc>
                <a:spcBef>
                  <a:spcPct val="0"/>
                </a:spcBef>
                <a:spcAft>
                  <a:spcPct val="15000"/>
                </a:spcAft>
                <a:buChar char="••"/>
              </a:pPr>
              <a:r>
                <a:rPr lang="en-US" sz="1600" kern="1200" dirty="0"/>
                <a:t>Use marketing strategies to create awareness and interest in the information being shared.</a:t>
              </a:r>
            </a:p>
            <a:p>
              <a:pPr marL="171450" lvl="1" indent="-171450" defTabSz="800100">
                <a:lnSpc>
                  <a:spcPct val="90000"/>
                </a:lnSpc>
                <a:spcBef>
                  <a:spcPct val="0"/>
                </a:spcBef>
                <a:spcAft>
                  <a:spcPct val="15000"/>
                </a:spcAft>
                <a:buChar char="••"/>
              </a:pPr>
              <a:r>
                <a:rPr lang="en-US" sz="1600" kern="1200" dirty="0"/>
                <a:t>Collaborate with relevant stakeholders to amplify the reach of the message.</a:t>
              </a:r>
            </a:p>
          </p:txBody>
        </p:sp>
        <p:sp>
          <p:nvSpPr>
            <p:cNvPr id="13" name="Freeform 12"/>
            <p:cNvSpPr/>
            <p:nvPr/>
          </p:nvSpPr>
          <p:spPr>
            <a:xfrm>
              <a:off x="9720244"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Evaluate</a:t>
              </a:r>
            </a:p>
          </p:txBody>
        </p:sp>
        <p:sp>
          <p:nvSpPr>
            <p:cNvPr id="14" name="Freeform 13"/>
            <p:cNvSpPr/>
            <p:nvPr/>
          </p:nvSpPr>
          <p:spPr>
            <a:xfrm>
              <a:off x="9720244"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Evaluate the impact:</a:t>
              </a:r>
            </a:p>
            <a:p>
              <a:pPr marL="171450" lvl="1" indent="-171450" defTabSz="800100">
                <a:lnSpc>
                  <a:spcPct val="90000"/>
                </a:lnSpc>
                <a:spcBef>
                  <a:spcPct val="0"/>
                </a:spcBef>
                <a:spcAft>
                  <a:spcPct val="15000"/>
                </a:spcAft>
                <a:buChar char="••"/>
              </a:pPr>
              <a:r>
                <a:rPr lang="en-US" sz="1600" kern="1200" dirty="0"/>
                <a:t>Measure the effectiveness of the data dissemination efforts.</a:t>
              </a:r>
            </a:p>
            <a:p>
              <a:pPr marL="171450" lvl="1" indent="-171450" defTabSz="800100">
                <a:lnSpc>
                  <a:spcPct val="90000"/>
                </a:lnSpc>
                <a:spcBef>
                  <a:spcPct val="0"/>
                </a:spcBef>
                <a:spcAft>
                  <a:spcPct val="15000"/>
                </a:spcAft>
                <a:buChar char="••"/>
              </a:pPr>
              <a:r>
                <a:rPr lang="en-US" sz="1600" kern="1200" dirty="0"/>
                <a:t>Assess whether the message reached the intended audience and if it was understood.</a:t>
              </a:r>
            </a:p>
            <a:p>
              <a:pPr marL="171450" lvl="1" indent="-171450" defTabSz="800100">
                <a:lnSpc>
                  <a:spcPct val="90000"/>
                </a:lnSpc>
                <a:spcBef>
                  <a:spcPct val="0"/>
                </a:spcBef>
                <a:spcAft>
                  <a:spcPct val="15000"/>
                </a:spcAft>
                <a:buChar char="••"/>
              </a:pPr>
              <a:r>
                <a:rPr lang="en-US" sz="1600" kern="1200" dirty="0"/>
                <a:t>Use feedback and data analytics to improve future data dissemination strategies.</a:t>
              </a:r>
            </a:p>
          </p:txBody>
        </p:sp>
      </p:grpSp>
    </p:spTree>
    <p:extLst>
      <p:ext uri="{BB962C8B-B14F-4D97-AF65-F5344CB8AC3E}">
        <p14:creationId xmlns:p14="http://schemas.microsoft.com/office/powerpoint/2010/main" val="621782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dirty="0">
                <a:latin typeface="Tw Cen MT"/>
                <a:cs typeface="Arial"/>
              </a:rPr>
              <a:t>2.1 WEFE Nexus Database| Reading Materials</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95159"/>
            <a:ext cx="11083835" cy="5527412"/>
          </a:xfrm>
        </p:spPr>
        <p:txBody>
          <a:bodyPr>
            <a:normAutofit/>
          </a:bodyPr>
          <a:lstStyle/>
          <a:p>
            <a:r>
              <a:rPr lang="en-US" sz="2000" dirty="0" err="1"/>
              <a:t>Anandhi</a:t>
            </a:r>
            <a:r>
              <a:rPr lang="en-US" sz="2000" dirty="0"/>
              <a:t>, A., Srivastava, P., </a:t>
            </a:r>
            <a:r>
              <a:rPr lang="en-US" sz="2000" dirty="0" err="1"/>
              <a:t>Mohtar</a:t>
            </a:r>
            <a:r>
              <a:rPr lang="en-US" sz="2000" dirty="0"/>
              <a:t>, R. H., </a:t>
            </a:r>
            <a:r>
              <a:rPr lang="en-US" sz="2000" dirty="0" err="1"/>
              <a:t>Lawford</a:t>
            </a:r>
            <a:r>
              <a:rPr lang="en-US" sz="2000" dirty="0"/>
              <a:t>, R. G., Sen, S., &amp; </a:t>
            </a:r>
            <a:r>
              <a:rPr lang="en-US" sz="2000" dirty="0" err="1"/>
              <a:t>Lamba</a:t>
            </a:r>
            <a:r>
              <a:rPr lang="en-US" sz="2000" dirty="0"/>
              <a:t>, J. (2023). Methodologies and principles for developing Nexus definitions and conceptualizations: lessons from FEW Nexus studies. </a:t>
            </a:r>
            <a:r>
              <a:rPr lang="en-US" sz="2000" i="1" dirty="0"/>
              <a:t>Journal of the ASABE</a:t>
            </a:r>
            <a:r>
              <a:rPr lang="en-US" sz="2000" dirty="0"/>
              <a:t>, </a:t>
            </a:r>
            <a:r>
              <a:rPr lang="en-US" sz="2000" i="1" dirty="0"/>
              <a:t>66</a:t>
            </a:r>
            <a:r>
              <a:rPr lang="en-US" sz="2000" dirty="0"/>
              <a:t>(2), 205–230.</a:t>
            </a:r>
          </a:p>
          <a:p>
            <a:r>
              <a:rPr lang="en-US" sz="2000" dirty="0"/>
              <a:t>Arthur, M., Liu, G., </a:t>
            </a:r>
            <a:r>
              <a:rPr lang="en-US" sz="2000" dirty="0" err="1"/>
              <a:t>Hao</a:t>
            </a:r>
            <a:r>
              <a:rPr lang="en-US" sz="2000" dirty="0"/>
              <a:t>, Y., Zhang, L., Liang, S., </a:t>
            </a:r>
            <a:r>
              <a:rPr lang="en-US" sz="2000" dirty="0" err="1"/>
              <a:t>Asamoah</a:t>
            </a:r>
            <a:r>
              <a:rPr lang="en-US" sz="2000" dirty="0"/>
              <a:t>, E. F., &amp; Lombardi, G. V. (2019). Urban food-energy-water Nexus indicators: A review. </a:t>
            </a:r>
            <a:r>
              <a:rPr lang="en-US" sz="2000" i="1" dirty="0"/>
              <a:t>Resources, Conservation and Recycling</a:t>
            </a:r>
            <a:r>
              <a:rPr lang="en-US" sz="2000" dirty="0"/>
              <a:t>, </a:t>
            </a:r>
            <a:r>
              <a:rPr lang="en-US" sz="2000" i="1" dirty="0"/>
              <a:t>151</a:t>
            </a:r>
            <a:r>
              <a:rPr lang="en-US" sz="2000" dirty="0"/>
              <a:t>(February), 104481. https://doi.org/10.1016/j.resconrec.2019.104481</a:t>
            </a:r>
          </a:p>
          <a:p>
            <a:r>
              <a:rPr lang="en-US" sz="2000" dirty="0" err="1"/>
              <a:t>Egilmez</a:t>
            </a:r>
            <a:r>
              <a:rPr lang="en-US" sz="2000" dirty="0"/>
              <a:t>, G., </a:t>
            </a:r>
            <a:r>
              <a:rPr lang="en-US" sz="2000" dirty="0" err="1"/>
              <a:t>Oztanriseven</a:t>
            </a:r>
            <a:r>
              <a:rPr lang="en-US" sz="2000" dirty="0"/>
              <a:t>, F., &amp; </a:t>
            </a:r>
            <a:r>
              <a:rPr lang="en-US" sz="2000" dirty="0" err="1"/>
              <a:t>Gedik</a:t>
            </a:r>
            <a:r>
              <a:rPr lang="en-US" sz="2000" dirty="0"/>
              <a:t>, R. (2020). The Energy Climate Water Nexus: A Global Sustainability Impact Assessment of U.S. Manufacturing. </a:t>
            </a:r>
            <a:r>
              <a:rPr lang="en-US" sz="2000" i="1" dirty="0"/>
              <a:t>EMJ - Engineering Management Journal</a:t>
            </a:r>
            <a:r>
              <a:rPr lang="en-US" sz="2000" dirty="0"/>
              <a:t>, </a:t>
            </a:r>
            <a:r>
              <a:rPr lang="en-US" sz="2000" i="1" dirty="0"/>
              <a:t>32</a:t>
            </a:r>
            <a:r>
              <a:rPr lang="en-US" sz="2000" dirty="0"/>
              <a:t>(4), 298–315. </a:t>
            </a:r>
            <a:r>
              <a:rPr lang="en-US" sz="2000" dirty="0">
                <a:hlinkClick r:id="rId2"/>
              </a:rPr>
              <a:t>https://doi.org/10.1080/10429247.2020.1758539</a:t>
            </a:r>
            <a:endParaRPr lang="en-US" sz="2000" dirty="0"/>
          </a:p>
          <a:p>
            <a:r>
              <a:rPr lang="en-US" sz="2000" dirty="0"/>
              <a:t>TechTarget. (2022). What is data management and why is it important? Blog. </a:t>
            </a:r>
            <a:r>
              <a:rPr lang="en-US" sz="2000" u="sng" dirty="0">
                <a:hlinkClick r:id="rId3"/>
              </a:rPr>
              <a:t>https://www.techtarget.com/searchdatamanagement/definition/data-management</a:t>
            </a:r>
            <a:endParaRPr lang="en-US" sz="2000" dirty="0"/>
          </a:p>
        </p:txBody>
      </p:sp>
    </p:spTree>
    <p:extLst>
      <p:ext uri="{BB962C8B-B14F-4D97-AF65-F5344CB8AC3E}">
        <p14:creationId xmlns:p14="http://schemas.microsoft.com/office/powerpoint/2010/main" val="22172019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2.1 WEFE </a:t>
            </a:r>
          </a:p>
          <a:p>
            <a:pPr algn="ctr"/>
            <a:r>
              <a:rPr lang="en-GB" sz="4500" dirty="0">
                <a:latin typeface="Tw Cen MT" panose="020B0602020104020603" pitchFamily="34" charset="0"/>
                <a:cs typeface="Arial" panose="020B0604020202020204" pitchFamily="34" charset="0"/>
              </a:rPr>
              <a:t>Nexus Assessment</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Conceptual framework – components, indicators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Framework for inclusivity analysis in WEFE Nexus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database</a:t>
            </a:r>
          </a:p>
          <a:p>
            <a:pPr marL="342900" indent="-342900">
              <a:spcBef>
                <a:spcPct val="0"/>
              </a:spcBef>
              <a:spcAft>
                <a:spcPts val="1000"/>
              </a:spcAft>
            </a:pPr>
            <a:r>
              <a:rPr lang="en-GB" sz="3000" dirty="0">
                <a:latin typeface="+mn-lt"/>
                <a:cs typeface="Arial" panose="020B0604020202020204" pitchFamily="34" charset="0"/>
              </a:rPr>
              <a:t>WEFE Nexus </a:t>
            </a:r>
            <a:r>
              <a:rPr lang="en-US" sz="3000" dirty="0">
                <a:latin typeface="+mn-lt"/>
                <a:cs typeface="Arial" panose="020B0604020202020204" pitchFamily="34" charset="0"/>
              </a:rPr>
              <a:t>modeling</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assessment challenges and solutions</a:t>
            </a:r>
          </a:p>
        </p:txBody>
      </p:sp>
    </p:spTree>
    <p:extLst>
      <p:ext uri="{BB962C8B-B14F-4D97-AF65-F5344CB8AC3E}">
        <p14:creationId xmlns:p14="http://schemas.microsoft.com/office/powerpoint/2010/main" val="38432920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9D052-FCD5-104B-CDBA-668511C078D3}"/>
              </a:ext>
            </a:extLst>
          </p:cNvPr>
          <p:cNvSpPr>
            <a:spLocks noGrp="1"/>
          </p:cNvSpPr>
          <p:nvPr>
            <p:ph type="title"/>
          </p:nvPr>
        </p:nvSpPr>
        <p:spPr/>
        <p:txBody>
          <a:bodyPr>
            <a:normAutofit fontScale="90000"/>
          </a:bodyPr>
          <a:lstStyle/>
          <a:p>
            <a:r>
              <a:rPr lang="en-US" dirty="0">
                <a:latin typeface="Tw Cen MT"/>
                <a:cs typeface="Arial"/>
              </a:rPr>
              <a:t>2.1 Nexus Modeling | Concepts</a:t>
            </a:r>
          </a:p>
        </p:txBody>
      </p:sp>
      <p:sp>
        <p:nvSpPr>
          <p:cNvPr id="3" name="Content Placeholder 2">
            <a:extLst>
              <a:ext uri="{FF2B5EF4-FFF2-40B4-BE49-F238E27FC236}">
                <a16:creationId xmlns:a16="http://schemas.microsoft.com/office/drawing/2014/main" id="{FECC3105-DC26-BBE8-54F7-B3592C6F6ED3}"/>
              </a:ext>
            </a:extLst>
          </p:cNvPr>
          <p:cNvSpPr>
            <a:spLocks noGrp="1"/>
          </p:cNvSpPr>
          <p:nvPr>
            <p:ph idx="1"/>
          </p:nvPr>
        </p:nvSpPr>
        <p:spPr/>
        <p:txBody>
          <a:bodyPr/>
          <a:lstStyle/>
          <a:p>
            <a:r>
              <a:rPr lang="en-US" sz="2400" dirty="0">
                <a:solidFill>
                  <a:schemeClr val="tx1"/>
                </a:solidFill>
              </a:rPr>
              <a:t>The main objective of Nexus modeling is to minimize resource consumption and maximize the gains from those depleting resources</a:t>
            </a:r>
          </a:p>
          <a:p>
            <a:pPr lvl="1"/>
            <a:r>
              <a:rPr lang="en-US" dirty="0">
                <a:ea typeface="+mn-lt"/>
                <a:cs typeface="+mn-lt"/>
              </a:rPr>
              <a:t>Quantify trade-offs and synergies</a:t>
            </a:r>
          </a:p>
          <a:p>
            <a:pPr marL="231775" lvl="2" indent="-225425" algn="just">
              <a:buFont typeface="Arial" panose="020B0604020202020204" pitchFamily="34" charset="0"/>
              <a:buChar char="•"/>
            </a:pPr>
            <a:r>
              <a:rPr lang="en-US" sz="2400" dirty="0">
                <a:solidFill>
                  <a:schemeClr val="tx1"/>
                </a:solidFill>
              </a:rPr>
              <a:t>In general, Nexus modeling tools should be able to support (</a:t>
            </a:r>
            <a:r>
              <a:rPr lang="en-US" sz="2400" dirty="0" err="1">
                <a:solidFill>
                  <a:schemeClr val="tx1"/>
                </a:solidFill>
              </a:rPr>
              <a:t>Miralles</a:t>
            </a:r>
            <a:r>
              <a:rPr lang="en-US" sz="2400" dirty="0">
                <a:solidFill>
                  <a:schemeClr val="tx1"/>
                </a:solidFill>
              </a:rPr>
              <a:t>-Wilhelm, 2016): </a:t>
            </a:r>
          </a:p>
          <a:p>
            <a:pPr lvl="1"/>
            <a:r>
              <a:rPr lang="en-US" dirty="0">
                <a:ea typeface="+mn-lt"/>
                <a:cs typeface="+mn-lt"/>
              </a:rPr>
              <a:t>Policy assessments/evaluation (trade-offs and synergies)</a:t>
            </a:r>
          </a:p>
          <a:p>
            <a:pPr lvl="1"/>
            <a:r>
              <a:rPr lang="en-US" dirty="0">
                <a:ea typeface="+mn-lt"/>
                <a:cs typeface="+mn-lt"/>
              </a:rPr>
              <a:t>Technology assessment </a:t>
            </a:r>
          </a:p>
          <a:p>
            <a:pPr lvl="1"/>
            <a:r>
              <a:rPr lang="en-US" dirty="0">
                <a:ea typeface="+mn-lt"/>
                <a:cs typeface="+mn-lt"/>
              </a:rPr>
              <a:t>Scenario evaluation/assessment</a:t>
            </a:r>
          </a:p>
          <a:p>
            <a:pPr lvl="1"/>
            <a:r>
              <a:rPr lang="en-US" dirty="0">
                <a:ea typeface="+mn-lt"/>
                <a:cs typeface="+mn-lt"/>
              </a:rPr>
              <a:t>Information/evidence for decision-making on sustainable resource management</a:t>
            </a:r>
          </a:p>
          <a:p>
            <a:r>
              <a:rPr lang="en-US" sz="2400" dirty="0">
                <a:solidFill>
                  <a:schemeClr val="tx1"/>
                </a:solidFill>
              </a:rPr>
              <a:t>Modeling frameworks should be able to: </a:t>
            </a:r>
          </a:p>
          <a:p>
            <a:pPr lvl="1"/>
            <a:r>
              <a:rPr lang="en-US" dirty="0">
                <a:ea typeface="+mn-lt"/>
                <a:cs typeface="+mn-lt"/>
              </a:rPr>
              <a:t>Identify limits of resource consumption along with environmental, technical and social impacts that may arise during operation (Rodríguez-Gutiérrez et al., 2022).</a:t>
            </a:r>
          </a:p>
        </p:txBody>
      </p:sp>
    </p:spTree>
    <p:extLst>
      <p:ext uri="{BB962C8B-B14F-4D97-AF65-F5344CB8AC3E}">
        <p14:creationId xmlns:p14="http://schemas.microsoft.com/office/powerpoint/2010/main" val="29795894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Approaches </a:t>
            </a:r>
            <a:endParaRPr lang="en-US" dirty="0"/>
          </a:p>
        </p:txBody>
      </p:sp>
      <p:sp>
        <p:nvSpPr>
          <p:cNvPr id="3" name="Content Placeholder 2">
            <a:extLst>
              <a:ext uri="{FF2B5EF4-FFF2-40B4-BE49-F238E27FC236}">
                <a16:creationId xmlns:a16="http://schemas.microsoft.com/office/drawing/2014/main" id="{FE6FC64E-BBD0-46F5-9A0F-30771AB5E86C}"/>
              </a:ext>
            </a:extLst>
          </p:cNvPr>
          <p:cNvSpPr>
            <a:spLocks noGrp="1"/>
          </p:cNvSpPr>
          <p:nvPr>
            <p:ph idx="1"/>
          </p:nvPr>
        </p:nvSpPr>
        <p:spPr/>
        <p:txBody>
          <a:bodyPr>
            <a:noAutofit/>
          </a:bodyPr>
          <a:lstStyle/>
          <a:p>
            <a:pPr>
              <a:spcBef>
                <a:spcPts val="600"/>
              </a:spcBef>
              <a:spcAft>
                <a:spcPts val="600"/>
              </a:spcAft>
            </a:pPr>
            <a:r>
              <a:rPr lang="en-US" dirty="0">
                <a:ea typeface="+mn-lt"/>
                <a:cs typeface="+mn-lt"/>
              </a:rPr>
              <a:t>Nexus modeling involves using </a:t>
            </a:r>
            <a:r>
              <a:rPr lang="en-US" b="1" dirty="0">
                <a:solidFill>
                  <a:schemeClr val="accent5"/>
                </a:solidFill>
                <a:ea typeface="+mn-lt"/>
                <a:cs typeface="+mn-lt"/>
              </a:rPr>
              <a:t>various approaches, tools, &amp; techniques</a:t>
            </a:r>
            <a:r>
              <a:rPr lang="en-US" dirty="0">
                <a:solidFill>
                  <a:schemeClr val="accent5"/>
                </a:solidFill>
                <a:ea typeface="+mn-lt"/>
                <a:cs typeface="+mn-lt"/>
              </a:rPr>
              <a:t> </a:t>
            </a:r>
            <a:r>
              <a:rPr lang="en-US" dirty="0">
                <a:ea typeface="+mn-lt"/>
                <a:cs typeface="+mn-lt"/>
              </a:rPr>
              <a:t>to analyze trade-offs and synergies between water, energy, food, and ecosystems.</a:t>
            </a:r>
          </a:p>
          <a:p>
            <a:pPr lvl="1">
              <a:spcBef>
                <a:spcPts val="600"/>
              </a:spcBef>
              <a:spcAft>
                <a:spcPts val="600"/>
              </a:spcAft>
            </a:pPr>
            <a:r>
              <a:rPr lang="en-US" dirty="0">
                <a:ea typeface="+mn-lt"/>
                <a:cs typeface="+mn-lt"/>
              </a:rPr>
              <a:t>Approach depends upon </a:t>
            </a:r>
            <a:r>
              <a:rPr lang="en-US" b="1" dirty="0">
                <a:solidFill>
                  <a:schemeClr val="accent5"/>
                </a:solidFill>
                <a:ea typeface="+mn-lt"/>
                <a:cs typeface="+mn-lt"/>
              </a:rPr>
              <a:t>scale</a:t>
            </a:r>
            <a:r>
              <a:rPr lang="en-US" dirty="0">
                <a:ea typeface="+mn-lt"/>
                <a:cs typeface="+mn-lt"/>
              </a:rPr>
              <a:t>: system scale, stakeholder scale, etc.</a:t>
            </a:r>
          </a:p>
          <a:p>
            <a:r>
              <a:rPr lang="en-US" dirty="0">
                <a:ea typeface="+mn-lt"/>
                <a:cs typeface="+mn-lt"/>
              </a:rPr>
              <a:t>Some considerations required on models/tools selection are (Albrecht et al., 2018):</a:t>
            </a:r>
          </a:p>
          <a:p>
            <a:pPr lvl="1"/>
            <a:r>
              <a:rPr lang="en-US" dirty="0">
                <a:ea typeface="+mn-lt"/>
                <a:cs typeface="+mn-lt"/>
              </a:rPr>
              <a:t>Potential for capturing interactions among WEFE resources </a:t>
            </a:r>
          </a:p>
          <a:p>
            <a:pPr lvl="1"/>
            <a:r>
              <a:rPr lang="en-US" dirty="0">
                <a:ea typeface="+mn-lt"/>
                <a:cs typeface="+mn-lt"/>
              </a:rPr>
              <a:t>Capability to integrate both quantitative and qualitative approaches</a:t>
            </a:r>
          </a:p>
          <a:p>
            <a:pPr lvl="1"/>
            <a:r>
              <a:rPr lang="en-US" dirty="0">
                <a:ea typeface="+mn-lt"/>
                <a:cs typeface="+mn-lt"/>
              </a:rPr>
              <a:t> Capability to calculate quantitative results for both biophysical and socio-economic aspects (i.e., no disciplinary silos) </a:t>
            </a:r>
          </a:p>
          <a:p>
            <a:pPr lvl="1"/>
            <a:r>
              <a:rPr lang="en-US" dirty="0">
                <a:ea typeface="+mn-lt"/>
                <a:cs typeface="+mn-lt"/>
              </a:rPr>
              <a:t>Specific and reproducible methods for assessment </a:t>
            </a:r>
            <a:endParaRPr lang="en-US" dirty="0">
              <a:cs typeface="Calibri"/>
            </a:endParaRPr>
          </a:p>
        </p:txBody>
      </p:sp>
    </p:spTree>
    <p:extLst>
      <p:ext uri="{BB962C8B-B14F-4D97-AF65-F5344CB8AC3E}">
        <p14:creationId xmlns:p14="http://schemas.microsoft.com/office/powerpoint/2010/main" val="21277410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Approaches </a:t>
            </a:r>
            <a:endParaRPr lang="en-US" dirty="0"/>
          </a:p>
        </p:txBody>
      </p:sp>
      <p:sp>
        <p:nvSpPr>
          <p:cNvPr id="3" name="Content Placeholder 2">
            <a:extLst>
              <a:ext uri="{FF2B5EF4-FFF2-40B4-BE49-F238E27FC236}">
                <a16:creationId xmlns:a16="http://schemas.microsoft.com/office/drawing/2014/main" id="{FE6FC64E-BBD0-46F5-9A0F-30771AB5E86C}"/>
              </a:ext>
            </a:extLst>
          </p:cNvPr>
          <p:cNvSpPr>
            <a:spLocks noGrp="1"/>
          </p:cNvSpPr>
          <p:nvPr>
            <p:ph idx="1"/>
          </p:nvPr>
        </p:nvSpPr>
        <p:spPr/>
        <p:txBody>
          <a:bodyPr>
            <a:normAutofit/>
          </a:bodyPr>
          <a:lstStyle/>
          <a:p>
            <a:pPr>
              <a:spcBef>
                <a:spcPts val="600"/>
              </a:spcBef>
              <a:spcAft>
                <a:spcPts val="600"/>
              </a:spcAft>
            </a:pPr>
            <a:r>
              <a:rPr lang="en-US" dirty="0">
                <a:ea typeface="+mn-lt"/>
                <a:cs typeface="+mn-lt"/>
              </a:rPr>
              <a:t>Some of Nexus modeling approaches include (</a:t>
            </a:r>
            <a:r>
              <a:rPr lang="en-US" dirty="0" err="1">
                <a:ea typeface="+mn-lt"/>
                <a:cs typeface="+mn-lt"/>
              </a:rPr>
              <a:t>Anandhi</a:t>
            </a:r>
            <a:r>
              <a:rPr lang="en-US" dirty="0">
                <a:ea typeface="+mn-lt"/>
                <a:cs typeface="+mn-lt"/>
              </a:rPr>
              <a:t> et al., 2023):</a:t>
            </a:r>
          </a:p>
          <a:p>
            <a:pPr marL="914400" lvl="1" indent="-457200">
              <a:spcBef>
                <a:spcPts val="600"/>
              </a:spcBef>
              <a:spcAft>
                <a:spcPts val="600"/>
              </a:spcAft>
              <a:buFont typeface="+mj-lt"/>
              <a:buAutoNum type="arabicPeriod"/>
            </a:pPr>
            <a:r>
              <a:rPr lang="en-US" dirty="0">
                <a:cs typeface="Calibri"/>
              </a:rPr>
              <a:t>Assessment using mathematical modeling</a:t>
            </a:r>
          </a:p>
          <a:p>
            <a:pPr marL="914400" lvl="1" indent="-457200">
              <a:spcBef>
                <a:spcPts val="600"/>
              </a:spcBef>
              <a:spcAft>
                <a:spcPts val="600"/>
              </a:spcAft>
              <a:buFont typeface="+mj-lt"/>
              <a:buAutoNum type="arabicPeriod"/>
            </a:pPr>
            <a:r>
              <a:rPr lang="en-US" dirty="0">
                <a:cs typeface="Calibri"/>
              </a:rPr>
              <a:t>Assessment using ontology-based modeling </a:t>
            </a:r>
          </a:p>
          <a:p>
            <a:pPr marL="914400" lvl="1" indent="-457200">
              <a:spcBef>
                <a:spcPts val="600"/>
              </a:spcBef>
              <a:spcAft>
                <a:spcPts val="600"/>
              </a:spcAft>
              <a:buFont typeface="+mj-lt"/>
              <a:buAutoNum type="arabicPeriod"/>
            </a:pPr>
            <a:r>
              <a:rPr lang="en-US" dirty="0">
                <a:cs typeface="Calibri"/>
              </a:rPr>
              <a:t>Assessment using indicator-based approach</a:t>
            </a:r>
          </a:p>
          <a:p>
            <a:pPr marL="914400" lvl="1" indent="-457200">
              <a:spcBef>
                <a:spcPts val="600"/>
              </a:spcBef>
              <a:spcAft>
                <a:spcPts val="600"/>
              </a:spcAft>
              <a:buFont typeface="+mj-lt"/>
              <a:buAutoNum type="arabicPeriod"/>
            </a:pPr>
            <a:r>
              <a:rPr lang="en-US" dirty="0">
                <a:cs typeface="Calibri"/>
              </a:rPr>
              <a:t>Assessment using scenario-based approach</a:t>
            </a:r>
          </a:p>
          <a:p>
            <a:pPr marL="914400" lvl="1" indent="-457200">
              <a:spcBef>
                <a:spcPts val="600"/>
              </a:spcBef>
              <a:spcAft>
                <a:spcPts val="600"/>
              </a:spcAft>
              <a:buFont typeface="+mj-lt"/>
              <a:buAutoNum type="arabicPeriod"/>
            </a:pPr>
            <a:r>
              <a:rPr lang="en-US" dirty="0">
                <a:cs typeface="Calibri"/>
              </a:rPr>
              <a:t>Assessment using footprint analysis, Life Cycle Assessment (LCA), supply chains</a:t>
            </a:r>
          </a:p>
          <a:p>
            <a:pPr marL="914400" lvl="1" indent="-457200">
              <a:spcBef>
                <a:spcPts val="600"/>
              </a:spcBef>
              <a:spcAft>
                <a:spcPts val="600"/>
              </a:spcAft>
              <a:buFont typeface="+mj-lt"/>
              <a:buAutoNum type="arabicPeriod"/>
            </a:pPr>
            <a:r>
              <a:rPr lang="en-US" dirty="0">
                <a:cs typeface="Calibri"/>
              </a:rPr>
              <a:t>Assessment using trade-offs analysis</a:t>
            </a:r>
          </a:p>
          <a:p>
            <a:pPr marL="914400" lvl="1" indent="-457200">
              <a:spcBef>
                <a:spcPts val="600"/>
              </a:spcBef>
              <a:spcAft>
                <a:spcPts val="600"/>
              </a:spcAft>
              <a:buFont typeface="+mj-lt"/>
              <a:buAutoNum type="arabicPeriod"/>
            </a:pPr>
            <a:r>
              <a:rPr lang="en-US" dirty="0">
                <a:cs typeface="Calibri"/>
              </a:rPr>
              <a:t>Integrated modeling approach</a:t>
            </a:r>
          </a:p>
        </p:txBody>
      </p:sp>
    </p:spTree>
    <p:extLst>
      <p:ext uri="{BB962C8B-B14F-4D97-AF65-F5344CB8AC3E}">
        <p14:creationId xmlns:p14="http://schemas.microsoft.com/office/powerpoint/2010/main" val="21383934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Tools &amp; Techniques </a:t>
            </a:r>
            <a:endParaRPr lang="en-US" dirty="0"/>
          </a:p>
        </p:txBody>
      </p:sp>
      <p:sp>
        <p:nvSpPr>
          <p:cNvPr id="3" name="Content Placeholder 2"/>
          <p:cNvSpPr>
            <a:spLocks noGrp="1"/>
          </p:cNvSpPr>
          <p:nvPr>
            <p:ph idx="1"/>
          </p:nvPr>
        </p:nvSpPr>
        <p:spPr/>
        <p:txBody>
          <a:bodyPr>
            <a:noAutofit/>
          </a:bodyPr>
          <a:lstStyle/>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Optimization models</a:t>
            </a:r>
          </a:p>
          <a:p>
            <a:pPr lvl="1"/>
            <a:r>
              <a:rPr lang="en-US" sz="2400" dirty="0"/>
              <a:t>Mathematical models that find the best solution within given constraints</a:t>
            </a:r>
          </a:p>
          <a:p>
            <a:pPr lvl="1"/>
            <a:r>
              <a:rPr lang="en-US" sz="2400" dirty="0"/>
              <a:t>Optimization models to help identify the most efficient allocation of resources</a:t>
            </a:r>
          </a:p>
          <a:p>
            <a:pPr lvl="2"/>
            <a:r>
              <a:rPr lang="en-US" sz="2200" dirty="0"/>
              <a:t>Considering trade-offs and synergies of different allocation strategies</a:t>
            </a:r>
          </a:p>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System dynamics models</a:t>
            </a:r>
          </a:p>
          <a:p>
            <a:pPr lvl="1"/>
            <a:r>
              <a:rPr lang="en-US" sz="2400" dirty="0"/>
              <a:t>Capture feedback loops and interactions in complex systems</a:t>
            </a:r>
          </a:p>
          <a:p>
            <a:pPr lvl="1"/>
            <a:r>
              <a:rPr lang="en-US" sz="2400" dirty="0"/>
              <a:t>Useful for understanding long-term behavior and policy effects</a:t>
            </a:r>
          </a:p>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Agent-based models</a:t>
            </a:r>
          </a:p>
          <a:p>
            <a:pPr lvl="1"/>
            <a:r>
              <a:rPr lang="en-US" sz="2400" dirty="0"/>
              <a:t>Can model individual entities and their interactions in the system</a:t>
            </a:r>
          </a:p>
          <a:p>
            <a:pPr lvl="1"/>
            <a:r>
              <a:rPr lang="en-US" sz="2400" dirty="0"/>
              <a:t>Particularly </a:t>
            </a:r>
            <a:r>
              <a:rPr lang="en-US" sz="2400" b="1" dirty="0">
                <a:solidFill>
                  <a:schemeClr val="accent5"/>
                </a:solidFill>
              </a:rPr>
              <a:t>useful for the Institutional Change perspective</a:t>
            </a:r>
            <a:endParaRPr lang="en-US" sz="2400" dirty="0">
              <a:solidFill>
                <a:schemeClr val="accent5"/>
              </a:solidFill>
            </a:endParaRPr>
          </a:p>
        </p:txBody>
      </p:sp>
    </p:spTree>
    <p:extLst>
      <p:ext uri="{BB962C8B-B14F-4D97-AF65-F5344CB8AC3E}">
        <p14:creationId xmlns:p14="http://schemas.microsoft.com/office/powerpoint/2010/main" val="306235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Tools &amp; Techniques </a:t>
            </a:r>
            <a:endParaRPr lang="en-US" dirty="0"/>
          </a:p>
        </p:txBody>
      </p:sp>
      <p:sp>
        <p:nvSpPr>
          <p:cNvPr id="3" name="Content Placeholder 2"/>
          <p:cNvSpPr>
            <a:spLocks noGrp="1"/>
          </p:cNvSpPr>
          <p:nvPr>
            <p:ph idx="1"/>
          </p:nvPr>
        </p:nvSpPr>
        <p:spPr/>
        <p:txBody>
          <a:bodyPr>
            <a:noAutofit/>
          </a:bodyPr>
          <a:lstStyle/>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Integrated assessment models</a:t>
            </a:r>
          </a:p>
          <a:p>
            <a:pPr lvl="1"/>
            <a:r>
              <a:rPr lang="en-US" dirty="0"/>
              <a:t>Integrate various sectors to analyze synergies and trade-offs</a:t>
            </a:r>
          </a:p>
          <a:p>
            <a:pPr lvl="1"/>
            <a:r>
              <a:rPr lang="en-US" dirty="0"/>
              <a:t>Provide a comprehensive view of Nexus dynamics</a:t>
            </a:r>
          </a:p>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Scenario analysis</a:t>
            </a:r>
          </a:p>
          <a:p>
            <a:pPr lvl="1"/>
            <a:r>
              <a:rPr lang="en-US" dirty="0"/>
              <a:t>Explores and evaluates different future scenarios</a:t>
            </a:r>
          </a:p>
          <a:p>
            <a:pPr lvl="1"/>
            <a:r>
              <a:rPr lang="en-US" dirty="0"/>
              <a:t>Helps assess impacts of resource management strategies</a:t>
            </a:r>
          </a:p>
          <a:p>
            <a:pPr lvl="1"/>
            <a:r>
              <a:rPr lang="en-US" dirty="0"/>
              <a:t>Decision-makers can analyze various scenarios to make informed choices</a:t>
            </a:r>
          </a:p>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Geospatial analysis</a:t>
            </a:r>
          </a:p>
          <a:p>
            <a:pPr lvl="1"/>
            <a:r>
              <a:rPr lang="en-US" dirty="0"/>
              <a:t>Uses GIS and other tools to analyze spatial data</a:t>
            </a:r>
          </a:p>
          <a:p>
            <a:pPr lvl="1"/>
            <a:r>
              <a:rPr lang="en-US" dirty="0"/>
              <a:t>Helps map and visualize interconnections and trade-offs in the WEFE Nexus</a:t>
            </a:r>
          </a:p>
          <a:p>
            <a:pPr lvl="1"/>
            <a:r>
              <a:rPr lang="en-US" dirty="0"/>
              <a:t>Offers insights at different scales for effective resource management</a:t>
            </a:r>
          </a:p>
          <a:p>
            <a:pPr lvl="2"/>
            <a:endParaRPr lang="en-US" sz="2200" dirty="0"/>
          </a:p>
        </p:txBody>
      </p:sp>
    </p:spTree>
    <p:extLst>
      <p:ext uri="{BB962C8B-B14F-4D97-AF65-F5344CB8AC3E}">
        <p14:creationId xmlns:p14="http://schemas.microsoft.com/office/powerpoint/2010/main" val="73301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Tools &amp; Techniques </a:t>
            </a:r>
            <a:endParaRPr lang="en-US" dirty="0"/>
          </a:p>
        </p:txBody>
      </p:sp>
      <p:sp>
        <p:nvSpPr>
          <p:cNvPr id="3" name="Content Placeholder 2"/>
          <p:cNvSpPr>
            <a:spLocks noGrp="1"/>
          </p:cNvSpPr>
          <p:nvPr>
            <p:ph idx="1"/>
          </p:nvPr>
        </p:nvSpPr>
        <p:spPr/>
        <p:txBody>
          <a:bodyPr>
            <a:noAutofit/>
          </a:bodyPr>
          <a:lstStyle/>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Life Cycle Assessment (LCA)</a:t>
            </a:r>
          </a:p>
          <a:p>
            <a:pPr lvl="1"/>
            <a:r>
              <a:rPr lang="en-US" dirty="0"/>
              <a:t>Systematic set of procedures for compiling and examining the inputs and outputs of materials and energy and the associated environmental impacts directly attributable to the functioning of a product or service system </a:t>
            </a:r>
            <a:r>
              <a:rPr lang="en-US" b="1" dirty="0">
                <a:solidFill>
                  <a:schemeClr val="accent5"/>
                </a:solidFill>
              </a:rPr>
              <a:t>throughout its life cycle</a:t>
            </a:r>
            <a:endParaRPr lang="en-US" dirty="0">
              <a:solidFill>
                <a:schemeClr val="accent5"/>
              </a:solidFill>
            </a:endParaRPr>
          </a:p>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Hybrid models</a:t>
            </a:r>
          </a:p>
          <a:p>
            <a:pPr lvl="1"/>
            <a:r>
              <a:rPr lang="en-US" dirty="0"/>
              <a:t>Integrate high-level models with sub-sectoral level models to better capture interconnections among WEFE sectors and provide useful and practical decisions for stakeholders</a:t>
            </a:r>
          </a:p>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Input-output models</a:t>
            </a:r>
          </a:p>
          <a:p>
            <a:pPr lvl="1"/>
            <a:r>
              <a:rPr lang="en-US" dirty="0"/>
              <a:t>Describe physical flows of materials within an economy, including material extraction from nature, material processing, waste to nature, and stock changes</a:t>
            </a:r>
          </a:p>
        </p:txBody>
      </p:sp>
    </p:spTree>
    <p:extLst>
      <p:ext uri="{BB962C8B-B14F-4D97-AF65-F5344CB8AC3E}">
        <p14:creationId xmlns:p14="http://schemas.microsoft.com/office/powerpoint/2010/main" val="296673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2.1 WEFE </a:t>
            </a:r>
          </a:p>
          <a:p>
            <a:pPr algn="ctr"/>
            <a:r>
              <a:rPr lang="en-GB" sz="4500" dirty="0">
                <a:latin typeface="Tw Cen MT" panose="020B0602020104020603" pitchFamily="34" charset="0"/>
                <a:cs typeface="Arial" panose="020B0604020202020204" pitchFamily="34" charset="0"/>
              </a:rPr>
              <a:t>Nexus Assessment</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Conceptual framework – components, indicators</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Framework for WEFE Nexus inclusivity analysis</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WEFE Nexus database</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WEFE Nexus </a:t>
            </a:r>
            <a:r>
              <a:rPr lang="en-GB" sz="3000" dirty="0" err="1">
                <a:solidFill>
                  <a:schemeClr val="bg1">
                    <a:lumMod val="65000"/>
                  </a:schemeClr>
                </a:solidFill>
                <a:latin typeface="+mn-lt"/>
                <a:cs typeface="Arial" panose="020B0604020202020204" pitchFamily="34" charset="0"/>
              </a:rPr>
              <a:t>modeling</a:t>
            </a:r>
            <a:endParaRPr lang="en-US" sz="3000" dirty="0">
              <a:solidFill>
                <a:schemeClr val="bg1">
                  <a:lumMod val="65000"/>
                </a:schemeClr>
              </a:solidFill>
              <a:latin typeface="+mn-lt"/>
              <a:cs typeface="Arial" panose="020B0604020202020204" pitchFamily="34" charset="0"/>
            </a:endParaRP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WEFE Nexus assessment challenges and solutions</a:t>
            </a:r>
          </a:p>
        </p:txBody>
      </p:sp>
    </p:spTree>
    <p:extLst>
      <p:ext uri="{BB962C8B-B14F-4D97-AF65-F5344CB8AC3E}">
        <p14:creationId xmlns:p14="http://schemas.microsoft.com/office/powerpoint/2010/main" val="29013419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Tools &amp; Techniques </a:t>
            </a:r>
            <a:endParaRPr lang="en-US" dirty="0"/>
          </a:p>
        </p:txBody>
      </p:sp>
      <p:sp>
        <p:nvSpPr>
          <p:cNvPr id="3" name="Content Placeholder 2"/>
          <p:cNvSpPr>
            <a:spLocks noGrp="1"/>
          </p:cNvSpPr>
          <p:nvPr>
            <p:ph idx="1"/>
          </p:nvPr>
        </p:nvSpPr>
        <p:spPr/>
        <p:txBody>
          <a:bodyPr>
            <a:noAutofit/>
          </a:bodyPr>
          <a:lstStyle/>
          <a:p>
            <a:pPr marL="228600" lvl="2">
              <a:spcBef>
                <a:spcPts val="600"/>
              </a:spcBef>
              <a:spcAft>
                <a:spcPts val="600"/>
              </a:spcAft>
              <a:buFont typeface="Arial" panose="020B0604020202020204" pitchFamily="34" charset="0"/>
              <a:buChar char="•"/>
            </a:pPr>
            <a:r>
              <a:rPr lang="en-US" sz="2400" dirty="0">
                <a:solidFill>
                  <a:schemeClr val="tx1"/>
                </a:solidFill>
                <a:ea typeface="+mn-lt"/>
                <a:cs typeface="+mn-lt"/>
              </a:rPr>
              <a:t>World Trade Model (WTM)</a:t>
            </a:r>
          </a:p>
          <a:p>
            <a:pPr lvl="1"/>
            <a:r>
              <a:rPr lang="en-US" dirty="0"/>
              <a:t>Instrumental in developing and analyzing scenarios of global production, trade, consumption, technologies, environmental threats, use and endowment of resources, and constraints</a:t>
            </a:r>
          </a:p>
          <a:p>
            <a:pPr lvl="1"/>
            <a:r>
              <a:rPr lang="en-US" dirty="0"/>
              <a:t>WTM-based studies have shed light on the economic and environmental implications stemming from challenges of food, energy, and water security </a:t>
            </a:r>
          </a:p>
          <a:p>
            <a:pPr lvl="1"/>
            <a:r>
              <a:rPr lang="en-US" dirty="0"/>
              <a:t>A useful model, not only to study trade flows, but also to explore population needs and pressures on WEFE under different scenarios, both for the present and the future</a:t>
            </a:r>
          </a:p>
          <a:p>
            <a:r>
              <a:rPr lang="en-US" sz="2400" dirty="0" err="1">
                <a:solidFill>
                  <a:schemeClr val="tx1"/>
                </a:solidFill>
                <a:cs typeface="Calibri"/>
              </a:rPr>
              <a:t>Mannschatz</a:t>
            </a:r>
            <a:r>
              <a:rPr lang="en-US" sz="2400" dirty="0">
                <a:solidFill>
                  <a:schemeClr val="tx1"/>
                </a:solidFill>
                <a:cs typeface="Calibri"/>
              </a:rPr>
              <a:t> et al. (2016) have developed a </a:t>
            </a:r>
            <a:r>
              <a:rPr lang="en-US" sz="2400" b="1" dirty="0">
                <a:solidFill>
                  <a:schemeClr val="accent5"/>
                </a:solidFill>
                <a:cs typeface="Calibri"/>
              </a:rPr>
              <a:t>Nexus tools platform</a:t>
            </a:r>
            <a:r>
              <a:rPr lang="en-US" sz="2400" dirty="0">
                <a:solidFill>
                  <a:schemeClr val="accent5"/>
                </a:solidFill>
                <a:cs typeface="Calibri"/>
              </a:rPr>
              <a:t> </a:t>
            </a:r>
            <a:r>
              <a:rPr lang="en-US" sz="2400" dirty="0">
                <a:solidFill>
                  <a:schemeClr val="tx1"/>
                </a:solidFill>
                <a:cs typeface="Calibri"/>
              </a:rPr>
              <a:t>allowing users to:</a:t>
            </a:r>
          </a:p>
          <a:p>
            <a:pPr lvl="1"/>
            <a:r>
              <a:rPr lang="en-US" dirty="0"/>
              <a:t>search through existing Nexus tools and models </a:t>
            </a:r>
          </a:p>
          <a:p>
            <a:pPr lvl="2"/>
            <a:r>
              <a:rPr lang="en-US" dirty="0"/>
              <a:t>to determine which tools may be best suited for their problem</a:t>
            </a:r>
          </a:p>
          <a:p>
            <a:pPr lvl="2"/>
            <a:r>
              <a:rPr lang="en-US" dirty="0"/>
              <a:t>to avoid recreating an existing tool</a:t>
            </a:r>
          </a:p>
        </p:txBody>
      </p:sp>
    </p:spTree>
    <p:extLst>
      <p:ext uri="{BB962C8B-B14F-4D97-AF65-F5344CB8AC3E}">
        <p14:creationId xmlns:p14="http://schemas.microsoft.com/office/powerpoint/2010/main" val="2066812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latin typeface="Tw Cen MT"/>
                <a:cs typeface="Arial"/>
              </a:rPr>
              <a:t>2.1 Nexus Modeling | Tools &amp; Techniques</a:t>
            </a:r>
          </a:p>
        </p:txBody>
      </p:sp>
      <p:sp>
        <p:nvSpPr>
          <p:cNvPr id="3" name="Content Placeholder 2">
            <a:extLst>
              <a:ext uri="{FF2B5EF4-FFF2-40B4-BE49-F238E27FC236}">
                <a16:creationId xmlns:a16="http://schemas.microsoft.com/office/drawing/2014/main" id="{0B73D974-DE6A-E741-B314-D7380BD69038}"/>
              </a:ext>
            </a:extLst>
          </p:cNvPr>
          <p:cNvSpPr>
            <a:spLocks noGrp="1"/>
          </p:cNvSpPr>
          <p:nvPr>
            <p:ph idx="1"/>
          </p:nvPr>
        </p:nvSpPr>
        <p:spPr>
          <a:xfrm>
            <a:off x="531223" y="804728"/>
            <a:ext cx="11083835" cy="1686698"/>
          </a:xfrm>
        </p:spPr>
        <p:txBody>
          <a:bodyPr>
            <a:normAutofit/>
          </a:bodyPr>
          <a:lstStyle/>
          <a:p>
            <a:r>
              <a:rPr lang="en-US" sz="2600" dirty="0"/>
              <a:t>46 Modeling tools (</a:t>
            </a:r>
            <a:r>
              <a:rPr lang="en-US" sz="2600" dirty="0" err="1"/>
              <a:t>Taguta</a:t>
            </a:r>
            <a:r>
              <a:rPr lang="en-US" sz="2600" dirty="0"/>
              <a:t> et al., 2022) </a:t>
            </a:r>
          </a:p>
          <a:p>
            <a:pPr lvl="1"/>
            <a:r>
              <a:rPr lang="en-US" sz="2600" b="1" dirty="0">
                <a:solidFill>
                  <a:schemeClr val="accent5"/>
                </a:solidFill>
              </a:rPr>
              <a:t>General availability</a:t>
            </a:r>
            <a:r>
              <a:rPr lang="en-US" sz="2600" dirty="0"/>
              <a:t>: 39% available to public users while 61% cannot be found on public domain</a:t>
            </a:r>
          </a:p>
        </p:txBody>
      </p:sp>
      <p:pic>
        <p:nvPicPr>
          <p:cNvPr id="4" name="Picture 3">
            <a:extLst>
              <a:ext uri="{FF2B5EF4-FFF2-40B4-BE49-F238E27FC236}">
                <a16:creationId xmlns:a16="http://schemas.microsoft.com/office/drawing/2014/main" id="{54B5F226-FC66-AD85-4169-DEEE6EDADD3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16064" y="2344111"/>
            <a:ext cx="8559871" cy="3520062"/>
          </a:xfrm>
          <a:prstGeom prst="rect">
            <a:avLst/>
          </a:prstGeom>
        </p:spPr>
      </p:pic>
      <p:sp>
        <p:nvSpPr>
          <p:cNvPr id="5" name="Content Placeholder 2">
            <a:extLst>
              <a:ext uri="{FF2B5EF4-FFF2-40B4-BE49-F238E27FC236}">
                <a16:creationId xmlns:a16="http://schemas.microsoft.com/office/drawing/2014/main" id="{F1562DD1-85E8-A3F3-EAE8-55D26558F3A8}"/>
              </a:ext>
            </a:extLst>
          </p:cNvPr>
          <p:cNvSpPr txBox="1">
            <a:spLocks/>
          </p:cNvSpPr>
          <p:nvPr/>
        </p:nvSpPr>
        <p:spPr>
          <a:xfrm>
            <a:off x="1443173" y="6097330"/>
            <a:ext cx="9139924" cy="388539"/>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1: </a:t>
            </a:r>
            <a:r>
              <a:rPr lang="en-US" sz="1700" i="1" dirty="0">
                <a:solidFill>
                  <a:schemeClr val="tx1"/>
                </a:solidFill>
              </a:rPr>
              <a:t> Trend in the development of WEF Nexus tools. (Source: </a:t>
            </a:r>
            <a:r>
              <a:rPr lang="en-US" sz="1700" i="1" dirty="0" err="1">
                <a:solidFill>
                  <a:schemeClr val="tx1"/>
                </a:solidFill>
              </a:rPr>
              <a:t>Taguta</a:t>
            </a:r>
            <a:r>
              <a:rPr lang="en-US" sz="1700" i="1" dirty="0">
                <a:solidFill>
                  <a:schemeClr val="tx1"/>
                </a:solidFill>
              </a:rPr>
              <a:t> et al., 2022)</a:t>
            </a:r>
          </a:p>
        </p:txBody>
      </p:sp>
    </p:spTree>
    <p:extLst>
      <p:ext uri="{BB962C8B-B14F-4D97-AF65-F5344CB8AC3E}">
        <p14:creationId xmlns:p14="http://schemas.microsoft.com/office/powerpoint/2010/main" val="9051025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sp>
        <p:nvSpPr>
          <p:cNvPr id="5" name="Content Placeholder 2">
            <a:extLst>
              <a:ext uri="{FF2B5EF4-FFF2-40B4-BE49-F238E27FC236}">
                <a16:creationId xmlns:a16="http://schemas.microsoft.com/office/drawing/2014/main" id="{D9728BA4-238E-F931-2332-FEF123D594A7}"/>
              </a:ext>
            </a:extLst>
          </p:cNvPr>
          <p:cNvSpPr>
            <a:spLocks noGrp="1"/>
          </p:cNvSpPr>
          <p:nvPr>
            <p:ph idx="1"/>
          </p:nvPr>
        </p:nvSpPr>
        <p:spPr>
          <a:xfrm>
            <a:off x="531223" y="917737"/>
            <a:ext cx="11083835" cy="5392430"/>
          </a:xfrm>
        </p:spPr>
        <p:txBody>
          <a:bodyPr/>
          <a:lstStyle/>
          <a:p>
            <a:pPr marL="0" indent="0">
              <a:buNone/>
            </a:pPr>
            <a:r>
              <a:rPr lang="en-US" sz="3000" dirty="0"/>
              <a:t>Nexus modeling tool: Q-Nexus model (</a:t>
            </a:r>
            <a:r>
              <a:rPr lang="en-US" sz="3000" dirty="0" err="1"/>
              <a:t>Karnib</a:t>
            </a:r>
            <a:r>
              <a:rPr lang="en-US" sz="3000" dirty="0"/>
              <a:t>, 2017) </a:t>
            </a:r>
            <a:endParaRPr lang="en-US" sz="2400" dirty="0">
              <a:latin typeface="Tw Cen MT" panose="020B0602020104020603" pitchFamily="34" charset="0"/>
            </a:endParaRPr>
          </a:p>
          <a:p>
            <a:r>
              <a:rPr lang="en-US" sz="3000" dirty="0"/>
              <a:t>Capabilities: </a:t>
            </a:r>
          </a:p>
          <a:p>
            <a:pPr lvl="1"/>
            <a:r>
              <a:rPr lang="en-US" sz="2900" dirty="0"/>
              <a:t>Evaluation of scenarios based on changing demand, technology and resource allocation</a:t>
            </a:r>
          </a:p>
          <a:p>
            <a:r>
              <a:rPr lang="en-US" sz="3000" dirty="0"/>
              <a:t>Input data requirements (inflows): </a:t>
            </a:r>
          </a:p>
          <a:p>
            <a:pPr lvl="1"/>
            <a:r>
              <a:rPr lang="en-US" sz="2900" dirty="0"/>
              <a:t>Total water, energy and food use</a:t>
            </a:r>
            <a:endParaRPr lang="en-US" sz="2500" dirty="0"/>
          </a:p>
          <a:p>
            <a:pPr lvl="1"/>
            <a:r>
              <a:rPr lang="en-US" sz="2900" dirty="0"/>
              <a:t>Intensities and allocation ratios</a:t>
            </a:r>
            <a:endParaRPr lang="en-US" dirty="0"/>
          </a:p>
        </p:txBody>
      </p:sp>
    </p:spTree>
    <p:extLst>
      <p:ext uri="{BB962C8B-B14F-4D97-AF65-F5344CB8AC3E}">
        <p14:creationId xmlns:p14="http://schemas.microsoft.com/office/powerpoint/2010/main" val="222013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pic>
        <p:nvPicPr>
          <p:cNvPr id="3" name="Content Placeholder 3">
            <a:extLst>
              <a:ext uri="{FF2B5EF4-FFF2-40B4-BE49-F238E27FC236}">
                <a16:creationId xmlns:a16="http://schemas.microsoft.com/office/drawing/2014/main" id="{27818664-0C63-2DDC-7DED-EE3E991E69D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8178" y="812787"/>
            <a:ext cx="11655643" cy="4639746"/>
          </a:xfrm>
          <a:prstGeom prst="rect">
            <a:avLst/>
          </a:prstGeom>
        </p:spPr>
      </p:pic>
      <p:sp>
        <p:nvSpPr>
          <p:cNvPr id="4" name="Content Placeholder 2">
            <a:extLst>
              <a:ext uri="{FF2B5EF4-FFF2-40B4-BE49-F238E27FC236}">
                <a16:creationId xmlns:a16="http://schemas.microsoft.com/office/drawing/2014/main" id="{029A75DE-7CA3-A090-B34C-F864AD768FB2}"/>
              </a:ext>
            </a:extLst>
          </p:cNvPr>
          <p:cNvSpPr txBox="1">
            <a:spLocks/>
          </p:cNvSpPr>
          <p:nvPr/>
        </p:nvSpPr>
        <p:spPr>
          <a:xfrm>
            <a:off x="711869" y="5852880"/>
            <a:ext cx="10768262" cy="50522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a:t>
            </a:r>
            <a:r>
              <a:rPr lang="en-US" sz="1700" i="1" dirty="0">
                <a:solidFill>
                  <a:schemeClr val="tx1"/>
                </a:solidFill>
              </a:rPr>
              <a:t>Interface of Q-Nexus Modeling Tool </a:t>
            </a:r>
            <a:r>
              <a:rPr lang="en-US" sz="1700" i="1" dirty="0">
                <a:solidFill>
                  <a:schemeClr val="tx1"/>
                </a:solidFill>
                <a:ea typeface="+mn-lt"/>
                <a:cs typeface="+mn-lt"/>
              </a:rPr>
              <a:t>(</a:t>
            </a:r>
            <a:r>
              <a:rPr lang="en-US" sz="1700" i="1" dirty="0">
                <a:solidFill>
                  <a:schemeClr val="tx1"/>
                </a:solidFill>
              </a:rPr>
              <a:t>Source: </a:t>
            </a:r>
            <a:r>
              <a:rPr lang="en-US" sz="1700" i="1" dirty="0"/>
              <a:t>https://</a:t>
            </a:r>
            <a:r>
              <a:rPr lang="en-US" sz="1700" i="1" dirty="0" err="1"/>
              <a:t>www.q-Nexus.net</a:t>
            </a:r>
            <a:r>
              <a:rPr lang="en-US" sz="1700" i="1" dirty="0"/>
              <a:t>/</a:t>
            </a:r>
            <a:r>
              <a:rPr lang="en-US" sz="1700" i="1" dirty="0">
                <a:solidFill>
                  <a:schemeClr val="tx1"/>
                </a:solidFill>
              </a:rPr>
              <a:t>)</a:t>
            </a:r>
          </a:p>
        </p:txBody>
      </p:sp>
    </p:spTree>
    <p:extLst>
      <p:ext uri="{BB962C8B-B14F-4D97-AF65-F5344CB8AC3E}">
        <p14:creationId xmlns:p14="http://schemas.microsoft.com/office/powerpoint/2010/main" val="37501780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pic>
        <p:nvPicPr>
          <p:cNvPr id="3" name="Content Placeholder 4">
            <a:extLst>
              <a:ext uri="{FF2B5EF4-FFF2-40B4-BE49-F238E27FC236}">
                <a16:creationId xmlns:a16="http://schemas.microsoft.com/office/drawing/2014/main" id="{4F393EA1-2CB9-8322-B380-20BB7C50E320}"/>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539931" y="888982"/>
            <a:ext cx="11112137" cy="5364475"/>
          </a:xfrm>
        </p:spPr>
      </p:pic>
    </p:spTree>
    <p:extLst>
      <p:ext uri="{BB962C8B-B14F-4D97-AF65-F5344CB8AC3E}">
        <p14:creationId xmlns:p14="http://schemas.microsoft.com/office/powerpoint/2010/main" val="513407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pic>
        <p:nvPicPr>
          <p:cNvPr id="3" name="Picture 2">
            <a:extLst>
              <a:ext uri="{FF2B5EF4-FFF2-40B4-BE49-F238E27FC236}">
                <a16:creationId xmlns:a16="http://schemas.microsoft.com/office/drawing/2014/main" id="{14DAE938-06B5-B64B-D60E-AB4AA08A978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0409" y="808863"/>
            <a:ext cx="11011182" cy="5404458"/>
          </a:xfrm>
          <a:prstGeom prst="rect">
            <a:avLst/>
          </a:prstGeom>
        </p:spPr>
      </p:pic>
    </p:spTree>
    <p:extLst>
      <p:ext uri="{BB962C8B-B14F-4D97-AF65-F5344CB8AC3E}">
        <p14:creationId xmlns:p14="http://schemas.microsoft.com/office/powerpoint/2010/main" val="42435963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pic>
        <p:nvPicPr>
          <p:cNvPr id="3" name="Picture 2">
            <a:extLst>
              <a:ext uri="{FF2B5EF4-FFF2-40B4-BE49-F238E27FC236}">
                <a16:creationId xmlns:a16="http://schemas.microsoft.com/office/drawing/2014/main" id="{B8AC330C-5E5B-67AD-2558-9E0A6FC845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96"/>
          <a:stretch/>
        </p:blipFill>
        <p:spPr>
          <a:xfrm>
            <a:off x="361244" y="871909"/>
            <a:ext cx="11830756" cy="5373777"/>
          </a:xfrm>
          <a:prstGeom prst="rect">
            <a:avLst/>
          </a:prstGeom>
        </p:spPr>
      </p:pic>
    </p:spTree>
    <p:extLst>
      <p:ext uri="{BB962C8B-B14F-4D97-AF65-F5344CB8AC3E}">
        <p14:creationId xmlns:p14="http://schemas.microsoft.com/office/powerpoint/2010/main" val="207909615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pic>
        <p:nvPicPr>
          <p:cNvPr id="4" name="Picture 3">
            <a:extLst>
              <a:ext uri="{FF2B5EF4-FFF2-40B4-BE49-F238E27FC236}">
                <a16:creationId xmlns:a16="http://schemas.microsoft.com/office/drawing/2014/main" id="{AD092C2F-7550-1458-D12B-2164C9AA139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33290" y="870801"/>
            <a:ext cx="9725419" cy="5312267"/>
          </a:xfrm>
          <a:prstGeom prst="rect">
            <a:avLst/>
          </a:prstGeom>
        </p:spPr>
      </p:pic>
    </p:spTree>
    <p:extLst>
      <p:ext uri="{BB962C8B-B14F-4D97-AF65-F5344CB8AC3E}">
        <p14:creationId xmlns:p14="http://schemas.microsoft.com/office/powerpoint/2010/main" val="648862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pic>
        <p:nvPicPr>
          <p:cNvPr id="3" name="Picture 2">
            <a:extLst>
              <a:ext uri="{FF2B5EF4-FFF2-40B4-BE49-F238E27FC236}">
                <a16:creationId xmlns:a16="http://schemas.microsoft.com/office/drawing/2014/main" id="{3F73AFB3-90DF-F614-8FDF-07C0E9E4282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7780" y="876254"/>
            <a:ext cx="9616440" cy="5363611"/>
          </a:xfrm>
          <a:prstGeom prst="rect">
            <a:avLst/>
          </a:prstGeom>
        </p:spPr>
      </p:pic>
    </p:spTree>
    <p:extLst>
      <p:ext uri="{BB962C8B-B14F-4D97-AF65-F5344CB8AC3E}">
        <p14:creationId xmlns:p14="http://schemas.microsoft.com/office/powerpoint/2010/main" val="17855896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1EACE-174B-071C-2E42-4C26924C1CCF}"/>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Q Nexus Model</a:t>
            </a:r>
          </a:p>
        </p:txBody>
      </p:sp>
      <p:sp>
        <p:nvSpPr>
          <p:cNvPr id="3" name="Content Placeholder 2">
            <a:extLst>
              <a:ext uri="{FF2B5EF4-FFF2-40B4-BE49-F238E27FC236}">
                <a16:creationId xmlns:a16="http://schemas.microsoft.com/office/drawing/2014/main" id="{AFA0A384-C239-FEBC-5215-40A5585375A1}"/>
              </a:ext>
            </a:extLst>
          </p:cNvPr>
          <p:cNvSpPr>
            <a:spLocks noGrp="1"/>
          </p:cNvSpPr>
          <p:nvPr>
            <p:ph idx="1"/>
          </p:nvPr>
        </p:nvSpPr>
        <p:spPr/>
        <p:txBody>
          <a:bodyPr/>
          <a:lstStyle/>
          <a:p>
            <a:r>
              <a:rPr lang="en-US" sz="3000" dirty="0"/>
              <a:t>Outputs: </a:t>
            </a:r>
          </a:p>
          <a:p>
            <a:pPr lvl="1"/>
            <a:r>
              <a:rPr lang="en-US" sz="2900" dirty="0"/>
              <a:t>Inter-sectoral use (W-E, W-F, E-W, E-F, F-E, F-F) and quantities (direct and/or indirect)</a:t>
            </a:r>
          </a:p>
          <a:p>
            <a:pPr lvl="1"/>
            <a:r>
              <a:rPr lang="en-US" sz="2900" dirty="0"/>
              <a:t>Estimation of deficit in direct/indirect water and energy resources to fulfil new demand requirement</a:t>
            </a:r>
          </a:p>
          <a:p>
            <a:r>
              <a:rPr lang="en-US" sz="3000" dirty="0"/>
              <a:t>Limitations: </a:t>
            </a:r>
          </a:p>
          <a:p>
            <a:pPr lvl="1"/>
            <a:r>
              <a:rPr lang="en-US" sz="2900" dirty="0"/>
              <a:t>Only 3-day trial version is available with limited function</a:t>
            </a:r>
          </a:p>
          <a:p>
            <a:pPr lvl="1"/>
            <a:r>
              <a:rPr lang="en-US" sz="2900" dirty="0"/>
              <a:t>Could be extended towards resource efficacy and analyzing sustainable development policies in more effective way</a:t>
            </a:r>
            <a:endParaRPr lang="en-US" dirty="0"/>
          </a:p>
        </p:txBody>
      </p:sp>
    </p:spTree>
    <p:extLst>
      <p:ext uri="{BB962C8B-B14F-4D97-AF65-F5344CB8AC3E}">
        <p14:creationId xmlns:p14="http://schemas.microsoft.com/office/powerpoint/2010/main" val="4185751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dirty="0">
                <a:latin typeface="Tw Cen MT"/>
                <a:cs typeface="Arial"/>
              </a:rPr>
              <a:t>2.1 Session Delivery Plan [2 </a:t>
            </a:r>
            <a:r>
              <a:rPr lang="en-US" dirty="0" err="1">
                <a:latin typeface="Tw Cen MT"/>
                <a:cs typeface="Arial"/>
              </a:rPr>
              <a:t>hrs</a:t>
            </a:r>
            <a:r>
              <a:rPr lang="en-US" dirty="0">
                <a:latin typeface="Tw Cen MT"/>
                <a:cs typeface="Arial"/>
              </a:rPr>
              <a:t>, 30 mins]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84093613"/>
              </p:ext>
            </p:extLst>
          </p:nvPr>
        </p:nvGraphicFramePr>
        <p:xfrm>
          <a:off x="531222" y="872067"/>
          <a:ext cx="11231831" cy="4846320"/>
        </p:xfrm>
        <a:graphic>
          <a:graphicData uri="http://schemas.openxmlformats.org/drawingml/2006/table">
            <a:tbl>
              <a:tblPr firstRow="1" bandRow="1">
                <a:tableStyleId>{F5AB1C69-6EDB-4FF4-983F-18BD219EF322}</a:tableStyleId>
              </a:tblPr>
              <a:tblGrid>
                <a:gridCol w="2246148">
                  <a:extLst>
                    <a:ext uri="{9D8B030D-6E8A-4147-A177-3AD203B41FA5}">
                      <a16:colId xmlns:a16="http://schemas.microsoft.com/office/drawing/2014/main" val="2561764042"/>
                    </a:ext>
                  </a:extLst>
                </a:gridCol>
                <a:gridCol w="8985683">
                  <a:extLst>
                    <a:ext uri="{9D8B030D-6E8A-4147-A177-3AD203B41FA5}">
                      <a16:colId xmlns:a16="http://schemas.microsoft.com/office/drawing/2014/main" val="276122388"/>
                    </a:ext>
                  </a:extLst>
                </a:gridCol>
              </a:tblGrid>
              <a:tr h="370840">
                <a:tc>
                  <a:txBody>
                    <a:bodyPr/>
                    <a:lstStyle/>
                    <a:p>
                      <a:r>
                        <a:rPr lang="en-US" sz="2400" dirty="0"/>
                        <a:t>Time</a:t>
                      </a:r>
                      <a:endParaRPr lang="en-US" sz="2400" dirty="0">
                        <a:latin typeface="Tw Cen MT" panose="020B0602020104020603" pitchFamily="34" charset="0"/>
                      </a:endParaRPr>
                    </a:p>
                  </a:txBody>
                  <a:tcPr/>
                </a:tc>
                <a:tc>
                  <a:txBody>
                    <a:bodyPr/>
                    <a:lstStyle/>
                    <a:p>
                      <a:r>
                        <a:rPr lang="en-US" sz="2400" dirty="0"/>
                        <a:t>Activity</a:t>
                      </a:r>
                      <a:endParaRPr lang="en-US" sz="2400" dirty="0">
                        <a:latin typeface="Tw Cen MT" panose="020B0602020104020603" pitchFamily="34" charset="0"/>
                      </a:endParaRPr>
                    </a:p>
                  </a:txBody>
                  <a:tcPr/>
                </a:tc>
                <a:extLst>
                  <a:ext uri="{0D108BD9-81ED-4DB2-BD59-A6C34878D82A}">
                    <a16:rowId xmlns:a16="http://schemas.microsoft.com/office/drawing/2014/main" val="4246574102"/>
                  </a:ext>
                </a:extLst>
              </a:tr>
              <a:tr h="370840">
                <a:tc>
                  <a:txBody>
                    <a:bodyPr/>
                    <a:lstStyle/>
                    <a:p>
                      <a:r>
                        <a:rPr lang="en-US" sz="2400" dirty="0"/>
                        <a:t>20 minutes</a:t>
                      </a:r>
                      <a:endParaRPr lang="en-US" sz="2400" dirty="0">
                        <a:latin typeface="Tw Cen MT" panose="020B0602020104020603" pitchFamily="34" charset="0"/>
                      </a:endParaRPr>
                    </a:p>
                  </a:txBody>
                  <a:tcPr/>
                </a:tc>
                <a:tc>
                  <a:txBody>
                    <a:bodyPr/>
                    <a:lstStyle/>
                    <a:p>
                      <a:r>
                        <a:rPr lang="en-US" sz="2400" dirty="0"/>
                        <a:t>Lecture: Nexus assessment frameworks</a:t>
                      </a:r>
                      <a:endParaRPr lang="en-US" sz="2400" dirty="0">
                        <a:latin typeface="Tw Cen MT" panose="020B0602020104020603" pitchFamily="34" charset="0"/>
                      </a:endParaRPr>
                    </a:p>
                  </a:txBody>
                  <a:tcPr/>
                </a:tc>
                <a:extLst>
                  <a:ext uri="{0D108BD9-81ED-4DB2-BD59-A6C34878D82A}">
                    <a16:rowId xmlns:a16="http://schemas.microsoft.com/office/drawing/2014/main" val="468878507"/>
                  </a:ext>
                </a:extLst>
              </a:tr>
              <a:tr h="370840">
                <a:tc>
                  <a:txBody>
                    <a:bodyPr/>
                    <a:lstStyle/>
                    <a:p>
                      <a:r>
                        <a:rPr lang="en-US" sz="2400" dirty="0"/>
                        <a:t>35 minutes</a:t>
                      </a:r>
                      <a:endParaRPr lang="en-US" sz="2400" dirty="0">
                        <a:latin typeface="Tw Cen MT" panose="020B0602020104020603" pitchFamily="34" charset="0"/>
                      </a:endParaRPr>
                    </a:p>
                  </a:txBody>
                  <a:tcPr/>
                </a:tc>
                <a:tc>
                  <a:txBody>
                    <a:bodyPr/>
                    <a:lstStyle/>
                    <a:p>
                      <a:r>
                        <a:rPr lang="en-US" sz="2400" dirty="0"/>
                        <a:t>Lecture: WEFE Nexus inclusivity analysis </a:t>
                      </a:r>
                      <a:endParaRPr lang="en-US" sz="2400" dirty="0">
                        <a:latin typeface="Tw Cen MT" panose="020B0602020104020603" pitchFamily="34" charset="0"/>
                      </a:endParaRPr>
                    </a:p>
                  </a:txBody>
                  <a:tcPr/>
                </a:tc>
                <a:extLst>
                  <a:ext uri="{0D108BD9-81ED-4DB2-BD59-A6C34878D82A}">
                    <a16:rowId xmlns:a16="http://schemas.microsoft.com/office/drawing/2014/main" val="3936617967"/>
                  </a:ext>
                </a:extLst>
              </a:tr>
              <a:tr h="370840">
                <a:tc>
                  <a:txBody>
                    <a:bodyPr/>
                    <a:lstStyle/>
                    <a:p>
                      <a:r>
                        <a:rPr lang="en-US" sz="2400" dirty="0"/>
                        <a:t>15 minutes</a:t>
                      </a:r>
                      <a:endParaRPr lang="en-US" sz="2400" dirty="0">
                        <a:latin typeface="Tw Cen MT" panose="020B0602020104020603" pitchFamily="34" charset="0"/>
                      </a:endParaRPr>
                    </a:p>
                  </a:txBody>
                  <a:tcPr/>
                </a:tc>
                <a:tc>
                  <a:txBody>
                    <a:bodyPr/>
                    <a:lstStyle/>
                    <a:p>
                      <a:r>
                        <a:rPr lang="en-US" sz="2400" dirty="0"/>
                        <a:t>Exercise 2-1: Open Discussion – Consider a dam project case study. How do you recognize, represent and redistribute (benefits) to those affected by the project?</a:t>
                      </a:r>
                      <a:endParaRPr lang="en-US" sz="2400" dirty="0">
                        <a:latin typeface="Tw Cen MT" panose="020B0602020104020603" pitchFamily="34" charset="0"/>
                      </a:endParaRPr>
                    </a:p>
                  </a:txBody>
                  <a:tcPr/>
                </a:tc>
                <a:extLst>
                  <a:ext uri="{0D108BD9-81ED-4DB2-BD59-A6C34878D82A}">
                    <a16:rowId xmlns:a16="http://schemas.microsoft.com/office/drawing/2014/main" val="1288486105"/>
                  </a:ext>
                </a:extLst>
              </a:tr>
              <a:tr h="370840">
                <a:tc>
                  <a:txBody>
                    <a:bodyPr/>
                    <a:lstStyle/>
                    <a:p>
                      <a:r>
                        <a:rPr lang="en-US" sz="2400" dirty="0"/>
                        <a:t>15 minutes</a:t>
                      </a:r>
                      <a:endParaRPr lang="en-US" sz="2400" dirty="0">
                        <a:latin typeface="Tw Cen MT" panose="020B0602020104020603" pitchFamily="34" charset="0"/>
                      </a:endParaRPr>
                    </a:p>
                  </a:txBody>
                  <a:tcPr/>
                </a:tc>
                <a:tc>
                  <a:txBody>
                    <a:bodyPr/>
                    <a:lstStyle/>
                    <a:p>
                      <a:r>
                        <a:rPr lang="en-US" sz="2400" dirty="0"/>
                        <a:t>Lecture: Nexus database</a:t>
                      </a:r>
                      <a:endParaRPr lang="en-US" sz="2400" dirty="0">
                        <a:latin typeface="Tw Cen MT" panose="020B0602020104020603" pitchFamily="34" charset="0"/>
                      </a:endParaRPr>
                    </a:p>
                  </a:txBody>
                  <a:tcPr/>
                </a:tc>
                <a:extLst>
                  <a:ext uri="{0D108BD9-81ED-4DB2-BD59-A6C34878D82A}">
                    <a16:rowId xmlns:a16="http://schemas.microsoft.com/office/drawing/2014/main" val="2800630620"/>
                  </a:ext>
                </a:extLst>
              </a:tr>
              <a:tr h="370840">
                <a:tc>
                  <a:txBody>
                    <a:bodyPr/>
                    <a:lstStyle/>
                    <a:p>
                      <a:r>
                        <a:rPr lang="en-US" sz="2400" dirty="0"/>
                        <a:t>20 minutes</a:t>
                      </a:r>
                      <a:endParaRPr lang="en-US" sz="2400" dirty="0">
                        <a:latin typeface="Tw Cen MT" panose="020B0602020104020603" pitchFamily="34" charset="0"/>
                      </a:endParaRPr>
                    </a:p>
                  </a:txBody>
                  <a:tcPr/>
                </a:tc>
                <a:tc>
                  <a:txBody>
                    <a:bodyPr/>
                    <a:lstStyle/>
                    <a:p>
                      <a:r>
                        <a:rPr lang="en-US" sz="2400" dirty="0"/>
                        <a:t>Lecture: Nexus modeling</a:t>
                      </a:r>
                      <a:endParaRPr lang="en-US" sz="2400" dirty="0">
                        <a:latin typeface="Tw Cen MT" panose="020B0602020104020603" pitchFamily="34" charset="0"/>
                      </a:endParaRPr>
                    </a:p>
                  </a:txBody>
                  <a:tcPr/>
                </a:tc>
                <a:extLst>
                  <a:ext uri="{0D108BD9-81ED-4DB2-BD59-A6C34878D82A}">
                    <a16:rowId xmlns:a16="http://schemas.microsoft.com/office/drawing/2014/main" val="2652451463"/>
                  </a:ext>
                </a:extLst>
              </a:tr>
              <a:tr h="370840">
                <a:tc>
                  <a:txBody>
                    <a:bodyPr/>
                    <a:lstStyle/>
                    <a:p>
                      <a:r>
                        <a:rPr lang="en-US" sz="2400" dirty="0"/>
                        <a:t>20 minutes</a:t>
                      </a:r>
                      <a:endParaRPr lang="en-US" sz="2400" dirty="0">
                        <a:latin typeface="Tw Cen MT" panose="020B0602020104020603" pitchFamily="34" charset="0"/>
                      </a:endParaRPr>
                    </a:p>
                  </a:txBody>
                  <a:tcPr/>
                </a:tc>
                <a:tc>
                  <a:txBody>
                    <a:bodyPr/>
                    <a:lstStyle/>
                    <a:p>
                      <a:r>
                        <a:rPr lang="en-US" sz="2400" dirty="0"/>
                        <a:t>Exercise 2-2: Demonstration of a Nexus Modeling Tool</a:t>
                      </a:r>
                      <a:endParaRPr lang="en-US" sz="2400" dirty="0">
                        <a:latin typeface="Tw Cen MT" panose="020B0602020104020603" pitchFamily="34" charset="0"/>
                      </a:endParaRPr>
                    </a:p>
                  </a:txBody>
                  <a:tcPr/>
                </a:tc>
                <a:extLst>
                  <a:ext uri="{0D108BD9-81ED-4DB2-BD59-A6C34878D82A}">
                    <a16:rowId xmlns:a16="http://schemas.microsoft.com/office/drawing/2014/main" val="3609151616"/>
                  </a:ext>
                </a:extLst>
              </a:tr>
              <a:tr h="370840">
                <a:tc>
                  <a:txBody>
                    <a:bodyPr/>
                    <a:lstStyle/>
                    <a:p>
                      <a:r>
                        <a:rPr lang="en-US" sz="2400" dirty="0"/>
                        <a:t>10 minutes</a:t>
                      </a:r>
                      <a:endParaRPr lang="en-US" sz="2400" dirty="0">
                        <a:latin typeface="Tw Cen MT" panose="020B0602020104020603" pitchFamily="34" charset="0"/>
                      </a:endParaRPr>
                    </a:p>
                  </a:txBody>
                  <a:tcPr/>
                </a:tc>
                <a:tc>
                  <a:txBody>
                    <a:bodyPr/>
                    <a:lstStyle/>
                    <a:p>
                      <a:r>
                        <a:rPr lang="en-US" sz="2400" dirty="0"/>
                        <a:t>Lecture: Practical challenges of Nexus modeling</a:t>
                      </a:r>
                      <a:endParaRPr lang="en-US" sz="2400" dirty="0">
                        <a:latin typeface="Tw Cen MT" panose="020B0602020104020603" pitchFamily="34" charset="0"/>
                      </a:endParaRPr>
                    </a:p>
                  </a:txBody>
                  <a:tcPr/>
                </a:tc>
                <a:extLst>
                  <a:ext uri="{0D108BD9-81ED-4DB2-BD59-A6C34878D82A}">
                    <a16:rowId xmlns:a16="http://schemas.microsoft.com/office/drawing/2014/main" val="2484063077"/>
                  </a:ext>
                </a:extLst>
              </a:tr>
              <a:tr h="370840">
                <a:tc>
                  <a:txBody>
                    <a:bodyPr/>
                    <a:lstStyle/>
                    <a:p>
                      <a:r>
                        <a:rPr lang="en-US" sz="2400" dirty="0"/>
                        <a:t>15 minutes</a:t>
                      </a:r>
                      <a:endParaRPr lang="en-US" sz="2400" dirty="0">
                        <a:latin typeface="Tw Cen MT" panose="020B0602020104020603" pitchFamily="34" charset="0"/>
                      </a:endParaRPr>
                    </a:p>
                  </a:txBody>
                  <a:tcPr/>
                </a:tc>
                <a:tc>
                  <a:txBody>
                    <a:bodyPr/>
                    <a:lstStyle/>
                    <a:p>
                      <a:r>
                        <a:rPr lang="en-US" sz="2400" dirty="0"/>
                        <a:t>Lecture: Nexus assessment challenges</a:t>
                      </a:r>
                      <a:endParaRPr lang="en-US" sz="2400" dirty="0">
                        <a:latin typeface="Tw Cen MT" panose="020B0602020104020603" pitchFamily="34" charset="0"/>
                      </a:endParaRPr>
                    </a:p>
                  </a:txBody>
                  <a:tcPr/>
                </a:tc>
                <a:extLst>
                  <a:ext uri="{0D108BD9-81ED-4DB2-BD59-A6C34878D82A}">
                    <a16:rowId xmlns:a16="http://schemas.microsoft.com/office/drawing/2014/main" val="2324384427"/>
                  </a:ext>
                </a:extLst>
              </a:tr>
            </a:tbl>
          </a:graphicData>
        </a:graphic>
      </p:graphicFrame>
    </p:spTree>
    <p:extLst>
      <p:ext uri="{BB962C8B-B14F-4D97-AF65-F5344CB8AC3E}">
        <p14:creationId xmlns:p14="http://schemas.microsoft.com/office/powerpoint/2010/main" val="29249027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latin typeface="Tw Cen MT"/>
                <a:cs typeface="Arial"/>
              </a:rPr>
              <a:t>2.1 Nexus Modeling | Tools &amp; Techniques</a:t>
            </a:r>
          </a:p>
        </p:txBody>
      </p:sp>
      <p:sp>
        <p:nvSpPr>
          <p:cNvPr id="4" name="Content Placeholder 2">
            <a:extLst>
              <a:ext uri="{FF2B5EF4-FFF2-40B4-BE49-F238E27FC236}">
                <a16:creationId xmlns:a16="http://schemas.microsoft.com/office/drawing/2014/main" id="{9B60251F-7D8E-21D0-EBC6-851314BE87C4}"/>
              </a:ext>
            </a:extLst>
          </p:cNvPr>
          <p:cNvSpPr>
            <a:spLocks noGrp="1"/>
          </p:cNvSpPr>
          <p:nvPr>
            <p:ph idx="1"/>
          </p:nvPr>
        </p:nvSpPr>
        <p:spPr>
          <a:xfrm>
            <a:off x="531223" y="783770"/>
            <a:ext cx="11083835" cy="5717513"/>
          </a:xfrm>
        </p:spPr>
        <p:txBody>
          <a:bodyPr>
            <a:normAutofit/>
          </a:bodyPr>
          <a:lstStyle/>
          <a:p>
            <a:pPr marL="0" indent="0">
              <a:buNone/>
            </a:pPr>
            <a:r>
              <a:rPr lang="en-US" sz="3000" dirty="0"/>
              <a:t>Nexus modeling tool: WEF Nexus Tool 2.0 (Daher and </a:t>
            </a:r>
            <a:r>
              <a:rPr lang="en-US" sz="3000" dirty="0" err="1"/>
              <a:t>Mohtar</a:t>
            </a:r>
            <a:r>
              <a:rPr lang="en-US" sz="3000" dirty="0"/>
              <a:t>, 2015) </a:t>
            </a:r>
            <a:endParaRPr lang="en-US" sz="2400" dirty="0">
              <a:latin typeface="Tw Cen MT" panose="020B0602020104020603" pitchFamily="34" charset="0"/>
            </a:endParaRPr>
          </a:p>
          <a:p>
            <a:r>
              <a:rPr lang="en-US" sz="3000" dirty="0"/>
              <a:t>Capabilities: </a:t>
            </a:r>
          </a:p>
          <a:p>
            <a:pPr lvl="1"/>
            <a:r>
              <a:rPr lang="en-US" sz="2700" dirty="0"/>
              <a:t>Creation and assessment of different scenarios and consists of inputs that reflect national food, water and energy strategic options of Qatar</a:t>
            </a:r>
          </a:p>
          <a:p>
            <a:pPr marL="228600" lvl="1">
              <a:buFont typeface="Arial" panose="020B0604020202020204" pitchFamily="34" charset="0"/>
              <a:buChar char="•"/>
            </a:pPr>
            <a:r>
              <a:rPr lang="en-US" sz="3000" dirty="0">
                <a:solidFill>
                  <a:schemeClr val="tx1"/>
                </a:solidFill>
              </a:rPr>
              <a:t>Input data requirements (inflows): </a:t>
            </a:r>
          </a:p>
          <a:p>
            <a:pPr lvl="1"/>
            <a:r>
              <a:rPr lang="en-US" sz="2700" dirty="0"/>
              <a:t>% of self-sufficiency of food products</a:t>
            </a:r>
          </a:p>
          <a:p>
            <a:pPr lvl="1"/>
            <a:r>
              <a:rPr lang="en-US" sz="2700" dirty="0"/>
              <a:t>% of food products grown in open agriculture conditions</a:t>
            </a:r>
          </a:p>
          <a:p>
            <a:pPr lvl="1"/>
            <a:r>
              <a:rPr lang="en-US" sz="2700" dirty="0"/>
              <a:t>% for each of the different water sources for the given scenario</a:t>
            </a:r>
          </a:p>
          <a:p>
            <a:pPr lvl="1"/>
            <a:r>
              <a:rPr lang="en-US" sz="2700" dirty="0"/>
              <a:t>% of energy sources for the scenario</a:t>
            </a:r>
          </a:p>
          <a:p>
            <a:pPr lvl="1"/>
            <a:r>
              <a:rPr lang="en-US" sz="2700" dirty="0"/>
              <a:t>% of the imported food products and respective country</a:t>
            </a:r>
          </a:p>
        </p:txBody>
      </p:sp>
    </p:spTree>
    <p:extLst>
      <p:ext uri="{BB962C8B-B14F-4D97-AF65-F5344CB8AC3E}">
        <p14:creationId xmlns:p14="http://schemas.microsoft.com/office/powerpoint/2010/main" val="166202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WEF Nexus Tool 2.0</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242805" y="811479"/>
            <a:ext cx="5706390" cy="4570837"/>
          </a:xfrm>
        </p:spPr>
      </p:pic>
      <p:sp>
        <p:nvSpPr>
          <p:cNvPr id="12" name="Content Placeholder 2">
            <a:extLst>
              <a:ext uri="{FF2B5EF4-FFF2-40B4-BE49-F238E27FC236}">
                <a16:creationId xmlns:a16="http://schemas.microsoft.com/office/drawing/2014/main" id="{25577C4C-E78D-983E-C9C2-E6798A72E19D}"/>
              </a:ext>
            </a:extLst>
          </p:cNvPr>
          <p:cNvSpPr txBox="1">
            <a:spLocks/>
          </p:cNvSpPr>
          <p:nvPr/>
        </p:nvSpPr>
        <p:spPr>
          <a:xfrm>
            <a:off x="1056905" y="5700788"/>
            <a:ext cx="9096498" cy="51380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a:t>
            </a:r>
            <a:r>
              <a:rPr lang="en-US" sz="1700" i="1" dirty="0">
                <a:solidFill>
                  <a:schemeClr val="tx1"/>
                </a:solidFill>
              </a:rPr>
              <a:t>Interface of WEF Nexus Tool 2.0 (Source: </a:t>
            </a:r>
            <a:r>
              <a:rPr lang="en-US" sz="1700" i="1" dirty="0">
                <a:solidFill>
                  <a:srgbClr val="00B0F0"/>
                </a:solidFill>
                <a:hlinkClick r:id="rId4"/>
              </a:rPr>
              <a:t>http://hf.wefnexustool.org/login.php</a:t>
            </a:r>
            <a:r>
              <a:rPr lang="en-US" sz="1700" i="1" dirty="0">
                <a:solidFill>
                  <a:schemeClr val="tx1"/>
                </a:solidFill>
              </a:rPr>
              <a:t>)</a:t>
            </a:r>
          </a:p>
        </p:txBody>
      </p:sp>
      <p:sp>
        <p:nvSpPr>
          <p:cNvPr id="3" name="Rectangle 2">
            <a:extLst>
              <a:ext uri="{FF2B5EF4-FFF2-40B4-BE49-F238E27FC236}">
                <a16:creationId xmlns:a16="http://schemas.microsoft.com/office/drawing/2014/main" id="{E3DC22BC-EFC3-47E2-8AC1-AE71BDEBCB34}"/>
              </a:ext>
            </a:extLst>
          </p:cNvPr>
          <p:cNvSpPr/>
          <p:nvPr/>
        </p:nvSpPr>
        <p:spPr>
          <a:xfrm>
            <a:off x="3242804" y="954199"/>
            <a:ext cx="5706390" cy="521486"/>
          </a:xfrm>
          <a:prstGeom prst="rect">
            <a:avLst/>
          </a:prstGeom>
          <a:noFill/>
          <a:ln w="571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6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4650" y="805540"/>
            <a:ext cx="10896600" cy="5704118"/>
          </a:xfrm>
          <a:prstGeom prst="rect">
            <a:avLst/>
          </a:prstGeom>
        </p:spPr>
      </p:pic>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WEF Nexus Tool 2.0</a:t>
            </a:r>
          </a:p>
        </p:txBody>
      </p:sp>
    </p:spTree>
    <p:extLst>
      <p:ext uri="{BB962C8B-B14F-4D97-AF65-F5344CB8AC3E}">
        <p14:creationId xmlns:p14="http://schemas.microsoft.com/office/powerpoint/2010/main" val="66578311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latin typeface="Tw Cen MT"/>
                <a:cs typeface="Arial"/>
              </a:rPr>
              <a:t>2.1 Nexus Modeling | Tools &amp; Techniques | </a:t>
            </a:r>
            <a:r>
              <a:rPr lang="en-US" dirty="0">
                <a:solidFill>
                  <a:schemeClr val="accent5"/>
                </a:solidFill>
                <a:latin typeface="Tw Cen MT"/>
                <a:cs typeface="Arial"/>
              </a:rPr>
              <a:t>WEF Nexus Tool 2.0</a:t>
            </a:r>
          </a:p>
        </p:txBody>
      </p:sp>
      <p:pic>
        <p:nvPicPr>
          <p:cNvPr id="3" name="Picture 2">
            <a:extLst>
              <a:ext uri="{FF2B5EF4-FFF2-40B4-BE49-F238E27FC236}">
                <a16:creationId xmlns:a16="http://schemas.microsoft.com/office/drawing/2014/main" id="{8FF6F48F-8975-B8C8-E6B6-E88D863BE0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01140" y="805320"/>
            <a:ext cx="9189720" cy="5608320"/>
          </a:xfrm>
          <a:prstGeom prst="rect">
            <a:avLst/>
          </a:prstGeom>
        </p:spPr>
      </p:pic>
    </p:spTree>
    <p:extLst>
      <p:ext uri="{BB962C8B-B14F-4D97-AF65-F5344CB8AC3E}">
        <p14:creationId xmlns:p14="http://schemas.microsoft.com/office/powerpoint/2010/main" val="348737522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WEF Nexus Tool 2.0</a:t>
            </a:r>
          </a:p>
        </p:txBody>
      </p:sp>
      <p:pic>
        <p:nvPicPr>
          <p:cNvPr id="3" name="Picture 2">
            <a:extLst>
              <a:ext uri="{FF2B5EF4-FFF2-40B4-BE49-F238E27FC236}">
                <a16:creationId xmlns:a16="http://schemas.microsoft.com/office/drawing/2014/main" id="{8C6EA5F2-7A23-F00D-5E92-A279350D76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5611" y="918159"/>
            <a:ext cx="11660777" cy="5021681"/>
          </a:xfrm>
          <a:prstGeom prst="rect">
            <a:avLst/>
          </a:prstGeom>
        </p:spPr>
      </p:pic>
    </p:spTree>
    <p:extLst>
      <p:ext uri="{BB962C8B-B14F-4D97-AF65-F5344CB8AC3E}">
        <p14:creationId xmlns:p14="http://schemas.microsoft.com/office/powerpoint/2010/main" val="194796983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WEF Nexus Tool 2.0</a:t>
            </a:r>
          </a:p>
        </p:txBody>
      </p:sp>
      <p:pic>
        <p:nvPicPr>
          <p:cNvPr id="4" name="Picture 3">
            <a:extLst>
              <a:ext uri="{FF2B5EF4-FFF2-40B4-BE49-F238E27FC236}">
                <a16:creationId xmlns:a16="http://schemas.microsoft.com/office/drawing/2014/main" id="{0426B57D-7EF2-EAD7-E528-436D4BBB2D0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52613" y="1047711"/>
            <a:ext cx="7510236" cy="4088734"/>
          </a:xfrm>
          <a:prstGeom prst="rect">
            <a:avLst/>
          </a:prstGeom>
        </p:spPr>
      </p:pic>
      <p:pic>
        <p:nvPicPr>
          <p:cNvPr id="3" name="Picture 2">
            <a:extLst>
              <a:ext uri="{FF2B5EF4-FFF2-40B4-BE49-F238E27FC236}">
                <a16:creationId xmlns:a16="http://schemas.microsoft.com/office/drawing/2014/main" id="{F85169EF-EDD5-F667-E06E-9A9526E6240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9073" y="2652889"/>
            <a:ext cx="4390343" cy="2929882"/>
          </a:xfrm>
          <a:prstGeom prst="rect">
            <a:avLst/>
          </a:prstGeom>
        </p:spPr>
      </p:pic>
    </p:spTree>
    <p:extLst>
      <p:ext uri="{BB962C8B-B14F-4D97-AF65-F5344CB8AC3E}">
        <p14:creationId xmlns:p14="http://schemas.microsoft.com/office/powerpoint/2010/main" val="3256938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latin typeface="Tw Cen MT"/>
                <a:cs typeface="Arial"/>
              </a:rPr>
              <a:t>2.1 Nexus Modeling | Tools &amp; Techniques | WEF Nexus Tool 2.0</a:t>
            </a:r>
          </a:p>
        </p:txBody>
      </p:sp>
      <p:sp>
        <p:nvSpPr>
          <p:cNvPr id="3" name="Content Placeholder 2">
            <a:extLst>
              <a:ext uri="{FF2B5EF4-FFF2-40B4-BE49-F238E27FC236}">
                <a16:creationId xmlns:a16="http://schemas.microsoft.com/office/drawing/2014/main" id="{BF9946F3-65B3-99FE-8823-C01DDD3D7D6E}"/>
              </a:ext>
            </a:extLst>
          </p:cNvPr>
          <p:cNvSpPr>
            <a:spLocks noGrp="1"/>
          </p:cNvSpPr>
          <p:nvPr>
            <p:ph idx="1"/>
          </p:nvPr>
        </p:nvSpPr>
        <p:spPr>
          <a:xfrm>
            <a:off x="531223" y="635726"/>
            <a:ext cx="11423710" cy="5788825"/>
          </a:xfrm>
        </p:spPr>
        <p:txBody>
          <a:bodyPr>
            <a:noAutofit/>
          </a:bodyPr>
          <a:lstStyle/>
          <a:p>
            <a:r>
              <a:rPr lang="en-US" sz="2200" dirty="0"/>
              <a:t>Outputs: </a:t>
            </a:r>
          </a:p>
          <a:p>
            <a:pPr lvl="1"/>
            <a:r>
              <a:rPr lang="en-US" dirty="0"/>
              <a:t>Total water requirement W (m3) | Total land requirement L (ha)</a:t>
            </a:r>
          </a:p>
          <a:p>
            <a:pPr lvl="1"/>
            <a:r>
              <a:rPr lang="en-US" dirty="0"/>
              <a:t>Local energy requirement E (kJ) | Local carbon footprint (ton CO2)</a:t>
            </a:r>
          </a:p>
          <a:p>
            <a:pPr lvl="1"/>
            <a:r>
              <a:rPr lang="en-US" dirty="0"/>
              <a:t>Financial cost F (US$)</a:t>
            </a:r>
          </a:p>
          <a:p>
            <a:pPr lvl="1"/>
            <a:r>
              <a:rPr lang="en-US" dirty="0"/>
              <a:t>Energy consumed through import EIMP (kJ) | Carbon emissions through import CIMP (ton CO</a:t>
            </a:r>
            <a:r>
              <a:rPr lang="en-US" baseline="-25000" dirty="0"/>
              <a:t>2</a:t>
            </a:r>
            <a:r>
              <a:rPr lang="en-US" dirty="0"/>
              <a:t>)</a:t>
            </a:r>
          </a:p>
          <a:p>
            <a:pPr marL="228600" lvl="1">
              <a:buFont typeface="Arial" panose="020B0604020202020204" pitchFamily="34" charset="0"/>
              <a:buChar char="•"/>
            </a:pPr>
            <a:r>
              <a:rPr lang="en-US" dirty="0">
                <a:solidFill>
                  <a:schemeClr val="tx1"/>
                </a:solidFill>
              </a:rPr>
              <a:t>Limitations: </a:t>
            </a:r>
          </a:p>
          <a:p>
            <a:pPr lvl="1"/>
            <a:r>
              <a:rPr lang="en-US" dirty="0"/>
              <a:t>Limited agricultural crops; does not include meat, dairy products, processed foods, etc.</a:t>
            </a:r>
          </a:p>
          <a:p>
            <a:pPr lvl="1"/>
            <a:r>
              <a:rPr lang="en-US" dirty="0"/>
              <a:t>Assesses a scenario of carbon emissions only</a:t>
            </a:r>
          </a:p>
          <a:p>
            <a:pPr lvl="1"/>
            <a:r>
              <a:rPr lang="en-US" dirty="0"/>
              <a:t>Current tool assumes linear relationships between systems, which may not reflect reality</a:t>
            </a:r>
          </a:p>
          <a:p>
            <a:pPr lvl="1"/>
            <a:r>
              <a:rPr lang="en-US" dirty="0"/>
              <a:t>Current tool does not capture future projections of prices, population increase, demand and resources; simulates a static point in time with defined attributes</a:t>
            </a:r>
          </a:p>
          <a:p>
            <a:pPr lvl="1"/>
            <a:r>
              <a:rPr lang="en-US" dirty="0"/>
              <a:t>Current framework addresses resources needed for a proposed strategy from a national context only</a:t>
            </a:r>
          </a:p>
        </p:txBody>
      </p:sp>
    </p:spTree>
    <p:extLst>
      <p:ext uri="{BB962C8B-B14F-4D97-AF65-F5344CB8AC3E}">
        <p14:creationId xmlns:p14="http://schemas.microsoft.com/office/powerpoint/2010/main" val="266550122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dirty="0">
                <a:latin typeface="Tw Cen MT"/>
                <a:cs typeface="Arial"/>
              </a:rPr>
              <a:t>2.1 Exercise 2-2: Demonstration of Nexus Modeling [20 mins]</a:t>
            </a:r>
          </a:p>
        </p:txBody>
      </p:sp>
      <p:sp>
        <p:nvSpPr>
          <p:cNvPr id="3" name="Content Placeholder 2">
            <a:extLst>
              <a:ext uri="{FF2B5EF4-FFF2-40B4-BE49-F238E27FC236}">
                <a16:creationId xmlns:a16="http://schemas.microsoft.com/office/drawing/2014/main" id="{EBDCD4A6-9D90-DB59-965E-20C5F890B623}"/>
              </a:ext>
            </a:extLst>
          </p:cNvPr>
          <p:cNvSpPr>
            <a:spLocks noGrp="1"/>
          </p:cNvSpPr>
          <p:nvPr>
            <p:ph idx="1"/>
          </p:nvPr>
        </p:nvSpPr>
        <p:spPr/>
        <p:txBody>
          <a:bodyPr>
            <a:normAutofit/>
          </a:bodyPr>
          <a:lstStyle/>
          <a:p>
            <a:r>
              <a:rPr lang="en-US" sz="3000" dirty="0"/>
              <a:t>Identify one of the Nexus modeling tools (e.g., </a:t>
            </a:r>
            <a:r>
              <a:rPr lang="en-US" sz="3000" b="1" dirty="0">
                <a:solidFill>
                  <a:schemeClr val="accent5"/>
                </a:solidFill>
              </a:rPr>
              <a:t>WEF Nexus Tool 2.0</a:t>
            </a:r>
            <a:r>
              <a:rPr lang="en-US" sz="3000" dirty="0"/>
              <a:t>)</a:t>
            </a:r>
          </a:p>
          <a:p>
            <a:r>
              <a:rPr lang="en-US" sz="3000" dirty="0"/>
              <a:t>Demonstrate the tool’s capabilities, limitations, input data requirements, ways of extracting outputs, etc. </a:t>
            </a:r>
          </a:p>
          <a:p>
            <a:r>
              <a:rPr lang="en-US" sz="3000" dirty="0"/>
              <a:t>Then:</a:t>
            </a:r>
          </a:p>
          <a:p>
            <a:pPr lvl="1"/>
            <a:r>
              <a:rPr lang="en-US" sz="2800" dirty="0"/>
              <a:t>Show selected results and their interpretation</a:t>
            </a:r>
          </a:p>
          <a:p>
            <a:pPr lvl="1"/>
            <a:r>
              <a:rPr lang="en-US" sz="2800" dirty="0"/>
              <a:t>Scenario analysis</a:t>
            </a:r>
          </a:p>
          <a:p>
            <a:pPr lvl="1"/>
            <a:r>
              <a:rPr lang="en-US" sz="2800" dirty="0"/>
              <a:t>Ask participants on which aspects of the Nexus are visualized and which are not?</a:t>
            </a:r>
          </a:p>
        </p:txBody>
      </p:sp>
    </p:spTree>
    <p:extLst>
      <p:ext uri="{BB962C8B-B14F-4D97-AF65-F5344CB8AC3E}">
        <p14:creationId xmlns:p14="http://schemas.microsoft.com/office/powerpoint/2010/main" val="59973785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Practical Challenges </a:t>
            </a:r>
            <a:endParaRPr lang="en-US" dirty="0"/>
          </a:p>
        </p:txBody>
      </p:sp>
      <p:grpSp>
        <p:nvGrpSpPr>
          <p:cNvPr id="3" name="Group 2"/>
          <p:cNvGrpSpPr/>
          <p:nvPr/>
        </p:nvGrpSpPr>
        <p:grpSpPr>
          <a:xfrm>
            <a:off x="531223" y="891823"/>
            <a:ext cx="11355977" cy="5418667"/>
            <a:chOff x="273187" y="1591231"/>
            <a:chExt cx="11917567" cy="4497191"/>
          </a:xfrm>
        </p:grpSpPr>
        <p:sp>
          <p:nvSpPr>
            <p:cNvPr id="5" name="Freeform 4"/>
            <p:cNvSpPr/>
            <p:nvPr/>
          </p:nvSpPr>
          <p:spPr>
            <a:xfrm>
              <a:off x="273188" y="1591231"/>
              <a:ext cx="3814533" cy="1223792"/>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400" b="1" kern="1200" dirty="0"/>
                <a:t>The WEFE Nexus involves intricate interdependencies and trade-offs</a:t>
              </a:r>
            </a:p>
          </p:txBody>
        </p:sp>
        <p:sp>
          <p:nvSpPr>
            <p:cNvPr id="6" name="Freeform 5"/>
            <p:cNvSpPr/>
            <p:nvPr/>
          </p:nvSpPr>
          <p:spPr>
            <a:xfrm>
              <a:off x="273187" y="2815021"/>
              <a:ext cx="3814531" cy="3273400"/>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2">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kern="1200" dirty="0"/>
                <a:t>Representing these complex systems in a model is a challenge, and a degree of simplification is required.</a:t>
              </a:r>
            </a:p>
            <a:p>
              <a:pPr marL="228600" lvl="1" indent="-228600" defTabSz="977900">
                <a:lnSpc>
                  <a:spcPct val="90000"/>
                </a:lnSpc>
                <a:spcBef>
                  <a:spcPct val="0"/>
                </a:spcBef>
                <a:spcAft>
                  <a:spcPct val="15000"/>
                </a:spcAft>
                <a:buChar char="••"/>
              </a:pPr>
              <a:r>
                <a:rPr lang="en-US" sz="2400" kern="1200" dirty="0"/>
                <a:t>Understanding interconnections is crucial for effective resource management.</a:t>
              </a:r>
            </a:p>
          </p:txBody>
        </p:sp>
        <p:sp>
          <p:nvSpPr>
            <p:cNvPr id="7" name="Freeform 6"/>
            <p:cNvSpPr/>
            <p:nvPr/>
          </p:nvSpPr>
          <p:spPr>
            <a:xfrm>
              <a:off x="4324704" y="1591231"/>
              <a:ext cx="3814533" cy="1223791"/>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400" b="1" kern="1200" dirty="0"/>
                <a:t>Scale and scope of analysis</a:t>
              </a:r>
            </a:p>
          </p:txBody>
        </p:sp>
        <p:sp>
          <p:nvSpPr>
            <p:cNvPr id="8" name="Freeform 7"/>
            <p:cNvSpPr/>
            <p:nvPr/>
          </p:nvSpPr>
          <p:spPr>
            <a:xfrm>
              <a:off x="4324703" y="2815019"/>
              <a:ext cx="3814531" cy="3273402"/>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kern="1200" dirty="0"/>
                <a:t>Nexus modeling can be challenging due to scale and scope variations.</a:t>
              </a:r>
            </a:p>
            <a:p>
              <a:pPr marL="228600" lvl="1" indent="-228600" defTabSz="977900">
                <a:lnSpc>
                  <a:spcPct val="90000"/>
                </a:lnSpc>
                <a:spcBef>
                  <a:spcPct val="0"/>
                </a:spcBef>
                <a:spcAft>
                  <a:spcPct val="15000"/>
                </a:spcAft>
                <a:buChar char="••"/>
              </a:pPr>
              <a:r>
                <a:rPr lang="en-US" sz="2400" kern="1200" dirty="0"/>
                <a:t>Analysis can range from local to global levels.</a:t>
              </a:r>
            </a:p>
            <a:p>
              <a:pPr marL="228600" lvl="1" indent="-228600" defTabSz="977900">
                <a:lnSpc>
                  <a:spcPct val="90000"/>
                </a:lnSpc>
                <a:spcBef>
                  <a:spcPct val="0"/>
                </a:spcBef>
                <a:spcAft>
                  <a:spcPct val="15000"/>
                </a:spcAft>
                <a:buChar char="••"/>
              </a:pPr>
              <a:r>
                <a:rPr lang="en-US" sz="2400" kern="1200" dirty="0"/>
                <a:t>The scope depends on the research question or policy under consideration.</a:t>
              </a:r>
            </a:p>
          </p:txBody>
        </p:sp>
        <p:sp>
          <p:nvSpPr>
            <p:cNvPr id="9" name="Freeform 8"/>
            <p:cNvSpPr/>
            <p:nvPr/>
          </p:nvSpPr>
          <p:spPr>
            <a:xfrm>
              <a:off x="8376222" y="1591231"/>
              <a:ext cx="3814532" cy="1223790"/>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solidFill>
              <a:schemeClr val="accent5"/>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400" b="1" kern="1200" dirty="0"/>
                <a:t>Stakeholder engagement</a:t>
              </a:r>
            </a:p>
          </p:txBody>
        </p:sp>
        <p:sp>
          <p:nvSpPr>
            <p:cNvPr id="10" name="Freeform 9"/>
            <p:cNvSpPr/>
            <p:nvPr/>
          </p:nvSpPr>
          <p:spPr>
            <a:xfrm>
              <a:off x="8376221" y="2815017"/>
              <a:ext cx="3814530" cy="3273405"/>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5">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kern="1200" dirty="0"/>
                <a:t>Engaging stakeholders is vital for successful Nexus modeling.</a:t>
              </a:r>
            </a:p>
            <a:p>
              <a:pPr marL="228600" lvl="1" indent="-228600" defTabSz="977900">
                <a:lnSpc>
                  <a:spcPct val="90000"/>
                </a:lnSpc>
                <a:spcBef>
                  <a:spcPct val="0"/>
                </a:spcBef>
                <a:spcAft>
                  <a:spcPct val="15000"/>
                </a:spcAft>
                <a:buChar char="••"/>
              </a:pPr>
              <a:r>
                <a:rPr lang="en-US" sz="2400" kern="1200" dirty="0"/>
                <a:t>Stakeholders' involvement from problem formulation to analysis is crucial.</a:t>
              </a:r>
            </a:p>
            <a:p>
              <a:pPr marL="228600" lvl="1" indent="-228600" defTabSz="977900">
                <a:lnSpc>
                  <a:spcPct val="90000"/>
                </a:lnSpc>
                <a:spcBef>
                  <a:spcPct val="0"/>
                </a:spcBef>
                <a:spcAft>
                  <a:spcPct val="15000"/>
                </a:spcAft>
                <a:buChar char="••"/>
              </a:pPr>
              <a:r>
                <a:rPr lang="en-US" sz="2400" kern="1200" dirty="0"/>
                <a:t>Challenges include reconciling differing perspectives and interests.</a:t>
              </a:r>
            </a:p>
          </p:txBody>
        </p:sp>
      </p:grpSp>
    </p:spTree>
    <p:extLst>
      <p:ext uri="{BB962C8B-B14F-4D97-AF65-F5344CB8AC3E}">
        <p14:creationId xmlns:p14="http://schemas.microsoft.com/office/powerpoint/2010/main" val="269679008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latin typeface="Tw Cen MT"/>
                <a:cs typeface="Arial"/>
              </a:rPr>
              <a:t>2.1 Nexus Modeling | Practical Challenges </a:t>
            </a:r>
            <a:endParaRPr lang="en-US" dirty="0"/>
          </a:p>
        </p:txBody>
      </p:sp>
      <p:grpSp>
        <p:nvGrpSpPr>
          <p:cNvPr id="3" name="Group 2"/>
          <p:cNvGrpSpPr/>
          <p:nvPr/>
        </p:nvGrpSpPr>
        <p:grpSpPr>
          <a:xfrm>
            <a:off x="531223" y="1088020"/>
            <a:ext cx="11112137" cy="5170890"/>
            <a:chOff x="397365" y="1278364"/>
            <a:chExt cx="11512278" cy="4266436"/>
          </a:xfrm>
        </p:grpSpPr>
        <p:sp>
          <p:nvSpPr>
            <p:cNvPr id="5" name="Freeform 4"/>
            <p:cNvSpPr/>
            <p:nvPr/>
          </p:nvSpPr>
          <p:spPr>
            <a:xfrm>
              <a:off x="397365" y="1278364"/>
              <a:ext cx="3657600" cy="978845"/>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Data availability, quality, </a:t>
              </a:r>
              <a:r>
                <a:rPr lang="en-US" sz="2400" b="1" dirty="0"/>
                <a:t>and</a:t>
              </a:r>
              <a:r>
                <a:rPr lang="en-US" sz="2400" b="1" kern="1200" dirty="0"/>
                <a:t> access</a:t>
              </a:r>
            </a:p>
          </p:txBody>
        </p:sp>
        <p:sp>
          <p:nvSpPr>
            <p:cNvPr id="6" name="Freeform 5"/>
            <p:cNvSpPr/>
            <p:nvPr/>
          </p:nvSpPr>
          <p:spPr>
            <a:xfrm>
              <a:off x="397365" y="2257209"/>
              <a:ext cx="3657600" cy="3287591"/>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2">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Accessing reliable and comprehensive data can be challenging.</a:t>
              </a:r>
            </a:p>
            <a:p>
              <a:pPr marL="228600" lvl="1" indent="-228600" defTabSz="1200150">
                <a:lnSpc>
                  <a:spcPct val="90000"/>
                </a:lnSpc>
                <a:spcBef>
                  <a:spcPct val="0"/>
                </a:spcBef>
                <a:spcAft>
                  <a:spcPct val="15000"/>
                </a:spcAft>
                <a:buChar char="••"/>
              </a:pPr>
              <a:r>
                <a:rPr lang="en-US" sz="2400" kern="1200" dirty="0"/>
                <a:t>Ensuring data accuracy and compatibility across sectors is essential.</a:t>
              </a:r>
            </a:p>
            <a:p>
              <a:pPr marL="228600" lvl="1" indent="-228600" defTabSz="1200150">
                <a:lnSpc>
                  <a:spcPct val="90000"/>
                </a:lnSpc>
                <a:spcBef>
                  <a:spcPct val="0"/>
                </a:spcBef>
                <a:spcAft>
                  <a:spcPct val="15000"/>
                </a:spcAft>
                <a:buChar char="••"/>
              </a:pPr>
              <a:r>
                <a:rPr lang="en-US" sz="2400" dirty="0"/>
                <a:t>Data must be shared for sectors to cooperate.</a:t>
              </a:r>
              <a:endParaRPr lang="en-US" sz="2400" kern="1200" dirty="0"/>
            </a:p>
          </p:txBody>
        </p:sp>
        <p:sp>
          <p:nvSpPr>
            <p:cNvPr id="7" name="Freeform 6"/>
            <p:cNvSpPr/>
            <p:nvPr/>
          </p:nvSpPr>
          <p:spPr>
            <a:xfrm>
              <a:off x="4324704" y="1278364"/>
              <a:ext cx="3657600" cy="978845"/>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Model </a:t>
              </a:r>
              <a:r>
                <a:rPr lang="en-US" sz="2400" b="1" dirty="0"/>
                <a:t>u</a:t>
              </a:r>
              <a:r>
                <a:rPr lang="en-US" sz="2400" b="1" kern="1200" dirty="0"/>
                <a:t>ncertainty</a:t>
              </a:r>
            </a:p>
          </p:txBody>
        </p:sp>
        <p:sp>
          <p:nvSpPr>
            <p:cNvPr id="8" name="Freeform 7"/>
            <p:cNvSpPr/>
            <p:nvPr/>
          </p:nvSpPr>
          <p:spPr>
            <a:xfrm>
              <a:off x="4324704" y="2257209"/>
              <a:ext cx="3657600" cy="3287591"/>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Models might involve uncertainties due to complex interdependencies.</a:t>
              </a:r>
            </a:p>
            <a:p>
              <a:pPr marL="228600" lvl="1" indent="-228600" defTabSz="1200150">
                <a:lnSpc>
                  <a:spcPct val="90000"/>
                </a:lnSpc>
                <a:spcBef>
                  <a:spcPct val="0"/>
                </a:spcBef>
                <a:spcAft>
                  <a:spcPct val="15000"/>
                </a:spcAft>
                <a:buChar char="••"/>
              </a:pPr>
              <a:r>
                <a:rPr lang="en-US" sz="2400" kern="1200" dirty="0"/>
                <a:t>Acknowledging and addressing uncertainties is crucial for robust analysis.</a:t>
              </a:r>
            </a:p>
          </p:txBody>
        </p:sp>
        <p:sp>
          <p:nvSpPr>
            <p:cNvPr id="9" name="Freeform 8"/>
            <p:cNvSpPr/>
            <p:nvPr/>
          </p:nvSpPr>
          <p:spPr>
            <a:xfrm>
              <a:off x="8252043" y="1278364"/>
              <a:ext cx="3657600" cy="978845"/>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5"/>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Interdisciplinary collaboration</a:t>
              </a:r>
            </a:p>
          </p:txBody>
        </p:sp>
        <p:sp>
          <p:nvSpPr>
            <p:cNvPr id="10" name="Freeform 9"/>
            <p:cNvSpPr/>
            <p:nvPr/>
          </p:nvSpPr>
          <p:spPr>
            <a:xfrm>
              <a:off x="8252043" y="2257209"/>
              <a:ext cx="3657600" cy="3287591"/>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5">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Nexus modeling requires expertise from multiple disciplines.</a:t>
              </a:r>
            </a:p>
            <a:p>
              <a:pPr marL="228600" lvl="1" indent="-228600" defTabSz="1200150">
                <a:lnSpc>
                  <a:spcPct val="90000"/>
                </a:lnSpc>
                <a:spcBef>
                  <a:spcPct val="0"/>
                </a:spcBef>
                <a:spcAft>
                  <a:spcPct val="15000"/>
                </a:spcAft>
                <a:buChar char="••"/>
              </a:pPr>
              <a:r>
                <a:rPr lang="en-US" sz="2400" kern="1200" dirty="0"/>
                <a:t>Collaborating across sectors can be challenging but vital for holistic insights.</a:t>
              </a:r>
            </a:p>
          </p:txBody>
        </p:sp>
      </p:grpSp>
    </p:spTree>
    <p:extLst>
      <p:ext uri="{BB962C8B-B14F-4D97-AF65-F5344CB8AC3E}">
        <p14:creationId xmlns:p14="http://schemas.microsoft.com/office/powerpoint/2010/main" val="2241374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a:t>
            </a:r>
          </a:p>
        </p:txBody>
      </p:sp>
      <p:pic>
        <p:nvPicPr>
          <p:cNvPr id="5" name="Content Placeholder 4"/>
          <p:cNvPicPr>
            <a:picLocks noGrp="1"/>
          </p:cNvPicPr>
          <p:nvPr>
            <p:ph idx="1"/>
          </p:nvPr>
        </p:nvPicPr>
        <p:blipFill>
          <a:blip r:embed="rId3" cstate="screen">
            <a:extLst>
              <a:ext uri="{28A0092B-C50C-407E-A947-70E740481C1C}">
                <a14:useLocalDpi xmlns:a14="http://schemas.microsoft.com/office/drawing/2010/main"/>
              </a:ext>
            </a:extLst>
          </a:blip>
          <a:stretch>
            <a:fillRect/>
          </a:stretch>
        </p:blipFill>
        <p:spPr>
          <a:xfrm>
            <a:off x="6901542" y="814250"/>
            <a:ext cx="5118266" cy="4746366"/>
          </a:xfrm>
        </p:spPr>
      </p:pic>
      <p:sp>
        <p:nvSpPr>
          <p:cNvPr id="4" name="Content Placeholder 2">
            <a:extLst>
              <a:ext uri="{FF2B5EF4-FFF2-40B4-BE49-F238E27FC236}">
                <a16:creationId xmlns:a16="http://schemas.microsoft.com/office/drawing/2014/main" id="{2475EE13-8AD3-49CE-90D5-7797009C711B}"/>
              </a:ext>
            </a:extLst>
          </p:cNvPr>
          <p:cNvSpPr txBox="1">
            <a:spLocks/>
          </p:cNvSpPr>
          <p:nvPr/>
        </p:nvSpPr>
        <p:spPr>
          <a:xfrm>
            <a:off x="7094852" y="5690332"/>
            <a:ext cx="4731645" cy="6215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400"/>
              </a:spcAft>
              <a:buNone/>
            </a:pPr>
            <a:r>
              <a:rPr lang="en-US" sz="1900" i="1" dirty="0">
                <a:solidFill>
                  <a:schemeClr val="tx1"/>
                </a:solidFill>
                <a:ea typeface="+mn-lt"/>
                <a:cs typeface="+mn-lt"/>
              </a:rPr>
              <a:t>Figure: Regional framework for resource Nexus assessment (Source: </a:t>
            </a:r>
            <a:r>
              <a:rPr lang="en-US" sz="1900" i="1" dirty="0" err="1">
                <a:solidFill>
                  <a:schemeClr val="tx1"/>
                </a:solidFill>
                <a:ea typeface="+mn-lt"/>
                <a:cs typeface="+mn-lt"/>
              </a:rPr>
              <a:t>Nhamo</a:t>
            </a:r>
            <a:r>
              <a:rPr lang="en-US" sz="1900" i="1" dirty="0">
                <a:solidFill>
                  <a:schemeClr val="tx1"/>
                </a:solidFill>
                <a:ea typeface="+mn-lt"/>
                <a:cs typeface="+mn-lt"/>
              </a:rPr>
              <a:t> et al., 2018)</a:t>
            </a:r>
          </a:p>
          <a:p>
            <a:pPr marL="0" indent="0" algn="ctr">
              <a:buNone/>
            </a:pPr>
            <a:r>
              <a:rPr lang="en-US" sz="1900" i="1" dirty="0">
                <a:ea typeface="+mn-lt"/>
                <a:cs typeface="+mn-lt"/>
              </a:rPr>
              <a:t> </a:t>
            </a:r>
          </a:p>
        </p:txBody>
      </p:sp>
      <p:sp>
        <p:nvSpPr>
          <p:cNvPr id="3" name="Content Placeholder 2">
            <a:extLst>
              <a:ext uri="{FF2B5EF4-FFF2-40B4-BE49-F238E27FC236}">
                <a16:creationId xmlns:a16="http://schemas.microsoft.com/office/drawing/2014/main" id="{099D9FFC-D98B-CEEC-51E6-FB27CAC2CD97}"/>
              </a:ext>
            </a:extLst>
          </p:cNvPr>
          <p:cNvSpPr txBox="1">
            <a:spLocks/>
          </p:cNvSpPr>
          <p:nvPr/>
        </p:nvSpPr>
        <p:spPr>
          <a:xfrm>
            <a:off x="531223" y="895159"/>
            <a:ext cx="6370319" cy="554646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latin typeface="+mn-lt"/>
                <a:ea typeface="+mn-lt"/>
                <a:cs typeface="+mn-lt"/>
              </a:rPr>
              <a:t>Conceptual models/frameworks serve as a theoretical foundation for understanding the interconnectedness of WEFE resources.</a:t>
            </a:r>
          </a:p>
          <a:p>
            <a:r>
              <a:rPr lang="en-US" sz="2400" dirty="0">
                <a:latin typeface="+mn-lt"/>
                <a:ea typeface="+mn-lt"/>
                <a:cs typeface="+mn-lt"/>
              </a:rPr>
              <a:t>They provide key system specifics such as the </a:t>
            </a:r>
            <a:r>
              <a:rPr lang="en-US" sz="2400" b="1" dirty="0">
                <a:solidFill>
                  <a:schemeClr val="accent5"/>
                </a:solidFill>
                <a:latin typeface="+mn-lt"/>
                <a:ea typeface="+mn-lt"/>
                <a:cs typeface="+mn-lt"/>
              </a:rPr>
              <a:t>changes in model state, scope/boundary, how the simulated system should work, the entities that it contains, and the interactions, rules, and equations</a:t>
            </a:r>
            <a:r>
              <a:rPr lang="en-US" sz="2400" dirty="0">
                <a:solidFill>
                  <a:schemeClr val="accent5"/>
                </a:solidFill>
                <a:latin typeface="+mn-lt"/>
                <a:ea typeface="+mn-lt"/>
                <a:cs typeface="+mn-lt"/>
              </a:rPr>
              <a:t> </a:t>
            </a:r>
            <a:r>
              <a:rPr lang="en-US" sz="2400" dirty="0">
                <a:latin typeface="+mn-lt"/>
                <a:ea typeface="+mn-lt"/>
                <a:cs typeface="+mn-lt"/>
              </a:rPr>
              <a:t>that determine its behavior (</a:t>
            </a:r>
            <a:r>
              <a:rPr lang="en-US" sz="2400" dirty="0" err="1">
                <a:latin typeface="+mn-lt"/>
                <a:ea typeface="+mn-lt"/>
                <a:cs typeface="+mn-lt"/>
              </a:rPr>
              <a:t>Anandhi</a:t>
            </a:r>
            <a:r>
              <a:rPr lang="en-US" sz="2400" dirty="0">
                <a:latin typeface="+mn-lt"/>
                <a:ea typeface="+mn-lt"/>
                <a:cs typeface="+mn-lt"/>
              </a:rPr>
              <a:t> et al., 2023). </a:t>
            </a:r>
          </a:p>
          <a:p>
            <a:r>
              <a:rPr lang="en-US" sz="2400" dirty="0">
                <a:latin typeface="+mn-lt"/>
                <a:ea typeface="+mn-lt"/>
                <a:cs typeface="+mn-lt"/>
              </a:rPr>
              <a:t>Why conceptual models?</a:t>
            </a:r>
          </a:p>
          <a:p>
            <a:pPr lvl="1"/>
            <a:r>
              <a:rPr lang="en-US" dirty="0">
                <a:solidFill>
                  <a:schemeClr val="accent5"/>
                </a:solidFill>
                <a:latin typeface="+mn-lt"/>
                <a:ea typeface="+mn-lt"/>
                <a:cs typeface="+mn-lt"/>
              </a:rPr>
              <a:t>to </a:t>
            </a:r>
            <a:r>
              <a:rPr lang="en-US" b="1" dirty="0">
                <a:solidFill>
                  <a:schemeClr val="accent5"/>
                </a:solidFill>
                <a:latin typeface="+mn-lt"/>
                <a:ea typeface="+mn-lt"/>
                <a:cs typeface="+mn-lt"/>
              </a:rPr>
              <a:t>collate, visualize, understand, and explain problems and their potential solutions </a:t>
            </a:r>
            <a:r>
              <a:rPr lang="en-US" dirty="0">
                <a:solidFill>
                  <a:schemeClr val="accent5"/>
                </a:solidFill>
                <a:latin typeface="+mn-lt"/>
                <a:ea typeface="+mn-lt"/>
                <a:cs typeface="+mn-lt"/>
              </a:rPr>
              <a:t>through bringing together and summarizing information in a standard, logical, and hierarchical way (</a:t>
            </a:r>
            <a:r>
              <a:rPr lang="en-US" dirty="0" err="1">
                <a:solidFill>
                  <a:schemeClr val="accent5"/>
                </a:solidFill>
                <a:latin typeface="+mn-lt"/>
                <a:ea typeface="+mn-lt"/>
                <a:cs typeface="+mn-lt"/>
              </a:rPr>
              <a:t>Anandhi</a:t>
            </a:r>
            <a:r>
              <a:rPr lang="en-US" dirty="0">
                <a:solidFill>
                  <a:schemeClr val="accent5"/>
                </a:solidFill>
                <a:latin typeface="+mn-lt"/>
                <a:ea typeface="+mn-lt"/>
                <a:cs typeface="+mn-lt"/>
              </a:rPr>
              <a:t> et al., 2023). </a:t>
            </a:r>
          </a:p>
        </p:txBody>
      </p:sp>
    </p:spTree>
    <p:extLst>
      <p:ext uri="{BB962C8B-B14F-4D97-AF65-F5344CB8AC3E}">
        <p14:creationId xmlns:p14="http://schemas.microsoft.com/office/powerpoint/2010/main" val="97727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w Cen MT"/>
                <a:cs typeface="Arial"/>
              </a:rPr>
              <a:t>2.1 Nexus Modeling | Practical Challenges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08587759"/>
              </p:ext>
            </p:extLst>
          </p:nvPr>
        </p:nvGraphicFramePr>
        <p:xfrm>
          <a:off x="531222" y="1666756"/>
          <a:ext cx="11182357" cy="4604979"/>
        </p:xfrm>
        <a:graphic>
          <a:graphicData uri="http://schemas.openxmlformats.org/drawingml/2006/table">
            <a:tbl>
              <a:tblPr firstRow="1" bandRow="1">
                <a:tableStyleId>{F5AB1C69-6EDB-4FF4-983F-18BD219EF322}</a:tableStyleId>
              </a:tblPr>
              <a:tblGrid>
                <a:gridCol w="4225605">
                  <a:extLst>
                    <a:ext uri="{9D8B030D-6E8A-4147-A177-3AD203B41FA5}">
                      <a16:colId xmlns:a16="http://schemas.microsoft.com/office/drawing/2014/main" val="20000"/>
                    </a:ext>
                  </a:extLst>
                </a:gridCol>
                <a:gridCol w="6956752">
                  <a:extLst>
                    <a:ext uri="{9D8B030D-6E8A-4147-A177-3AD203B41FA5}">
                      <a16:colId xmlns:a16="http://schemas.microsoft.com/office/drawing/2014/main" val="20001"/>
                    </a:ext>
                  </a:extLst>
                </a:gridCol>
              </a:tblGrid>
              <a:tr h="522806">
                <a:tc>
                  <a:txBody>
                    <a:bodyPr/>
                    <a:lstStyle/>
                    <a:p>
                      <a:pPr algn="ctr"/>
                      <a:r>
                        <a:rPr lang="en-US" sz="2000" dirty="0"/>
                        <a:t>Challenges </a:t>
                      </a:r>
                      <a:endParaRPr lang="en-US" sz="2000" dirty="0">
                        <a:latin typeface="+mn-lt"/>
                      </a:endParaRPr>
                    </a:p>
                  </a:txBody>
                  <a:tcPr anchor="ctr"/>
                </a:tc>
                <a:tc>
                  <a:txBody>
                    <a:bodyPr/>
                    <a:lstStyle/>
                    <a:p>
                      <a:pPr algn="ctr"/>
                      <a:r>
                        <a:rPr lang="en-US" sz="2000" dirty="0"/>
                        <a:t>Solutions </a:t>
                      </a:r>
                      <a:endParaRPr lang="en-US" sz="2000" dirty="0">
                        <a:latin typeface="+mn-lt"/>
                      </a:endParaRPr>
                    </a:p>
                  </a:txBody>
                  <a:tcPr anchor="ctr"/>
                </a:tc>
                <a:extLst>
                  <a:ext uri="{0D108BD9-81ED-4DB2-BD59-A6C34878D82A}">
                    <a16:rowId xmlns:a16="http://schemas.microsoft.com/office/drawing/2014/main" val="10000"/>
                  </a:ext>
                </a:extLst>
              </a:tr>
              <a:tr h="982394">
                <a:tc>
                  <a:txBody>
                    <a:bodyPr/>
                    <a:lstStyle/>
                    <a:p>
                      <a:r>
                        <a:rPr lang="en-US" sz="2000" dirty="0"/>
                        <a:t>Lack of integrated policy and</a:t>
                      </a:r>
                    </a:p>
                    <a:p>
                      <a:r>
                        <a:rPr lang="en-US" sz="2000" dirty="0"/>
                        <a:t>legislation for the system</a:t>
                      </a:r>
                      <a:endParaRPr lang="en-US" sz="2000" dirty="0">
                        <a:latin typeface="+mn-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Integrated policy-making, such as integrated pricing in water and energy fields, developing a model of agricultural complex and industry proper allocation</a:t>
                      </a:r>
                      <a:endParaRPr lang="en-US" sz="2000" dirty="0">
                        <a:latin typeface="+mn-lt"/>
                      </a:endParaRPr>
                    </a:p>
                  </a:txBody>
                  <a:tcPr anchor="ctr"/>
                </a:tc>
                <a:extLst>
                  <a:ext uri="{0D108BD9-81ED-4DB2-BD59-A6C34878D82A}">
                    <a16:rowId xmlns:a16="http://schemas.microsoft.com/office/drawing/2014/main" val="10001"/>
                  </a:ext>
                </a:extLst>
              </a:tr>
              <a:tr h="710556">
                <a:tc>
                  <a:txBody>
                    <a:bodyPr/>
                    <a:lstStyle/>
                    <a:p>
                      <a:r>
                        <a:rPr lang="en-US" sz="2000" dirty="0"/>
                        <a:t>Data uncertainty</a:t>
                      </a:r>
                      <a:endParaRPr lang="en-US" sz="2000" dirty="0">
                        <a:latin typeface="+mn-lt"/>
                      </a:endParaRPr>
                    </a:p>
                  </a:txBody>
                  <a:tcPr anchor="ctr"/>
                </a:tc>
                <a:tc>
                  <a:txBody>
                    <a:bodyPr/>
                    <a:lstStyle/>
                    <a:p>
                      <a:r>
                        <a:rPr lang="en-US" sz="2000" dirty="0"/>
                        <a:t>Implementing the appropriate uncertainty modeling such as stochastic programming, scenario generation, etc.</a:t>
                      </a:r>
                      <a:endParaRPr lang="en-US" sz="2000" dirty="0">
                        <a:latin typeface="+mn-lt"/>
                      </a:endParaRPr>
                    </a:p>
                  </a:txBody>
                  <a:tcPr anchor="ctr"/>
                </a:tc>
                <a:extLst>
                  <a:ext uri="{0D108BD9-81ED-4DB2-BD59-A6C34878D82A}">
                    <a16:rowId xmlns:a16="http://schemas.microsoft.com/office/drawing/2014/main" val="10002"/>
                  </a:ext>
                </a:extLst>
              </a:tr>
              <a:tr h="440891">
                <a:tc>
                  <a:txBody>
                    <a:bodyPr/>
                    <a:lstStyle/>
                    <a:p>
                      <a:r>
                        <a:rPr lang="en-US" sz="2000" dirty="0"/>
                        <a:t>Large numbers of data for subsystems</a:t>
                      </a:r>
                      <a:endParaRPr lang="en-US" sz="2000" dirty="0">
                        <a:latin typeface="+mn-lt"/>
                      </a:endParaRPr>
                    </a:p>
                  </a:txBody>
                  <a:tcPr anchor="ctr"/>
                </a:tc>
                <a:tc>
                  <a:txBody>
                    <a:bodyPr/>
                    <a:lstStyle/>
                    <a:p>
                      <a:r>
                        <a:rPr lang="en-US" sz="2000" dirty="0"/>
                        <a:t>Applying data-mining techniques</a:t>
                      </a:r>
                      <a:endParaRPr lang="en-US" sz="2000" dirty="0">
                        <a:latin typeface="+mn-lt"/>
                      </a:endParaRPr>
                    </a:p>
                  </a:txBody>
                  <a:tcPr anchor="ctr"/>
                </a:tc>
                <a:extLst>
                  <a:ext uri="{0D108BD9-81ED-4DB2-BD59-A6C34878D82A}">
                    <a16:rowId xmlns:a16="http://schemas.microsoft.com/office/drawing/2014/main" val="10003"/>
                  </a:ext>
                </a:extLst>
              </a:tr>
              <a:tr h="684699">
                <a:tc>
                  <a:txBody>
                    <a:bodyPr/>
                    <a:lstStyle/>
                    <a:p>
                      <a:r>
                        <a:rPr lang="en-US" sz="2000" dirty="0"/>
                        <a:t>System boundary </a:t>
                      </a:r>
                      <a:endParaRPr lang="en-US" sz="2000" dirty="0">
                        <a:latin typeface="+mn-lt"/>
                      </a:endParaRPr>
                    </a:p>
                  </a:txBody>
                  <a:tcPr anchor="ctr"/>
                </a:tc>
                <a:tc>
                  <a:txBody>
                    <a:bodyPr/>
                    <a:lstStyle/>
                    <a:p>
                      <a:r>
                        <a:rPr lang="en-US" sz="2000" dirty="0"/>
                        <a:t>Accurate detection of cases using precise and rapid identification of subsystems</a:t>
                      </a:r>
                      <a:endParaRPr lang="en-US" sz="2000" dirty="0">
                        <a:latin typeface="+mn-lt"/>
                      </a:endParaRPr>
                    </a:p>
                  </a:txBody>
                  <a:tcPr anchor="ctr"/>
                </a:tc>
                <a:extLst>
                  <a:ext uri="{0D108BD9-81ED-4DB2-BD59-A6C34878D82A}">
                    <a16:rowId xmlns:a16="http://schemas.microsoft.com/office/drawing/2014/main" val="10004"/>
                  </a:ext>
                </a:extLst>
              </a:tr>
              <a:tr h="684699">
                <a:tc>
                  <a:txBody>
                    <a:bodyPr/>
                    <a:lstStyle/>
                    <a:p>
                      <a:r>
                        <a:rPr lang="en-US" sz="2000" dirty="0"/>
                        <a:t>Lack of sufficient standards and laws</a:t>
                      </a:r>
                      <a:endParaRPr lang="en-US" sz="2000" dirty="0">
                        <a:latin typeface="+mn-lt"/>
                      </a:endParaRPr>
                    </a:p>
                  </a:txBody>
                  <a:tcPr anchor="ctr"/>
                </a:tc>
                <a:tc>
                  <a:txBody>
                    <a:bodyPr/>
                    <a:lstStyle/>
                    <a:p>
                      <a:r>
                        <a:rPr lang="en-US" sz="2000" dirty="0"/>
                        <a:t>Forming committees comprising sub-discipline specialists to address this gap</a:t>
                      </a:r>
                      <a:endParaRPr lang="en-US" sz="2000" dirty="0">
                        <a:latin typeface="+mn-lt"/>
                      </a:endParaRPr>
                    </a:p>
                  </a:txBody>
                  <a:tcPr anchor="ctr"/>
                </a:tc>
                <a:extLst>
                  <a:ext uri="{0D108BD9-81ED-4DB2-BD59-A6C34878D82A}">
                    <a16:rowId xmlns:a16="http://schemas.microsoft.com/office/drawing/2014/main" val="10005"/>
                  </a:ext>
                </a:extLst>
              </a:tr>
              <a:tr h="522806">
                <a:tc>
                  <a:txBody>
                    <a:bodyPr/>
                    <a:lstStyle/>
                    <a:p>
                      <a:r>
                        <a:rPr lang="en-US" sz="2000" dirty="0"/>
                        <a:t>Lack of efficient software platforms</a:t>
                      </a:r>
                      <a:endParaRPr lang="en-US" sz="2000" dirty="0">
                        <a:latin typeface="+mn-lt"/>
                      </a:endParaRPr>
                    </a:p>
                  </a:txBody>
                  <a:tcPr anchor="ctr"/>
                </a:tc>
                <a:tc>
                  <a:txBody>
                    <a:bodyPr/>
                    <a:lstStyle/>
                    <a:p>
                      <a:r>
                        <a:rPr lang="en-US" sz="2000" dirty="0"/>
                        <a:t>Presenting multi-domain software</a:t>
                      </a:r>
                      <a:endParaRPr lang="en-US" sz="2000" dirty="0">
                        <a:latin typeface="+mn-lt"/>
                      </a:endParaRPr>
                    </a:p>
                  </a:txBody>
                  <a:tcPr anchor="ctr"/>
                </a:tc>
                <a:extLst>
                  <a:ext uri="{0D108BD9-81ED-4DB2-BD59-A6C34878D82A}">
                    <a16:rowId xmlns:a16="http://schemas.microsoft.com/office/drawing/2014/main" val="10006"/>
                  </a:ext>
                </a:extLst>
              </a:tr>
            </a:tbl>
          </a:graphicData>
        </a:graphic>
      </p:graphicFrame>
      <p:sp>
        <p:nvSpPr>
          <p:cNvPr id="7" name="Content Placeholder 2">
            <a:extLst>
              <a:ext uri="{FF2B5EF4-FFF2-40B4-BE49-F238E27FC236}">
                <a16:creationId xmlns:a16="http://schemas.microsoft.com/office/drawing/2014/main" id="{2475EE13-8AD3-49CE-90D5-7797009C711B}"/>
              </a:ext>
            </a:extLst>
          </p:cNvPr>
          <p:cNvSpPr txBox="1">
            <a:spLocks/>
          </p:cNvSpPr>
          <p:nvPr/>
        </p:nvSpPr>
        <p:spPr>
          <a:xfrm>
            <a:off x="531222" y="821811"/>
            <a:ext cx="11182357" cy="76392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en-US" sz="2400" dirty="0">
                <a:solidFill>
                  <a:schemeClr val="tx1"/>
                </a:solidFill>
                <a:latin typeface="+mn-lt"/>
                <a:ea typeface="+mn-lt"/>
                <a:cs typeface="+mn-lt"/>
              </a:rPr>
              <a:t>Some of the challenges and solutions for implementing Nexus systems are (Abdi et al., 2020):</a:t>
            </a:r>
          </a:p>
        </p:txBody>
      </p:sp>
    </p:spTree>
    <p:extLst>
      <p:ext uri="{BB962C8B-B14F-4D97-AF65-F5344CB8AC3E}">
        <p14:creationId xmlns:p14="http://schemas.microsoft.com/office/powerpoint/2010/main" val="116765886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dirty="0">
                <a:latin typeface="Tw Cen MT"/>
                <a:cs typeface="Arial"/>
              </a:rPr>
              <a:t>2.1 Nexus Modeling | Sources and Further Reading</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95159"/>
            <a:ext cx="11083835" cy="5527412"/>
          </a:xfrm>
        </p:spPr>
        <p:txBody>
          <a:bodyPr>
            <a:normAutofit/>
          </a:bodyPr>
          <a:lstStyle/>
          <a:p>
            <a:r>
              <a:rPr lang="en-US" sz="1600" dirty="0"/>
              <a:t>Abdi, H., </a:t>
            </a:r>
            <a:r>
              <a:rPr lang="en-US" sz="1600" dirty="0" err="1"/>
              <a:t>Shahbazitabar</a:t>
            </a:r>
            <a:r>
              <a:rPr lang="en-US" sz="1600" dirty="0"/>
              <a:t>, M., &amp; </a:t>
            </a:r>
            <a:r>
              <a:rPr lang="en-US" sz="1600" dirty="0" err="1"/>
              <a:t>Mohammadi-Ivatloo</a:t>
            </a:r>
            <a:r>
              <a:rPr lang="en-US" sz="1600" dirty="0"/>
              <a:t>, B. (2020). Food, energy and water Nexus: A brief review of definitions, research, and challenges. </a:t>
            </a:r>
            <a:r>
              <a:rPr lang="en-US" sz="1600" i="1" dirty="0"/>
              <a:t>Inventions</a:t>
            </a:r>
            <a:r>
              <a:rPr lang="en-US" sz="1600" dirty="0"/>
              <a:t>, </a:t>
            </a:r>
            <a:r>
              <a:rPr lang="en-US" sz="1600" i="1" dirty="0"/>
              <a:t>5</a:t>
            </a:r>
            <a:r>
              <a:rPr lang="en-US" sz="1600" dirty="0"/>
              <a:t>(4), 1–14. https://doi.org/10.3390/inventions5040056</a:t>
            </a:r>
          </a:p>
          <a:p>
            <a:r>
              <a:rPr lang="en-US" sz="1600" dirty="0"/>
              <a:t>Albrecht, T. R., </a:t>
            </a:r>
            <a:r>
              <a:rPr lang="en-US" sz="1600" dirty="0" err="1"/>
              <a:t>Crootof</a:t>
            </a:r>
            <a:r>
              <a:rPr lang="en-US" sz="1600" dirty="0"/>
              <a:t>, A., &amp; Scott, C. A. (2018). The Water-Energy-Food Nexus: A systematic review of methods for Nexus assessment. </a:t>
            </a:r>
            <a:r>
              <a:rPr lang="en-US" sz="1600" i="1" dirty="0"/>
              <a:t>Environmental Research Letters</a:t>
            </a:r>
            <a:r>
              <a:rPr lang="en-US" sz="1600" dirty="0"/>
              <a:t>, </a:t>
            </a:r>
            <a:r>
              <a:rPr lang="en-US" sz="1600" i="1" dirty="0"/>
              <a:t>13</a:t>
            </a:r>
            <a:r>
              <a:rPr lang="en-US" sz="1600" dirty="0"/>
              <a:t>(4). https://doi.org/10.1088/1748-9326/aaa9c6</a:t>
            </a:r>
          </a:p>
          <a:p>
            <a:r>
              <a:rPr lang="en-US" sz="1600" dirty="0" err="1"/>
              <a:t>Anandhi</a:t>
            </a:r>
            <a:r>
              <a:rPr lang="en-US" sz="1600" dirty="0"/>
              <a:t>, A., Srivastava, P., </a:t>
            </a:r>
            <a:r>
              <a:rPr lang="en-US" sz="1600" dirty="0" err="1"/>
              <a:t>Mohtar</a:t>
            </a:r>
            <a:r>
              <a:rPr lang="en-US" sz="1600" dirty="0"/>
              <a:t>, R. H., </a:t>
            </a:r>
            <a:r>
              <a:rPr lang="en-US" sz="1600" dirty="0" err="1"/>
              <a:t>Lawford</a:t>
            </a:r>
            <a:r>
              <a:rPr lang="en-US" sz="1600" dirty="0"/>
              <a:t>, R. G., Sen, S., &amp; </a:t>
            </a:r>
            <a:r>
              <a:rPr lang="en-US" sz="1600" dirty="0" err="1"/>
              <a:t>Lamba</a:t>
            </a:r>
            <a:r>
              <a:rPr lang="en-US" sz="1600" dirty="0"/>
              <a:t>, J. (2023). Methodologies and principles for developing Nexus definitions and conceptualizations: lessons from FEW Nexus studies. </a:t>
            </a:r>
            <a:r>
              <a:rPr lang="en-US" sz="1600" i="1" dirty="0"/>
              <a:t>Journal of the ASABE</a:t>
            </a:r>
            <a:r>
              <a:rPr lang="en-US" sz="1600" dirty="0"/>
              <a:t>, </a:t>
            </a:r>
            <a:r>
              <a:rPr lang="en-US" sz="1600" i="1" dirty="0"/>
              <a:t>66</a:t>
            </a:r>
            <a:r>
              <a:rPr lang="en-US" sz="1600" dirty="0"/>
              <a:t>(2), 205–230.</a:t>
            </a:r>
          </a:p>
          <a:p>
            <a:r>
              <a:rPr lang="en-US" sz="1600" dirty="0" err="1"/>
              <a:t>Howarth</a:t>
            </a:r>
            <a:r>
              <a:rPr lang="en-US" sz="1600" dirty="0"/>
              <a:t>, C., &amp; </a:t>
            </a:r>
            <a:r>
              <a:rPr lang="en-US" sz="1600" dirty="0" err="1"/>
              <a:t>Monasterolo</a:t>
            </a:r>
            <a:r>
              <a:rPr lang="en-US" sz="1600" dirty="0"/>
              <a:t>, I. (2016). Understanding barriers to decision making in the UK energy-food-water Nexus: The added value of interdisciplinary approaches. In </a:t>
            </a:r>
            <a:r>
              <a:rPr lang="en-US" sz="1600" i="1" dirty="0"/>
              <a:t>Environmental Science and Policy</a:t>
            </a:r>
            <a:r>
              <a:rPr lang="en-US" sz="1600" dirty="0"/>
              <a:t> (Vol. 61, pp. 53–60). https://doi.org/10.1016/j.envsci.2016.03.014</a:t>
            </a:r>
          </a:p>
          <a:p>
            <a:r>
              <a:rPr lang="en-US" sz="1600" dirty="0" err="1"/>
              <a:t>Mannschatz</a:t>
            </a:r>
            <a:r>
              <a:rPr lang="en-US" sz="1600" dirty="0"/>
              <a:t>, T., Wolf, T., &amp; </a:t>
            </a:r>
            <a:r>
              <a:rPr lang="en-US" sz="1600" dirty="0" err="1"/>
              <a:t>Hülsmann</a:t>
            </a:r>
            <a:r>
              <a:rPr lang="en-US" sz="1600" dirty="0"/>
              <a:t>, S. (2016). Nexus Tools Platform: Web-based comparison of modeling tools for analysis of water-soil-waste Nexus. </a:t>
            </a:r>
            <a:r>
              <a:rPr lang="en-US" sz="1600" i="1" dirty="0"/>
              <a:t>Environmental modeling and Software</a:t>
            </a:r>
            <a:r>
              <a:rPr lang="en-US" sz="1600" dirty="0"/>
              <a:t>, </a:t>
            </a:r>
            <a:r>
              <a:rPr lang="en-US" sz="1600" i="1" dirty="0"/>
              <a:t>76</a:t>
            </a:r>
            <a:r>
              <a:rPr lang="en-US" sz="1600" dirty="0"/>
              <a:t>, 137–153. https://doi.org/10.1016/j.envsoft.2015.10.031</a:t>
            </a:r>
          </a:p>
          <a:p>
            <a:r>
              <a:rPr lang="en-US" sz="1600" dirty="0" err="1"/>
              <a:t>Miralles</a:t>
            </a:r>
            <a:r>
              <a:rPr lang="en-US" sz="1600" dirty="0"/>
              <a:t>-Wilhelm, F. (2016). Development and application of integrative modeling tools in support of food-energy-water Nexus planning—a research agenda. In </a:t>
            </a:r>
            <a:r>
              <a:rPr lang="en-US" sz="1600" i="1" dirty="0"/>
              <a:t>Journal of Environmental Studies and Sciences</a:t>
            </a:r>
            <a:r>
              <a:rPr lang="en-US" sz="1600" dirty="0"/>
              <a:t> (Vol. 6, Issue 1, pp. 3–10). https://doi.org/10.1007/s13412-016-0361-1</a:t>
            </a:r>
          </a:p>
          <a:p>
            <a:r>
              <a:rPr lang="en-US" sz="1600" dirty="0"/>
              <a:t>Rodríguez-Gutiérrez, J. E., Castillo-Molar, A., &amp; Fuentes-Cortés, L. F. (2022). A multi-objective assessment for the water-energy-food Nexus for rural distributed energy systems. </a:t>
            </a:r>
            <a:r>
              <a:rPr lang="en-US" sz="1600" i="1" dirty="0"/>
              <a:t>Sustainable Energy Technologies and Assessments</a:t>
            </a:r>
            <a:r>
              <a:rPr lang="en-US" sz="1600" dirty="0"/>
              <a:t>, </a:t>
            </a:r>
            <a:r>
              <a:rPr lang="en-US" sz="1600" i="1" dirty="0"/>
              <a:t>51</a:t>
            </a:r>
            <a:r>
              <a:rPr lang="en-US" sz="1600" dirty="0"/>
              <a:t>(January). https://doi.org/10.1016/j.seta.2022.101956</a:t>
            </a:r>
          </a:p>
        </p:txBody>
      </p:sp>
    </p:spTree>
    <p:extLst>
      <p:ext uri="{BB962C8B-B14F-4D97-AF65-F5344CB8AC3E}">
        <p14:creationId xmlns:p14="http://schemas.microsoft.com/office/powerpoint/2010/main" val="39676588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2.1 WEFE </a:t>
            </a:r>
          </a:p>
          <a:p>
            <a:pPr algn="ctr"/>
            <a:r>
              <a:rPr lang="en-GB" sz="4500" dirty="0">
                <a:latin typeface="Tw Cen MT" panose="020B0602020104020603" pitchFamily="34" charset="0"/>
                <a:cs typeface="Arial" panose="020B0604020202020204" pitchFamily="34" charset="0"/>
              </a:rPr>
              <a:t>Nexus Assessment</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Conceptual framework – components, indicators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Framework for inclusivity analysis in WEFE Nexus</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database</a:t>
            </a:r>
          </a:p>
          <a:p>
            <a:pPr marL="342900" indent="-342900">
              <a:spcBef>
                <a:spcPct val="0"/>
              </a:spcBef>
              <a:spcAft>
                <a:spcPts val="1000"/>
              </a:spcAft>
            </a:pPr>
            <a:r>
              <a:rPr lang="en-GB" sz="3000" dirty="0">
                <a:solidFill>
                  <a:schemeClr val="bg1">
                    <a:lumMod val="50000"/>
                  </a:schemeClr>
                </a:solidFill>
                <a:latin typeface="+mn-lt"/>
                <a:cs typeface="Arial" panose="020B0604020202020204" pitchFamily="34" charset="0"/>
              </a:rPr>
              <a:t>WEFE Nexus </a:t>
            </a:r>
            <a:r>
              <a:rPr lang="en-US" sz="3000" dirty="0">
                <a:solidFill>
                  <a:schemeClr val="bg1">
                    <a:lumMod val="50000"/>
                  </a:schemeClr>
                </a:solidFill>
                <a:latin typeface="+mn-lt"/>
                <a:cs typeface="Arial" panose="020B0604020202020204" pitchFamily="34" charset="0"/>
              </a:rPr>
              <a:t>modeling</a:t>
            </a:r>
          </a:p>
          <a:p>
            <a:pPr marL="342900" indent="-342900">
              <a:spcBef>
                <a:spcPct val="0"/>
              </a:spcBef>
              <a:spcAft>
                <a:spcPts val="1000"/>
              </a:spcAft>
            </a:pPr>
            <a:r>
              <a:rPr lang="en-GB" sz="3000" dirty="0">
                <a:latin typeface="+mn-lt"/>
                <a:cs typeface="Arial" panose="020B0604020202020204" pitchFamily="34" charset="0"/>
              </a:rPr>
              <a:t>WEFE Nexus assessment challenges and solutions</a:t>
            </a:r>
          </a:p>
        </p:txBody>
      </p:sp>
    </p:spTree>
    <p:extLst>
      <p:ext uri="{BB962C8B-B14F-4D97-AF65-F5344CB8AC3E}">
        <p14:creationId xmlns:p14="http://schemas.microsoft.com/office/powerpoint/2010/main" val="127887789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p:txBody>
          <a:bodyPr>
            <a:normAutofit fontScale="90000"/>
          </a:bodyPr>
          <a:lstStyle/>
          <a:p>
            <a:r>
              <a:rPr lang="en-US" dirty="0">
                <a:latin typeface="Tw Cen MT"/>
                <a:cs typeface="Arial"/>
              </a:rPr>
              <a:t>2.1 Nexus Assessment Challenges and Solutions | Data/Information </a:t>
            </a:r>
            <a:endParaRPr lang="en-US" dirty="0"/>
          </a:p>
        </p:txBody>
      </p:sp>
      <p:grpSp>
        <p:nvGrpSpPr>
          <p:cNvPr id="18" name="Group 17">
            <a:extLst>
              <a:ext uri="{FF2B5EF4-FFF2-40B4-BE49-F238E27FC236}">
                <a16:creationId xmlns:a16="http://schemas.microsoft.com/office/drawing/2014/main" id="{0AB520B3-5008-BDBD-50DC-BB2CB7513F27}"/>
              </a:ext>
            </a:extLst>
          </p:cNvPr>
          <p:cNvGrpSpPr/>
          <p:nvPr/>
        </p:nvGrpSpPr>
        <p:grpSpPr>
          <a:xfrm>
            <a:off x="996155" y="834316"/>
            <a:ext cx="1171313" cy="1171313"/>
            <a:chOff x="713264" y="1278972"/>
            <a:chExt cx="1341213" cy="1341213"/>
          </a:xfrm>
        </p:grpSpPr>
        <p:sp>
          <p:nvSpPr>
            <p:cNvPr id="5" name="Oval 4">
              <a:extLst>
                <a:ext uri="{FF2B5EF4-FFF2-40B4-BE49-F238E27FC236}">
                  <a16:creationId xmlns:a16="http://schemas.microsoft.com/office/drawing/2014/main" id="{4256EF54-3062-7309-7C5C-0A25B9AFC9E0}"/>
                </a:ext>
              </a:extLst>
            </p:cNvPr>
            <p:cNvSpPr/>
            <p:nvPr/>
          </p:nvSpPr>
          <p:spPr>
            <a:xfrm>
              <a:off x="713264" y="1278972"/>
              <a:ext cx="1341213" cy="1341213"/>
            </a:xfrm>
            <a:prstGeom prst="ellipse">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txBody>
            <a:bodyPr/>
            <a:lstStyle/>
            <a:p>
              <a:endParaRPr lang="en-GB"/>
            </a:p>
          </p:txBody>
        </p:sp>
        <p:sp>
          <p:nvSpPr>
            <p:cNvPr id="6" name="Rectangle 5" descr="Sustainability">
              <a:extLst>
                <a:ext uri="{FF2B5EF4-FFF2-40B4-BE49-F238E27FC236}">
                  <a16:creationId xmlns:a16="http://schemas.microsoft.com/office/drawing/2014/main" id="{06840CAC-3243-159D-C66D-2759C984579A}"/>
                </a:ext>
              </a:extLst>
            </p:cNvPr>
            <p:cNvSpPr/>
            <p:nvPr/>
          </p:nvSpPr>
          <p:spPr>
            <a:xfrm>
              <a:off x="994918" y="1555671"/>
              <a:ext cx="777903" cy="777903"/>
            </a:xfrm>
            <a:prstGeom prst="rect">
              <a:avLst/>
            </a:prstGeom>
            <a: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grpSp>
      <p:sp>
        <p:nvSpPr>
          <p:cNvPr id="7" name="Free-form: Shape 6">
            <a:extLst>
              <a:ext uri="{FF2B5EF4-FFF2-40B4-BE49-F238E27FC236}">
                <a16:creationId xmlns:a16="http://schemas.microsoft.com/office/drawing/2014/main" id="{84B04D70-D666-77D3-3BF9-358E5922FB50}"/>
              </a:ext>
            </a:extLst>
          </p:cNvPr>
          <p:cNvSpPr/>
          <p:nvPr/>
        </p:nvSpPr>
        <p:spPr>
          <a:xfrm>
            <a:off x="2413443" y="834316"/>
            <a:ext cx="8864158" cy="1171313"/>
          </a:xfrm>
          <a:custGeom>
            <a:avLst/>
            <a:gdLst>
              <a:gd name="connsiteX0" fmla="*/ 0 w 3551235"/>
              <a:gd name="connsiteY0" fmla="*/ 0 h 943704"/>
              <a:gd name="connsiteX1" fmla="*/ 3551235 w 3551235"/>
              <a:gd name="connsiteY1" fmla="*/ 0 h 943704"/>
              <a:gd name="connsiteX2" fmla="*/ 3551235 w 3551235"/>
              <a:gd name="connsiteY2" fmla="*/ 943704 h 943704"/>
              <a:gd name="connsiteX3" fmla="*/ 0 w 3551235"/>
              <a:gd name="connsiteY3" fmla="*/ 943704 h 943704"/>
              <a:gd name="connsiteX4" fmla="*/ 0 w 3551235"/>
              <a:gd name="connsiteY4" fmla="*/ 0 h 943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1235" h="943704">
                <a:moveTo>
                  <a:pt x="0" y="0"/>
                </a:moveTo>
                <a:lnTo>
                  <a:pt x="3551235" y="0"/>
                </a:lnTo>
                <a:lnTo>
                  <a:pt x="3551235" y="943704"/>
                </a:lnTo>
                <a:lnTo>
                  <a:pt x="0" y="943704"/>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2">
              <a:hueOff val="0"/>
              <a:satOff val="0"/>
              <a:lumOff val="0"/>
              <a:alphaOff val="0"/>
            </a:schemeClr>
          </a:fontRef>
        </p:style>
        <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accent2"/>
                </a:solidFill>
                <a:latin typeface="+mn-lt"/>
              </a:rPr>
              <a:t>A lack of comprehensive and updated data on water, energy, food and ecosystems can </a:t>
            </a:r>
            <a:r>
              <a:rPr lang="en-US" sz="2400" b="1" u="sng" kern="1200" dirty="0">
                <a:solidFill>
                  <a:schemeClr val="accent2"/>
                </a:solidFill>
                <a:latin typeface="+mn-lt"/>
              </a:rPr>
              <a:t>limit the accuracy and effectiveness of decision-making</a:t>
            </a:r>
            <a:r>
              <a:rPr lang="en-US" sz="2400" b="1" kern="1200" dirty="0">
                <a:solidFill>
                  <a:schemeClr val="accent2"/>
                </a:solidFill>
                <a:latin typeface="+mn-lt"/>
              </a:rPr>
              <a:t>. </a:t>
            </a:r>
            <a:r>
              <a:rPr lang="en-US" sz="2400" kern="1200" dirty="0">
                <a:solidFill>
                  <a:schemeClr val="accent2"/>
                </a:solidFill>
                <a:latin typeface="+mn-lt"/>
              </a:rPr>
              <a:t>Limited data on social and policy aspects is another challenge.</a:t>
            </a:r>
          </a:p>
        </p:txBody>
      </p:sp>
      <p:grpSp>
        <p:nvGrpSpPr>
          <p:cNvPr id="17" name="Group 16">
            <a:extLst>
              <a:ext uri="{FF2B5EF4-FFF2-40B4-BE49-F238E27FC236}">
                <a16:creationId xmlns:a16="http://schemas.microsoft.com/office/drawing/2014/main" id="{4C92DA32-A406-A9BD-357F-36E04161605C}"/>
              </a:ext>
            </a:extLst>
          </p:cNvPr>
          <p:cNvGrpSpPr/>
          <p:nvPr/>
        </p:nvGrpSpPr>
        <p:grpSpPr>
          <a:xfrm>
            <a:off x="996155" y="2247277"/>
            <a:ext cx="1171313" cy="1171313"/>
            <a:chOff x="5770591" y="1021719"/>
            <a:chExt cx="1341213" cy="1341213"/>
          </a:xfrm>
        </p:grpSpPr>
        <p:sp>
          <p:nvSpPr>
            <p:cNvPr id="8" name="Oval 7">
              <a:extLst>
                <a:ext uri="{FF2B5EF4-FFF2-40B4-BE49-F238E27FC236}">
                  <a16:creationId xmlns:a16="http://schemas.microsoft.com/office/drawing/2014/main" id="{9132A330-2646-EC20-AA45-0E5F337E74D9}"/>
                </a:ext>
              </a:extLst>
            </p:cNvPr>
            <p:cNvSpPr/>
            <p:nvPr/>
          </p:nvSpPr>
          <p:spPr>
            <a:xfrm>
              <a:off x="5770591" y="1021719"/>
              <a:ext cx="1341213" cy="1341213"/>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GB" dirty="0"/>
            </a:p>
          </p:txBody>
        </p:sp>
        <p:sp>
          <p:nvSpPr>
            <p:cNvPr id="9" name="Rectangle 8" descr="Cloud Computing">
              <a:extLst>
                <a:ext uri="{FF2B5EF4-FFF2-40B4-BE49-F238E27FC236}">
                  <a16:creationId xmlns:a16="http://schemas.microsoft.com/office/drawing/2014/main" id="{A3BB0C03-26FB-6C41-26CB-5DE4707F12F0}"/>
                </a:ext>
              </a:extLst>
            </p:cNvPr>
            <p:cNvSpPr/>
            <p:nvPr/>
          </p:nvSpPr>
          <p:spPr>
            <a:xfrm>
              <a:off x="6052246" y="1299336"/>
              <a:ext cx="777903" cy="777903"/>
            </a:xfrm>
            <a:prstGeom prst="rect">
              <a:avLst/>
            </a:prstGeom>
            <a: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grpSp>
      <p:sp>
        <p:nvSpPr>
          <p:cNvPr id="10" name="Free-form: Shape 9">
            <a:extLst>
              <a:ext uri="{FF2B5EF4-FFF2-40B4-BE49-F238E27FC236}">
                <a16:creationId xmlns:a16="http://schemas.microsoft.com/office/drawing/2014/main" id="{4917AF40-DF18-099A-D5E6-D7D2E9E7E16C}"/>
              </a:ext>
            </a:extLst>
          </p:cNvPr>
          <p:cNvSpPr/>
          <p:nvPr/>
        </p:nvSpPr>
        <p:spPr>
          <a:xfrm>
            <a:off x="2413443" y="2342754"/>
            <a:ext cx="8864158" cy="980359"/>
          </a:xfrm>
          <a:custGeom>
            <a:avLst/>
            <a:gdLst>
              <a:gd name="connsiteX0" fmla="*/ 0 w 3944170"/>
              <a:gd name="connsiteY0" fmla="*/ 0 h 1905220"/>
              <a:gd name="connsiteX1" fmla="*/ 3944170 w 3944170"/>
              <a:gd name="connsiteY1" fmla="*/ 0 h 1905220"/>
              <a:gd name="connsiteX2" fmla="*/ 3944170 w 3944170"/>
              <a:gd name="connsiteY2" fmla="*/ 1905220 h 1905220"/>
              <a:gd name="connsiteX3" fmla="*/ 0 w 3944170"/>
              <a:gd name="connsiteY3" fmla="*/ 1905220 h 1905220"/>
              <a:gd name="connsiteX4" fmla="*/ 0 w 3944170"/>
              <a:gd name="connsiteY4" fmla="*/ 0 h 1905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4170" h="1905220">
                <a:moveTo>
                  <a:pt x="0" y="0"/>
                </a:moveTo>
                <a:lnTo>
                  <a:pt x="3944170" y="0"/>
                </a:lnTo>
                <a:lnTo>
                  <a:pt x="3944170" y="1905220"/>
                </a:lnTo>
                <a:lnTo>
                  <a:pt x="0" y="1905220"/>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3">
              <a:hueOff val="0"/>
              <a:satOff val="0"/>
              <a:lumOff val="0"/>
              <a:alphaOff val="0"/>
            </a:schemeClr>
          </a:fontRef>
        </p:style>
        <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accent3"/>
                </a:solidFill>
                <a:latin typeface="+mn-lt"/>
              </a:rPr>
              <a:t>Addressing these challenges requires </a:t>
            </a:r>
            <a:r>
              <a:rPr lang="en-US" sz="2400" b="1" u="sng" kern="1200" dirty="0">
                <a:solidFill>
                  <a:schemeClr val="accent3"/>
                </a:solidFill>
                <a:latin typeface="+mn-lt"/>
              </a:rPr>
              <a:t>investing in research, data collection, and monitoring efforts </a:t>
            </a:r>
            <a:r>
              <a:rPr lang="en-US" sz="2400" kern="1200" dirty="0">
                <a:solidFill>
                  <a:schemeClr val="accent3"/>
                </a:solidFill>
                <a:latin typeface="+mn-lt"/>
              </a:rPr>
              <a:t>to support informed resource management.</a:t>
            </a:r>
          </a:p>
        </p:txBody>
      </p:sp>
      <p:grpSp>
        <p:nvGrpSpPr>
          <p:cNvPr id="19" name="Group 18">
            <a:extLst>
              <a:ext uri="{FF2B5EF4-FFF2-40B4-BE49-F238E27FC236}">
                <a16:creationId xmlns:a16="http://schemas.microsoft.com/office/drawing/2014/main" id="{EA2D7B6F-EC60-0136-76E7-20C0B145DEF8}"/>
              </a:ext>
            </a:extLst>
          </p:cNvPr>
          <p:cNvGrpSpPr/>
          <p:nvPr/>
        </p:nvGrpSpPr>
        <p:grpSpPr>
          <a:xfrm>
            <a:off x="996153" y="3660238"/>
            <a:ext cx="1171313" cy="1171313"/>
            <a:chOff x="682237" y="4464138"/>
            <a:chExt cx="1341213" cy="1341213"/>
          </a:xfrm>
        </p:grpSpPr>
        <p:sp>
          <p:nvSpPr>
            <p:cNvPr id="11" name="Oval 10">
              <a:extLst>
                <a:ext uri="{FF2B5EF4-FFF2-40B4-BE49-F238E27FC236}">
                  <a16:creationId xmlns:a16="http://schemas.microsoft.com/office/drawing/2014/main" id="{82B8A5FB-4F38-9D42-1E57-400B87CE92CF}"/>
                </a:ext>
              </a:extLst>
            </p:cNvPr>
            <p:cNvSpPr/>
            <p:nvPr/>
          </p:nvSpPr>
          <p:spPr>
            <a:xfrm>
              <a:off x="682237" y="4464138"/>
              <a:ext cx="1341213" cy="1341213"/>
            </a:xfrm>
            <a:prstGeom prst="ellipse">
              <a:avLst/>
            </a:prstGeom>
            <a:solidFill>
              <a:schemeClr val="accent1"/>
            </a:solidFill>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GB" dirty="0"/>
            </a:p>
          </p:txBody>
        </p:sp>
        <p:sp>
          <p:nvSpPr>
            <p:cNvPr id="12" name="Rectangle 11" descr="Open Hand with Plant">
              <a:extLst>
                <a:ext uri="{FF2B5EF4-FFF2-40B4-BE49-F238E27FC236}">
                  <a16:creationId xmlns:a16="http://schemas.microsoft.com/office/drawing/2014/main" id="{5794D530-DCAC-31A2-92A1-1938D6B1F53E}"/>
                </a:ext>
              </a:extLst>
            </p:cNvPr>
            <p:cNvSpPr/>
            <p:nvPr/>
          </p:nvSpPr>
          <p:spPr>
            <a:xfrm>
              <a:off x="963891" y="4745792"/>
              <a:ext cx="777903" cy="777903"/>
            </a:xfrm>
            <a:prstGeom prst="rect">
              <a:avLst/>
            </a:prstGeom>
            <a: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grpSp>
      <p:sp>
        <p:nvSpPr>
          <p:cNvPr id="13" name="Free-form: Shape 12">
            <a:extLst>
              <a:ext uri="{FF2B5EF4-FFF2-40B4-BE49-F238E27FC236}">
                <a16:creationId xmlns:a16="http://schemas.microsoft.com/office/drawing/2014/main" id="{37765163-E35D-7BAA-6AB7-C4A4519D7D21}"/>
              </a:ext>
            </a:extLst>
          </p:cNvPr>
          <p:cNvSpPr/>
          <p:nvPr/>
        </p:nvSpPr>
        <p:spPr>
          <a:xfrm>
            <a:off x="2413441" y="3760147"/>
            <a:ext cx="8864158" cy="958173"/>
          </a:xfrm>
          <a:custGeom>
            <a:avLst/>
            <a:gdLst>
              <a:gd name="connsiteX0" fmla="*/ 0 w 3728750"/>
              <a:gd name="connsiteY0" fmla="*/ 0 h 2206644"/>
              <a:gd name="connsiteX1" fmla="*/ 3728750 w 3728750"/>
              <a:gd name="connsiteY1" fmla="*/ 0 h 2206644"/>
              <a:gd name="connsiteX2" fmla="*/ 3728750 w 3728750"/>
              <a:gd name="connsiteY2" fmla="*/ 2206644 h 2206644"/>
              <a:gd name="connsiteX3" fmla="*/ 0 w 3728750"/>
              <a:gd name="connsiteY3" fmla="*/ 2206644 h 2206644"/>
              <a:gd name="connsiteX4" fmla="*/ 0 w 3728750"/>
              <a:gd name="connsiteY4" fmla="*/ 0 h 2206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8750" h="2206644">
                <a:moveTo>
                  <a:pt x="0" y="0"/>
                </a:moveTo>
                <a:lnTo>
                  <a:pt x="3728750" y="0"/>
                </a:lnTo>
                <a:lnTo>
                  <a:pt x="3728750" y="2206644"/>
                </a:lnTo>
                <a:lnTo>
                  <a:pt x="0" y="2206644"/>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4">
              <a:hueOff val="0"/>
              <a:satOff val="0"/>
              <a:lumOff val="0"/>
              <a:alphaOff val="0"/>
            </a:schemeClr>
          </a:fontRef>
        </p:style>
        <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accent1"/>
                </a:solidFill>
                <a:latin typeface="+mn-lt"/>
              </a:rPr>
              <a:t>Data can be derived from </a:t>
            </a:r>
            <a:r>
              <a:rPr lang="en-US" sz="2400" b="1" u="sng" kern="1200" dirty="0">
                <a:solidFill>
                  <a:schemeClr val="accent1"/>
                </a:solidFill>
                <a:latin typeface="+mn-lt"/>
              </a:rPr>
              <a:t>observations, remote sensing, field study, and from literature/ reports</a:t>
            </a:r>
            <a:r>
              <a:rPr lang="en-US" sz="2400" u="sng" kern="1200" dirty="0">
                <a:solidFill>
                  <a:schemeClr val="accent1"/>
                </a:solidFill>
                <a:latin typeface="+mn-lt"/>
              </a:rPr>
              <a:t>.</a:t>
            </a:r>
            <a:endParaRPr lang="en-US" sz="2400" kern="1200" dirty="0">
              <a:solidFill>
                <a:schemeClr val="accent1"/>
              </a:solidFill>
              <a:latin typeface="+mn-lt"/>
            </a:endParaRPr>
          </a:p>
        </p:txBody>
      </p:sp>
      <p:grpSp>
        <p:nvGrpSpPr>
          <p:cNvPr id="20" name="Group 19">
            <a:extLst>
              <a:ext uri="{FF2B5EF4-FFF2-40B4-BE49-F238E27FC236}">
                <a16:creationId xmlns:a16="http://schemas.microsoft.com/office/drawing/2014/main" id="{5113FFAD-D34A-9392-8566-6814D23E6366}"/>
              </a:ext>
            </a:extLst>
          </p:cNvPr>
          <p:cNvGrpSpPr/>
          <p:nvPr/>
        </p:nvGrpSpPr>
        <p:grpSpPr>
          <a:xfrm>
            <a:off x="996151" y="5073199"/>
            <a:ext cx="1171313" cy="1171313"/>
            <a:chOff x="5727024" y="4349841"/>
            <a:chExt cx="1341213" cy="1341213"/>
          </a:xfrm>
        </p:grpSpPr>
        <p:sp>
          <p:nvSpPr>
            <p:cNvPr id="14" name="Oval 13">
              <a:extLst>
                <a:ext uri="{FF2B5EF4-FFF2-40B4-BE49-F238E27FC236}">
                  <a16:creationId xmlns:a16="http://schemas.microsoft.com/office/drawing/2014/main" id="{71BFA3C0-5127-4B6E-F697-49FDBAF30275}"/>
                </a:ext>
              </a:extLst>
            </p:cNvPr>
            <p:cNvSpPr/>
            <p:nvPr/>
          </p:nvSpPr>
          <p:spPr>
            <a:xfrm>
              <a:off x="5727024" y="4349841"/>
              <a:ext cx="1341213" cy="1341213"/>
            </a:xfrm>
            <a:prstGeom prst="ellipse">
              <a:avLst/>
            </a:prstGeom>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txBody>
            <a:bodyPr/>
            <a:lstStyle/>
            <a:p>
              <a:endParaRPr lang="en-GB"/>
            </a:p>
          </p:txBody>
        </p:sp>
        <p:sp>
          <p:nvSpPr>
            <p:cNvPr id="15" name="Rectangle 14" descr="Deciduous tree">
              <a:extLst>
                <a:ext uri="{FF2B5EF4-FFF2-40B4-BE49-F238E27FC236}">
                  <a16:creationId xmlns:a16="http://schemas.microsoft.com/office/drawing/2014/main" id="{87B8B0B4-54FB-EB4B-6301-40646C8DD68C}"/>
                </a:ext>
              </a:extLst>
            </p:cNvPr>
            <p:cNvSpPr/>
            <p:nvPr/>
          </p:nvSpPr>
          <p:spPr>
            <a:xfrm>
              <a:off x="6008678" y="4631495"/>
              <a:ext cx="777903" cy="777903"/>
            </a:xfrm>
            <a:prstGeom prst="rect">
              <a:avLst/>
            </a:prstGeom>
            <a: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grpSp>
      <p:sp>
        <p:nvSpPr>
          <p:cNvPr id="16" name="Free-form: Shape 15">
            <a:extLst>
              <a:ext uri="{FF2B5EF4-FFF2-40B4-BE49-F238E27FC236}">
                <a16:creationId xmlns:a16="http://schemas.microsoft.com/office/drawing/2014/main" id="{C0D81BF0-03E5-10F0-9877-002CCE020A97}"/>
              </a:ext>
            </a:extLst>
          </p:cNvPr>
          <p:cNvSpPr/>
          <p:nvPr/>
        </p:nvSpPr>
        <p:spPr>
          <a:xfrm>
            <a:off x="2413442" y="5162038"/>
            <a:ext cx="8864157" cy="980359"/>
          </a:xfrm>
          <a:custGeom>
            <a:avLst/>
            <a:gdLst>
              <a:gd name="connsiteX0" fmla="*/ 0 w 4115930"/>
              <a:gd name="connsiteY0" fmla="*/ 0 h 2707842"/>
              <a:gd name="connsiteX1" fmla="*/ 4115930 w 4115930"/>
              <a:gd name="connsiteY1" fmla="*/ 0 h 2707842"/>
              <a:gd name="connsiteX2" fmla="*/ 4115930 w 4115930"/>
              <a:gd name="connsiteY2" fmla="*/ 2707842 h 2707842"/>
              <a:gd name="connsiteX3" fmla="*/ 0 w 4115930"/>
              <a:gd name="connsiteY3" fmla="*/ 2707842 h 2707842"/>
              <a:gd name="connsiteX4" fmla="*/ 0 w 4115930"/>
              <a:gd name="connsiteY4" fmla="*/ 0 h 270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5930" h="2707842">
                <a:moveTo>
                  <a:pt x="0" y="0"/>
                </a:moveTo>
                <a:lnTo>
                  <a:pt x="4115930" y="0"/>
                </a:lnTo>
                <a:lnTo>
                  <a:pt x="4115930" y="2707842"/>
                </a:lnTo>
                <a:lnTo>
                  <a:pt x="0" y="2707842"/>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5">
              <a:hueOff val="0"/>
              <a:satOff val="0"/>
              <a:lumOff val="0"/>
              <a:alphaOff val="0"/>
            </a:schemeClr>
          </a:fontRef>
        </p:style>
        <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n-US" sz="2400" b="1" u="sng" kern="1200" dirty="0">
                <a:latin typeface="+mn-lt"/>
              </a:rPr>
              <a:t>Reliable spatial and temporal data </a:t>
            </a:r>
            <a:r>
              <a:rPr lang="en-US" sz="2400" kern="1200" dirty="0">
                <a:latin typeface="+mn-lt"/>
              </a:rPr>
              <a:t>can ensure the sustainability of vital ecosystems while also promoting economic and social welfare.</a:t>
            </a:r>
          </a:p>
        </p:txBody>
      </p:sp>
    </p:spTree>
    <p:extLst>
      <p:ext uri="{BB962C8B-B14F-4D97-AF65-F5344CB8AC3E}">
        <p14:creationId xmlns:p14="http://schemas.microsoft.com/office/powerpoint/2010/main" val="171163906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p:txBody>
          <a:bodyPr>
            <a:normAutofit fontScale="90000"/>
          </a:bodyPr>
          <a:lstStyle/>
          <a:p>
            <a:r>
              <a:rPr lang="en-US" dirty="0">
                <a:latin typeface="Tw Cen MT"/>
                <a:cs typeface="Arial"/>
              </a:rPr>
              <a:t>2.1 Nexus Assessment Challenges and Solutions | Harmonization </a:t>
            </a:r>
            <a:endParaRPr lang="en-US" dirty="0"/>
          </a:p>
        </p:txBody>
      </p:sp>
      <p:sp>
        <p:nvSpPr>
          <p:cNvPr id="3" name="Content Placeholder 2">
            <a:extLst>
              <a:ext uri="{FF2B5EF4-FFF2-40B4-BE49-F238E27FC236}">
                <a16:creationId xmlns:a16="http://schemas.microsoft.com/office/drawing/2014/main" id="{CDFEFA86-83BC-4F41-B1B7-AF2DF0300C21}"/>
              </a:ext>
            </a:extLst>
          </p:cNvPr>
          <p:cNvSpPr>
            <a:spLocks noGrp="1"/>
          </p:cNvSpPr>
          <p:nvPr>
            <p:ph idx="1"/>
          </p:nvPr>
        </p:nvSpPr>
        <p:spPr>
          <a:xfrm>
            <a:off x="531223" y="895158"/>
            <a:ext cx="6451477" cy="5625385"/>
          </a:xfrm>
        </p:spPr>
        <p:txBody>
          <a:bodyPr>
            <a:noAutofit/>
          </a:bodyPr>
          <a:lstStyle/>
          <a:p>
            <a:r>
              <a:rPr lang="en-US" sz="2300" b="1" dirty="0">
                <a:solidFill>
                  <a:schemeClr val="accent5"/>
                </a:solidFill>
              </a:rPr>
              <a:t>Harmonizing sectoral planning</a:t>
            </a:r>
            <a:r>
              <a:rPr lang="en-US" sz="2300" dirty="0">
                <a:solidFill>
                  <a:schemeClr val="accent5"/>
                </a:solidFill>
              </a:rPr>
              <a:t> </a:t>
            </a:r>
            <a:r>
              <a:rPr lang="en-US" sz="2300" dirty="0"/>
              <a:t>approaches (e.g. </a:t>
            </a:r>
            <a:r>
              <a:rPr lang="en-US" sz="2300" i="1" dirty="0"/>
              <a:t>formulating plans/programs in isolation)</a:t>
            </a:r>
            <a:r>
              <a:rPr lang="en-US" sz="2300" dirty="0"/>
              <a:t> </a:t>
            </a:r>
            <a:r>
              <a:rPr lang="en-US" sz="2300" dirty="0">
                <a:sym typeface="Wingdings" panose="05000000000000000000" pitchFamily="2" charset="2"/>
              </a:rPr>
              <a:t>is a challenge, due to sectoral goals/targets.</a:t>
            </a:r>
          </a:p>
          <a:p>
            <a:pPr lvl="1"/>
            <a:r>
              <a:rPr lang="en-US" sz="2300" dirty="0">
                <a:sym typeface="Wingdings" panose="05000000000000000000" pitchFamily="2" charset="2"/>
              </a:rPr>
              <a:t>Solution: Plan together (in consideration of Nexus-ed relationship) &amp; implement in silos?</a:t>
            </a:r>
          </a:p>
          <a:p>
            <a:r>
              <a:rPr lang="en-US" sz="2300" b="1" dirty="0">
                <a:solidFill>
                  <a:schemeClr val="accent5"/>
                </a:solidFill>
                <a:sym typeface="Wingdings" panose="05000000000000000000" pitchFamily="2" charset="2"/>
              </a:rPr>
              <a:t>Harmonizing actions</a:t>
            </a:r>
            <a:r>
              <a:rPr lang="en-US" sz="2300" dirty="0">
                <a:solidFill>
                  <a:schemeClr val="accent5"/>
                </a:solidFill>
                <a:sym typeface="Wingdings" panose="05000000000000000000" pitchFamily="2" charset="2"/>
              </a:rPr>
              <a:t> </a:t>
            </a:r>
            <a:r>
              <a:rPr lang="en-US" sz="2300" dirty="0">
                <a:sym typeface="Wingdings" panose="05000000000000000000" pitchFamily="2" charset="2"/>
              </a:rPr>
              <a:t>of sectors, actors and vectors through an enabling environment is a challenge. </a:t>
            </a:r>
          </a:p>
          <a:p>
            <a:pPr lvl="1"/>
            <a:r>
              <a:rPr lang="en-US" sz="2300" dirty="0"/>
              <a:t>Solution: Promoting cross-sectoral collaboration and communication; consideration of cultural/religious sensitivity in designing and implementing interventions.</a:t>
            </a:r>
          </a:p>
          <a:p>
            <a:pPr>
              <a:lnSpc>
                <a:spcPct val="110000"/>
              </a:lnSpc>
            </a:pPr>
            <a:r>
              <a:rPr lang="en-US" sz="2300" b="1" dirty="0">
                <a:solidFill>
                  <a:schemeClr val="accent5"/>
                </a:solidFill>
                <a:ea typeface="+mn-lt"/>
                <a:cs typeface="+mn-lt"/>
              </a:rPr>
              <a:t>Harmonizing GESI</a:t>
            </a:r>
            <a:r>
              <a:rPr lang="en-US" sz="2300" dirty="0">
                <a:solidFill>
                  <a:schemeClr val="accent5"/>
                </a:solidFill>
                <a:ea typeface="+mn-lt"/>
                <a:cs typeface="+mn-lt"/>
              </a:rPr>
              <a:t> </a:t>
            </a:r>
            <a:r>
              <a:rPr lang="en-US" sz="2300" dirty="0">
                <a:ea typeface="+mn-lt"/>
                <a:cs typeface="+mn-lt"/>
              </a:rPr>
              <a:t>in policy, planning, designing and implementing interventions.</a:t>
            </a:r>
          </a:p>
        </p:txBody>
      </p:sp>
      <p:grpSp>
        <p:nvGrpSpPr>
          <p:cNvPr id="8" name="Group 7">
            <a:extLst>
              <a:ext uri="{FF2B5EF4-FFF2-40B4-BE49-F238E27FC236}">
                <a16:creationId xmlns:a16="http://schemas.microsoft.com/office/drawing/2014/main" id="{664E608E-7FFA-4C49-3815-C72FCB771A5B}"/>
              </a:ext>
            </a:extLst>
          </p:cNvPr>
          <p:cNvGrpSpPr/>
          <p:nvPr/>
        </p:nvGrpSpPr>
        <p:grpSpPr>
          <a:xfrm>
            <a:off x="7199809" y="921682"/>
            <a:ext cx="4661137" cy="4631987"/>
            <a:chOff x="6477000" y="895158"/>
            <a:chExt cx="5715000" cy="5625385"/>
          </a:xfrm>
        </p:grpSpPr>
        <p:pic>
          <p:nvPicPr>
            <p:cNvPr id="5" name="Picture 4" descr="Diagram of a diagram of energy and water&#10;&#10;Description automatically generated">
              <a:extLst>
                <a:ext uri="{FF2B5EF4-FFF2-40B4-BE49-F238E27FC236}">
                  <a16:creationId xmlns:a16="http://schemas.microsoft.com/office/drawing/2014/main" id="{0EF61E82-6CC6-4465-A2B2-93E2F963081F}"/>
                </a:ext>
              </a:extLst>
            </p:cNvPr>
            <p:cNvPicPr>
              <a:picLocks noChangeAspect="1"/>
            </p:cNvPicPr>
            <p:nvPr/>
          </p:nvPicPr>
          <p:blipFill>
            <a:blip r:embed="rId3"/>
            <a:stretch>
              <a:fillRect/>
            </a:stretch>
          </p:blipFill>
          <p:spPr>
            <a:xfrm>
              <a:off x="6728475" y="895161"/>
              <a:ext cx="5394960" cy="4658249"/>
            </a:xfrm>
            <a:prstGeom prst="rect">
              <a:avLst/>
            </a:prstGeom>
          </p:spPr>
        </p:pic>
        <p:sp>
          <p:nvSpPr>
            <p:cNvPr id="4" name="Oval 3">
              <a:extLst>
                <a:ext uri="{FF2B5EF4-FFF2-40B4-BE49-F238E27FC236}">
                  <a16:creationId xmlns:a16="http://schemas.microsoft.com/office/drawing/2014/main" id="{D386C3D2-D613-A148-2989-7A320090EF94}"/>
                </a:ext>
              </a:extLst>
            </p:cNvPr>
            <p:cNvSpPr/>
            <p:nvPr/>
          </p:nvSpPr>
          <p:spPr>
            <a:xfrm>
              <a:off x="6477000" y="895158"/>
              <a:ext cx="5715000" cy="5625385"/>
            </a:xfrm>
            <a:prstGeom prst="ellipse">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7B6EFC4-D47F-293C-DA61-8106FF2FFB1D}"/>
                </a:ext>
              </a:extLst>
            </p:cNvPr>
            <p:cNvSpPr/>
            <p:nvPr/>
          </p:nvSpPr>
          <p:spPr>
            <a:xfrm rot="19037373">
              <a:off x="6700766" y="1372540"/>
              <a:ext cx="1587165" cy="420762"/>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Tw Cen MT" panose="020B0602020104020603" pitchFamily="34" charset="0"/>
                </a:rPr>
                <a:t>PEOPLE</a:t>
              </a:r>
            </a:p>
          </p:txBody>
        </p:sp>
        <p:sp>
          <p:nvSpPr>
            <p:cNvPr id="7" name="Rectangle 6">
              <a:extLst>
                <a:ext uri="{FF2B5EF4-FFF2-40B4-BE49-F238E27FC236}">
                  <a16:creationId xmlns:a16="http://schemas.microsoft.com/office/drawing/2014/main" id="{62E1BA9C-DF0E-5792-9350-3E8A650DC079}"/>
                </a:ext>
              </a:extLst>
            </p:cNvPr>
            <p:cNvSpPr/>
            <p:nvPr/>
          </p:nvSpPr>
          <p:spPr>
            <a:xfrm rot="19642051">
              <a:off x="9977881" y="5905159"/>
              <a:ext cx="1574780" cy="390968"/>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Tw Cen MT" panose="020B0602020104020603" pitchFamily="34" charset="0"/>
                </a:rPr>
                <a:t>PEOPLE</a:t>
              </a:r>
            </a:p>
          </p:txBody>
        </p:sp>
      </p:grpSp>
      <p:sp>
        <p:nvSpPr>
          <p:cNvPr id="12" name="TextBox 11">
            <a:extLst>
              <a:ext uri="{FF2B5EF4-FFF2-40B4-BE49-F238E27FC236}">
                <a16:creationId xmlns:a16="http://schemas.microsoft.com/office/drawing/2014/main" id="{164E64F6-4209-23B0-E85D-A8FE30166124}"/>
              </a:ext>
            </a:extLst>
          </p:cNvPr>
          <p:cNvSpPr txBox="1"/>
          <p:nvPr/>
        </p:nvSpPr>
        <p:spPr>
          <a:xfrm>
            <a:off x="6793906" y="5839626"/>
            <a:ext cx="528414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i="1" dirty="0">
                <a:ea typeface="+mn-lt"/>
                <a:cs typeface="+mn-lt"/>
              </a:rPr>
              <a:t>Figure: </a:t>
            </a:r>
            <a:r>
              <a:rPr lang="en-US" sz="1600" i="1" dirty="0">
                <a:solidFill>
                  <a:srgbClr val="404040"/>
                </a:solidFill>
                <a:ea typeface="+mn-lt"/>
                <a:cs typeface="+mn-lt"/>
              </a:rPr>
              <a:t>A diagram showing the different Nexus sectors and how they are interlinked. </a:t>
            </a:r>
            <a:r>
              <a:rPr lang="en-US" sz="1600" i="1" dirty="0">
                <a:ea typeface="+mn-lt"/>
                <a:cs typeface="+mn-lt"/>
              </a:rPr>
              <a:t>(Source: de Strasser et al., 2016)</a:t>
            </a:r>
            <a:endParaRPr lang="en-US" sz="1600" dirty="0">
              <a:ea typeface="+mn-lt"/>
              <a:cs typeface="+mn-lt"/>
            </a:endParaRPr>
          </a:p>
        </p:txBody>
      </p:sp>
    </p:spTree>
    <p:extLst>
      <p:ext uri="{BB962C8B-B14F-4D97-AF65-F5344CB8AC3E}">
        <p14:creationId xmlns:p14="http://schemas.microsoft.com/office/powerpoint/2010/main" val="288014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p:txBody>
          <a:bodyPr>
            <a:normAutofit fontScale="90000"/>
          </a:bodyPr>
          <a:lstStyle/>
          <a:p>
            <a:r>
              <a:rPr lang="en-US" dirty="0">
                <a:latin typeface="Tw Cen MT"/>
                <a:cs typeface="Arial"/>
              </a:rPr>
              <a:t>2.1 Nexus Assessment Challenges and Solutions | Data/Information </a:t>
            </a:r>
            <a:endParaRPr lang="en-US" dirty="0"/>
          </a:p>
        </p:txBody>
      </p:sp>
      <p:sp>
        <p:nvSpPr>
          <p:cNvPr id="5" name="Oval 4">
            <a:extLst>
              <a:ext uri="{FF2B5EF4-FFF2-40B4-BE49-F238E27FC236}">
                <a16:creationId xmlns:a16="http://schemas.microsoft.com/office/drawing/2014/main" id="{4256EF54-3062-7309-7C5C-0A25B9AFC9E0}"/>
              </a:ext>
            </a:extLst>
          </p:cNvPr>
          <p:cNvSpPr/>
          <p:nvPr/>
        </p:nvSpPr>
        <p:spPr>
          <a:xfrm>
            <a:off x="996155" y="834316"/>
            <a:ext cx="1171313" cy="1171313"/>
          </a:xfrm>
          <a:prstGeom prst="ellipse">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txBody>
          <a:bodyPr/>
          <a:lstStyle/>
          <a:p>
            <a:endParaRPr lang="en-GB"/>
          </a:p>
        </p:txBody>
      </p:sp>
      <p:sp>
        <p:nvSpPr>
          <p:cNvPr id="7" name="Free-form: Shape 6">
            <a:extLst>
              <a:ext uri="{FF2B5EF4-FFF2-40B4-BE49-F238E27FC236}">
                <a16:creationId xmlns:a16="http://schemas.microsoft.com/office/drawing/2014/main" id="{84B04D70-D666-77D3-3BF9-358E5922FB50}"/>
              </a:ext>
            </a:extLst>
          </p:cNvPr>
          <p:cNvSpPr/>
          <p:nvPr/>
        </p:nvSpPr>
        <p:spPr>
          <a:xfrm>
            <a:off x="2413443" y="834316"/>
            <a:ext cx="8864158" cy="1171313"/>
          </a:xfrm>
          <a:custGeom>
            <a:avLst/>
            <a:gdLst>
              <a:gd name="connsiteX0" fmla="*/ 0 w 3551235"/>
              <a:gd name="connsiteY0" fmla="*/ 0 h 943704"/>
              <a:gd name="connsiteX1" fmla="*/ 3551235 w 3551235"/>
              <a:gd name="connsiteY1" fmla="*/ 0 h 943704"/>
              <a:gd name="connsiteX2" fmla="*/ 3551235 w 3551235"/>
              <a:gd name="connsiteY2" fmla="*/ 943704 h 943704"/>
              <a:gd name="connsiteX3" fmla="*/ 0 w 3551235"/>
              <a:gd name="connsiteY3" fmla="*/ 943704 h 943704"/>
              <a:gd name="connsiteX4" fmla="*/ 0 w 3551235"/>
              <a:gd name="connsiteY4" fmla="*/ 0 h 943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1235" h="943704">
                <a:moveTo>
                  <a:pt x="0" y="0"/>
                </a:moveTo>
                <a:lnTo>
                  <a:pt x="3551235" y="0"/>
                </a:lnTo>
                <a:lnTo>
                  <a:pt x="3551235" y="943704"/>
                </a:lnTo>
                <a:lnTo>
                  <a:pt x="0" y="943704"/>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2">
              <a:hueOff val="0"/>
              <a:satOff val="0"/>
              <a:lumOff val="0"/>
              <a:alphaOff val="0"/>
            </a:schemeClr>
          </a:fontRef>
        </p:style>
        <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n-GB" sz="2400" b="1" kern="1200" dirty="0">
                <a:solidFill>
                  <a:schemeClr val="accent2"/>
                </a:solidFill>
                <a:latin typeface="+mn-lt"/>
              </a:rPr>
              <a:t>Appropriate communications products </a:t>
            </a:r>
            <a:r>
              <a:rPr lang="en-GB" sz="2400" kern="1200" dirty="0">
                <a:solidFill>
                  <a:schemeClr val="accent2"/>
                </a:solidFill>
                <a:latin typeface="+mn-lt"/>
              </a:rPr>
              <a:t>are needed for dissemination on value of inclusive WEFE Nexus solutions.</a:t>
            </a:r>
          </a:p>
        </p:txBody>
      </p:sp>
      <p:sp>
        <p:nvSpPr>
          <p:cNvPr id="8" name="Oval 7">
            <a:extLst>
              <a:ext uri="{FF2B5EF4-FFF2-40B4-BE49-F238E27FC236}">
                <a16:creationId xmlns:a16="http://schemas.microsoft.com/office/drawing/2014/main" id="{9132A330-2646-EC20-AA45-0E5F337E74D9}"/>
              </a:ext>
            </a:extLst>
          </p:cNvPr>
          <p:cNvSpPr/>
          <p:nvPr/>
        </p:nvSpPr>
        <p:spPr>
          <a:xfrm>
            <a:off x="996155" y="2247277"/>
            <a:ext cx="1171313" cy="1171313"/>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GB" dirty="0"/>
          </a:p>
        </p:txBody>
      </p:sp>
      <p:sp>
        <p:nvSpPr>
          <p:cNvPr id="10" name="Free-form: Shape 9">
            <a:extLst>
              <a:ext uri="{FF2B5EF4-FFF2-40B4-BE49-F238E27FC236}">
                <a16:creationId xmlns:a16="http://schemas.microsoft.com/office/drawing/2014/main" id="{4917AF40-DF18-099A-D5E6-D7D2E9E7E16C}"/>
              </a:ext>
            </a:extLst>
          </p:cNvPr>
          <p:cNvSpPr/>
          <p:nvPr/>
        </p:nvSpPr>
        <p:spPr>
          <a:xfrm>
            <a:off x="2413443" y="2342754"/>
            <a:ext cx="8864158" cy="980359"/>
          </a:xfrm>
          <a:custGeom>
            <a:avLst/>
            <a:gdLst>
              <a:gd name="connsiteX0" fmla="*/ 0 w 3944170"/>
              <a:gd name="connsiteY0" fmla="*/ 0 h 1905220"/>
              <a:gd name="connsiteX1" fmla="*/ 3944170 w 3944170"/>
              <a:gd name="connsiteY1" fmla="*/ 0 h 1905220"/>
              <a:gd name="connsiteX2" fmla="*/ 3944170 w 3944170"/>
              <a:gd name="connsiteY2" fmla="*/ 1905220 h 1905220"/>
              <a:gd name="connsiteX3" fmla="*/ 0 w 3944170"/>
              <a:gd name="connsiteY3" fmla="*/ 1905220 h 1905220"/>
              <a:gd name="connsiteX4" fmla="*/ 0 w 3944170"/>
              <a:gd name="connsiteY4" fmla="*/ 0 h 1905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4170" h="1905220">
                <a:moveTo>
                  <a:pt x="0" y="0"/>
                </a:moveTo>
                <a:lnTo>
                  <a:pt x="3944170" y="0"/>
                </a:lnTo>
                <a:lnTo>
                  <a:pt x="3944170" y="1905220"/>
                </a:lnTo>
                <a:lnTo>
                  <a:pt x="0" y="1905220"/>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3">
              <a:hueOff val="0"/>
              <a:satOff val="0"/>
              <a:lumOff val="0"/>
              <a:alphaOff val="0"/>
            </a:schemeClr>
          </a:fontRef>
        </p:style>
        <p:txBody>
          <a:bodyPr spcFirstLastPara="0" vert="horz" wrap="square" lIns="0" tIns="0" rIns="0" bIns="0" numCol="1" spcCol="1270" anchor="ctr" anchorCtr="0">
            <a:noAutofit/>
          </a:bodyPr>
          <a:lstStyle/>
          <a:p>
            <a:pPr lvl="0" defTabSz="977900">
              <a:lnSpc>
                <a:spcPct val="100000"/>
              </a:lnSpc>
              <a:spcBef>
                <a:spcPct val="0"/>
              </a:spcBef>
              <a:spcAft>
                <a:spcPct val="35000"/>
              </a:spcAft>
            </a:pPr>
            <a:r>
              <a:rPr lang="en-US" sz="2400" b="1" kern="1200" dirty="0">
                <a:solidFill>
                  <a:schemeClr val="accent3"/>
                </a:solidFill>
              </a:rPr>
              <a:t>Misconceptions and misinformation about the WEFE Nexus</a:t>
            </a:r>
            <a:r>
              <a:rPr lang="en-US" sz="2400" kern="1200" dirty="0">
                <a:solidFill>
                  <a:schemeClr val="accent3"/>
                </a:solidFill>
              </a:rPr>
              <a:t> </a:t>
            </a:r>
            <a:r>
              <a:rPr lang="en-US" sz="2400" kern="1200" dirty="0"/>
              <a:t>and its interconnections can lead to a lack of understanding and engagement among stakeholders.</a:t>
            </a:r>
          </a:p>
        </p:txBody>
      </p:sp>
      <p:sp>
        <p:nvSpPr>
          <p:cNvPr id="11" name="Oval 10">
            <a:extLst>
              <a:ext uri="{FF2B5EF4-FFF2-40B4-BE49-F238E27FC236}">
                <a16:creationId xmlns:a16="http://schemas.microsoft.com/office/drawing/2014/main" id="{82B8A5FB-4F38-9D42-1E57-400B87CE92CF}"/>
              </a:ext>
            </a:extLst>
          </p:cNvPr>
          <p:cNvSpPr/>
          <p:nvPr/>
        </p:nvSpPr>
        <p:spPr>
          <a:xfrm>
            <a:off x="996153" y="3660238"/>
            <a:ext cx="1171313" cy="1171313"/>
          </a:xfrm>
          <a:prstGeom prst="ellipse">
            <a:avLst/>
          </a:prstGeom>
          <a:solidFill>
            <a:schemeClr val="accent1"/>
          </a:solidFill>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GB" dirty="0"/>
          </a:p>
        </p:txBody>
      </p:sp>
      <p:sp>
        <p:nvSpPr>
          <p:cNvPr id="13" name="Free-form: Shape 12">
            <a:extLst>
              <a:ext uri="{FF2B5EF4-FFF2-40B4-BE49-F238E27FC236}">
                <a16:creationId xmlns:a16="http://schemas.microsoft.com/office/drawing/2014/main" id="{37765163-E35D-7BAA-6AB7-C4A4519D7D21}"/>
              </a:ext>
            </a:extLst>
          </p:cNvPr>
          <p:cNvSpPr/>
          <p:nvPr/>
        </p:nvSpPr>
        <p:spPr>
          <a:xfrm>
            <a:off x="2413441" y="3760147"/>
            <a:ext cx="8864158" cy="958173"/>
          </a:xfrm>
          <a:custGeom>
            <a:avLst/>
            <a:gdLst>
              <a:gd name="connsiteX0" fmla="*/ 0 w 3728750"/>
              <a:gd name="connsiteY0" fmla="*/ 0 h 2206644"/>
              <a:gd name="connsiteX1" fmla="*/ 3728750 w 3728750"/>
              <a:gd name="connsiteY1" fmla="*/ 0 h 2206644"/>
              <a:gd name="connsiteX2" fmla="*/ 3728750 w 3728750"/>
              <a:gd name="connsiteY2" fmla="*/ 2206644 h 2206644"/>
              <a:gd name="connsiteX3" fmla="*/ 0 w 3728750"/>
              <a:gd name="connsiteY3" fmla="*/ 2206644 h 2206644"/>
              <a:gd name="connsiteX4" fmla="*/ 0 w 3728750"/>
              <a:gd name="connsiteY4" fmla="*/ 0 h 2206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8750" h="2206644">
                <a:moveTo>
                  <a:pt x="0" y="0"/>
                </a:moveTo>
                <a:lnTo>
                  <a:pt x="3728750" y="0"/>
                </a:lnTo>
                <a:lnTo>
                  <a:pt x="3728750" y="2206644"/>
                </a:lnTo>
                <a:lnTo>
                  <a:pt x="0" y="2206644"/>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4">
              <a:hueOff val="0"/>
              <a:satOff val="0"/>
              <a:lumOff val="0"/>
              <a:alphaOff val="0"/>
            </a:schemeClr>
          </a:fontRef>
        </p:style>
        <p:txBody>
          <a:bodyPr spcFirstLastPara="0" vert="horz" wrap="square" lIns="0" tIns="0" rIns="0" bIns="0" numCol="1" spcCol="1270" anchor="ctr" anchorCtr="0">
            <a:noAutofit/>
          </a:bodyPr>
          <a:lstStyle/>
          <a:p>
            <a:pPr lvl="0" defTabSz="977900">
              <a:lnSpc>
                <a:spcPct val="100000"/>
              </a:lnSpc>
              <a:spcBef>
                <a:spcPct val="0"/>
              </a:spcBef>
              <a:spcAft>
                <a:spcPct val="35000"/>
              </a:spcAft>
            </a:pPr>
            <a:r>
              <a:rPr lang="en-US" sz="2400" b="1" kern="1200" dirty="0">
                <a:solidFill>
                  <a:schemeClr val="accent1"/>
                </a:solidFill>
              </a:rPr>
              <a:t>Inadequate sensitization</a:t>
            </a:r>
            <a:r>
              <a:rPr lang="en-US" sz="2400" kern="1200" dirty="0">
                <a:solidFill>
                  <a:schemeClr val="accent1"/>
                </a:solidFill>
              </a:rPr>
              <a:t> of policymakers, communities, and stakeholders can limit their ability to effectively participate in Nexus decision-making processes.</a:t>
            </a:r>
          </a:p>
        </p:txBody>
      </p:sp>
      <p:sp>
        <p:nvSpPr>
          <p:cNvPr id="14" name="Oval 13">
            <a:extLst>
              <a:ext uri="{FF2B5EF4-FFF2-40B4-BE49-F238E27FC236}">
                <a16:creationId xmlns:a16="http://schemas.microsoft.com/office/drawing/2014/main" id="{71BFA3C0-5127-4B6E-F697-49FDBAF30275}"/>
              </a:ext>
            </a:extLst>
          </p:cNvPr>
          <p:cNvSpPr/>
          <p:nvPr/>
        </p:nvSpPr>
        <p:spPr>
          <a:xfrm>
            <a:off x="996151" y="5073199"/>
            <a:ext cx="1171313" cy="1171313"/>
          </a:xfrm>
          <a:prstGeom prst="ellipse">
            <a:avLst/>
          </a:prstGeom>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txBody>
          <a:bodyPr/>
          <a:lstStyle/>
          <a:p>
            <a:endParaRPr lang="en-GB"/>
          </a:p>
        </p:txBody>
      </p:sp>
      <p:sp>
        <p:nvSpPr>
          <p:cNvPr id="16" name="Free-form: Shape 15">
            <a:extLst>
              <a:ext uri="{FF2B5EF4-FFF2-40B4-BE49-F238E27FC236}">
                <a16:creationId xmlns:a16="http://schemas.microsoft.com/office/drawing/2014/main" id="{C0D81BF0-03E5-10F0-9877-002CCE020A97}"/>
              </a:ext>
            </a:extLst>
          </p:cNvPr>
          <p:cNvSpPr/>
          <p:nvPr/>
        </p:nvSpPr>
        <p:spPr>
          <a:xfrm>
            <a:off x="2413442" y="5162038"/>
            <a:ext cx="8864157" cy="980359"/>
          </a:xfrm>
          <a:custGeom>
            <a:avLst/>
            <a:gdLst>
              <a:gd name="connsiteX0" fmla="*/ 0 w 4115930"/>
              <a:gd name="connsiteY0" fmla="*/ 0 h 2707842"/>
              <a:gd name="connsiteX1" fmla="*/ 4115930 w 4115930"/>
              <a:gd name="connsiteY1" fmla="*/ 0 h 2707842"/>
              <a:gd name="connsiteX2" fmla="*/ 4115930 w 4115930"/>
              <a:gd name="connsiteY2" fmla="*/ 2707842 h 2707842"/>
              <a:gd name="connsiteX3" fmla="*/ 0 w 4115930"/>
              <a:gd name="connsiteY3" fmla="*/ 2707842 h 2707842"/>
              <a:gd name="connsiteX4" fmla="*/ 0 w 4115930"/>
              <a:gd name="connsiteY4" fmla="*/ 0 h 270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5930" h="2707842">
                <a:moveTo>
                  <a:pt x="0" y="0"/>
                </a:moveTo>
                <a:lnTo>
                  <a:pt x="4115930" y="0"/>
                </a:lnTo>
                <a:lnTo>
                  <a:pt x="4115930" y="2707842"/>
                </a:lnTo>
                <a:lnTo>
                  <a:pt x="0" y="2707842"/>
                </a:lnTo>
                <a:lnTo>
                  <a:pt x="0" y="0"/>
                </a:lnTo>
                <a:close/>
              </a:path>
            </a:pathLst>
          </a:custGeom>
        </p:spPr>
        <p:style>
          <a:lnRef idx="0">
            <a:schemeClr val="accent2">
              <a:alpha val="0"/>
              <a:hueOff val="0"/>
              <a:satOff val="0"/>
              <a:lumOff val="0"/>
              <a:alphaOff val="0"/>
            </a:schemeClr>
          </a:lnRef>
          <a:fillRef idx="0">
            <a:schemeClr val="accent2">
              <a:alpha val="0"/>
              <a:hueOff val="0"/>
              <a:satOff val="0"/>
              <a:lumOff val="0"/>
              <a:alphaOff val="0"/>
            </a:schemeClr>
          </a:fillRef>
          <a:effectRef idx="0">
            <a:schemeClr val="accent2">
              <a:alpha val="0"/>
              <a:hueOff val="0"/>
              <a:satOff val="0"/>
              <a:lumOff val="0"/>
              <a:alphaOff val="0"/>
            </a:schemeClr>
          </a:effectRef>
          <a:fontRef idx="minor">
            <a:schemeClr val="accent5">
              <a:hueOff val="0"/>
              <a:satOff val="0"/>
              <a:lumOff val="0"/>
              <a:alphaOff val="0"/>
            </a:schemeClr>
          </a:fontRef>
        </p:style>
        <p:txBody>
          <a:bodyPr spcFirstLastPara="0" vert="horz" wrap="square" lIns="0" tIns="0" rIns="0" bIns="0" numCol="1" spcCol="1270" anchor="ctr" anchorCtr="0">
            <a:noAutofit/>
          </a:bodyPr>
          <a:lstStyle/>
          <a:p>
            <a:pPr lvl="0" defTabSz="977900">
              <a:lnSpc>
                <a:spcPct val="100000"/>
              </a:lnSpc>
              <a:spcBef>
                <a:spcPct val="0"/>
              </a:spcBef>
              <a:spcAft>
                <a:spcPct val="35000"/>
              </a:spcAft>
            </a:pPr>
            <a:r>
              <a:rPr lang="en-US" sz="2400" kern="1200" dirty="0"/>
              <a:t>Designing </a:t>
            </a:r>
            <a:r>
              <a:rPr lang="en-US" sz="2400" b="1" kern="1200" dirty="0">
                <a:solidFill>
                  <a:schemeClr val="accent5"/>
                </a:solidFill>
              </a:rPr>
              <a:t>targeted education and awareness-raising </a:t>
            </a:r>
            <a:r>
              <a:rPr lang="en-US" sz="2400" b="1" dirty="0">
                <a:solidFill>
                  <a:schemeClr val="accent5"/>
                </a:solidFill>
              </a:rPr>
              <a:t>programs</a:t>
            </a:r>
            <a:r>
              <a:rPr lang="en-US" sz="2400" kern="1200" dirty="0">
                <a:solidFill>
                  <a:schemeClr val="accent5"/>
                </a:solidFill>
              </a:rPr>
              <a:t>, </a:t>
            </a:r>
            <a:r>
              <a:rPr lang="en-US" sz="2400" kern="1200" dirty="0"/>
              <a:t>including the development of accessible and engaging educational materials, and the use of media to reach a wider audience.</a:t>
            </a:r>
          </a:p>
        </p:txBody>
      </p:sp>
      <p:sp>
        <p:nvSpPr>
          <p:cNvPr id="3" name="Rectangle 2" descr="Books">
            <a:extLst>
              <a:ext uri="{FF2B5EF4-FFF2-40B4-BE49-F238E27FC236}">
                <a16:creationId xmlns:a16="http://schemas.microsoft.com/office/drawing/2014/main" id="{D9D6B7F4-BC5F-9427-003B-CC19D1D91AAB}"/>
              </a:ext>
            </a:extLst>
          </p:cNvPr>
          <p:cNvSpPr/>
          <p:nvPr/>
        </p:nvSpPr>
        <p:spPr>
          <a:xfrm>
            <a:off x="1233033" y="1071199"/>
            <a:ext cx="697545" cy="697545"/>
          </a:xfrm>
          <a:prstGeom prst="rect">
            <a:avLst/>
          </a:prstGeom>
          <a: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dirty="0"/>
          </a:p>
        </p:txBody>
      </p:sp>
      <p:sp>
        <p:nvSpPr>
          <p:cNvPr id="4" name="Rectangle 3" descr="Irritant">
            <a:extLst>
              <a:ext uri="{FF2B5EF4-FFF2-40B4-BE49-F238E27FC236}">
                <a16:creationId xmlns:a16="http://schemas.microsoft.com/office/drawing/2014/main" id="{58721A10-9028-89F7-AC3A-63F7D8DDD090}"/>
              </a:ext>
            </a:extLst>
          </p:cNvPr>
          <p:cNvSpPr/>
          <p:nvPr/>
        </p:nvSpPr>
        <p:spPr>
          <a:xfrm>
            <a:off x="1223942" y="2483583"/>
            <a:ext cx="697545" cy="697545"/>
          </a:xfrm>
          <a:prstGeom prst="rect">
            <a:avLst/>
          </a:prstGeom>
          <a: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21" name="Rectangle 20" descr="Branching Diagram">
            <a:extLst>
              <a:ext uri="{FF2B5EF4-FFF2-40B4-BE49-F238E27FC236}">
                <a16:creationId xmlns:a16="http://schemas.microsoft.com/office/drawing/2014/main" id="{92FB57AA-A749-63C4-D8E1-14675ED1E2E6}"/>
              </a:ext>
            </a:extLst>
          </p:cNvPr>
          <p:cNvSpPr/>
          <p:nvPr/>
        </p:nvSpPr>
        <p:spPr>
          <a:xfrm>
            <a:off x="1223941" y="3939925"/>
            <a:ext cx="697545" cy="697545"/>
          </a:xfrm>
          <a:prstGeom prst="rect">
            <a:avLst/>
          </a:prstGeom>
          <a: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22" name="Rectangle 21" descr="Classroom">
            <a:extLst>
              <a:ext uri="{FF2B5EF4-FFF2-40B4-BE49-F238E27FC236}">
                <a16:creationId xmlns:a16="http://schemas.microsoft.com/office/drawing/2014/main" id="{B711773E-BB35-6351-5EF6-A155BBE2052F}"/>
              </a:ext>
            </a:extLst>
          </p:cNvPr>
          <p:cNvSpPr/>
          <p:nvPr/>
        </p:nvSpPr>
        <p:spPr>
          <a:xfrm>
            <a:off x="1233033" y="5303444"/>
            <a:ext cx="697545" cy="697545"/>
          </a:xfrm>
          <a:prstGeom prst="rect">
            <a:avLst/>
          </a:prstGeom>
          <a: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Tree>
    <p:extLst>
      <p:ext uri="{BB962C8B-B14F-4D97-AF65-F5344CB8AC3E}">
        <p14:creationId xmlns:p14="http://schemas.microsoft.com/office/powerpoint/2010/main" val="31151663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a:xfrm>
            <a:off x="305937" y="121921"/>
            <a:ext cx="11708483" cy="513805"/>
          </a:xfrm>
        </p:spPr>
        <p:txBody>
          <a:bodyPr>
            <a:normAutofit fontScale="90000"/>
          </a:bodyPr>
          <a:lstStyle/>
          <a:p>
            <a:r>
              <a:rPr lang="en-US" dirty="0">
                <a:latin typeface="Tw Cen MT"/>
                <a:cs typeface="Arial"/>
              </a:rPr>
              <a:t>2.1 Nexus Assessment Challenges and Solutions | Enabling Environment </a:t>
            </a:r>
            <a:endParaRPr lang="en-US" dirty="0"/>
          </a:p>
        </p:txBody>
      </p:sp>
      <p:sp>
        <p:nvSpPr>
          <p:cNvPr id="3" name="Content Placeholder 2">
            <a:extLst>
              <a:ext uri="{FF2B5EF4-FFF2-40B4-BE49-F238E27FC236}">
                <a16:creationId xmlns:a16="http://schemas.microsoft.com/office/drawing/2014/main" id="{CDFEFA86-83BC-4F41-B1B7-AF2DF0300C21}"/>
              </a:ext>
            </a:extLst>
          </p:cNvPr>
          <p:cNvSpPr>
            <a:spLocks noGrp="1"/>
          </p:cNvSpPr>
          <p:nvPr>
            <p:ph idx="1"/>
          </p:nvPr>
        </p:nvSpPr>
        <p:spPr/>
        <p:txBody>
          <a:bodyPr>
            <a:normAutofit/>
          </a:bodyPr>
          <a:lstStyle/>
          <a:p>
            <a:r>
              <a:rPr lang="en-US" sz="2500" dirty="0">
                <a:ea typeface="+mn-lt"/>
                <a:cs typeface="+mn-lt"/>
              </a:rPr>
              <a:t>Lack of </a:t>
            </a:r>
            <a:r>
              <a:rPr lang="en-US" sz="2500" b="1" dirty="0">
                <a:solidFill>
                  <a:schemeClr val="accent5"/>
                </a:solidFill>
                <a:ea typeface="+mn-lt"/>
                <a:cs typeface="+mn-lt"/>
              </a:rPr>
              <a:t>political will/commitment</a:t>
            </a:r>
            <a:r>
              <a:rPr lang="en-US" sz="2500" dirty="0">
                <a:solidFill>
                  <a:schemeClr val="accent5"/>
                </a:solidFill>
                <a:ea typeface="+mn-lt"/>
                <a:cs typeface="+mn-lt"/>
              </a:rPr>
              <a:t> </a:t>
            </a:r>
            <a:r>
              <a:rPr lang="en-US" sz="2500" dirty="0">
                <a:ea typeface="+mn-lt"/>
                <a:cs typeface="+mn-lt"/>
              </a:rPr>
              <a:t>can hinder the development and implementation of supportive policies and regulations for integrated resource management.</a:t>
            </a:r>
          </a:p>
          <a:p>
            <a:r>
              <a:rPr lang="en-US" sz="2500" dirty="0">
                <a:ea typeface="+mn-lt"/>
                <a:cs typeface="+mn-lt"/>
              </a:rPr>
              <a:t>Inadequate </a:t>
            </a:r>
            <a:r>
              <a:rPr lang="en-US" sz="2500" b="1" dirty="0">
                <a:solidFill>
                  <a:schemeClr val="accent5"/>
                </a:solidFill>
                <a:ea typeface="+mn-lt"/>
                <a:cs typeface="+mn-lt"/>
              </a:rPr>
              <a:t>funding and resources</a:t>
            </a:r>
            <a:r>
              <a:rPr lang="en-US" sz="2500" dirty="0">
                <a:solidFill>
                  <a:schemeClr val="accent5"/>
                </a:solidFill>
                <a:ea typeface="+mn-lt"/>
                <a:cs typeface="+mn-lt"/>
              </a:rPr>
              <a:t> </a:t>
            </a:r>
            <a:r>
              <a:rPr lang="en-US" sz="2500" dirty="0">
                <a:ea typeface="+mn-lt"/>
                <a:cs typeface="+mn-lt"/>
              </a:rPr>
              <a:t>can limit the ability of institutions to effectively coordinate and collaborate on cross-sectoral planning and decision-making.</a:t>
            </a:r>
          </a:p>
          <a:p>
            <a:r>
              <a:rPr lang="en-US" sz="2500" dirty="0">
                <a:ea typeface="+mn-lt"/>
                <a:cs typeface="+mn-lt"/>
              </a:rPr>
              <a:t>The absence of clear and transparent </a:t>
            </a:r>
            <a:r>
              <a:rPr lang="en-US" sz="2500" b="1" dirty="0">
                <a:solidFill>
                  <a:schemeClr val="accent5"/>
                </a:solidFill>
                <a:ea typeface="+mn-lt"/>
                <a:cs typeface="+mn-lt"/>
              </a:rPr>
              <a:t>governance mechanisms</a:t>
            </a:r>
            <a:r>
              <a:rPr lang="en-US" sz="2500" dirty="0">
                <a:solidFill>
                  <a:schemeClr val="accent5"/>
                </a:solidFill>
                <a:ea typeface="+mn-lt"/>
                <a:cs typeface="+mn-lt"/>
              </a:rPr>
              <a:t> </a:t>
            </a:r>
            <a:r>
              <a:rPr lang="en-US" sz="2500" dirty="0">
                <a:ea typeface="+mn-lt"/>
                <a:cs typeface="+mn-lt"/>
              </a:rPr>
              <a:t>can impede stakeholder participation and engagement in decision-making processes.</a:t>
            </a:r>
          </a:p>
          <a:p>
            <a:pPr lvl="1"/>
            <a:r>
              <a:rPr lang="en-US" sz="2500" dirty="0">
                <a:ea typeface="+mn-lt"/>
                <a:cs typeface="+mn-lt"/>
              </a:rPr>
              <a:t>Need to establish such mechanisms</a:t>
            </a:r>
          </a:p>
          <a:p>
            <a:r>
              <a:rPr lang="en-US" sz="2500" dirty="0">
                <a:ea typeface="+mn-lt"/>
                <a:cs typeface="+mn-lt"/>
              </a:rPr>
              <a:t>Addressing these challenges requires the </a:t>
            </a:r>
            <a:r>
              <a:rPr lang="en-US" sz="2500" b="1" dirty="0">
                <a:solidFill>
                  <a:schemeClr val="accent5"/>
                </a:solidFill>
                <a:ea typeface="+mn-lt"/>
                <a:cs typeface="+mn-lt"/>
              </a:rPr>
              <a:t>development of coherent policies and regulatory frameworks that support integrated resource management</a:t>
            </a:r>
            <a:r>
              <a:rPr lang="en-US" sz="2500" dirty="0">
                <a:ea typeface="+mn-lt"/>
                <a:cs typeface="+mn-lt"/>
              </a:rPr>
              <a:t>, as well as the allocation of adequate funding and resources to support institutional coordination and collaboration.</a:t>
            </a:r>
            <a:endParaRPr lang="en-US" sz="2500" dirty="0">
              <a:cs typeface="Calibri" panose="020F0502020204030204"/>
            </a:endParaRPr>
          </a:p>
        </p:txBody>
      </p:sp>
    </p:spTree>
    <p:extLst>
      <p:ext uri="{BB962C8B-B14F-4D97-AF65-F5344CB8AC3E}">
        <p14:creationId xmlns:p14="http://schemas.microsoft.com/office/powerpoint/2010/main" val="247723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p:txBody>
          <a:bodyPr>
            <a:normAutofit fontScale="90000"/>
          </a:bodyPr>
          <a:lstStyle/>
          <a:p>
            <a:r>
              <a:rPr lang="en-US" dirty="0">
                <a:latin typeface="Tw Cen MT"/>
                <a:cs typeface="Arial"/>
              </a:rPr>
              <a:t>2.1 Nexus Assessment Challenges and Solutions | Capacity </a:t>
            </a:r>
            <a:endParaRPr lang="en-US" dirty="0"/>
          </a:p>
        </p:txBody>
      </p:sp>
      <p:graphicFrame>
        <p:nvGraphicFramePr>
          <p:cNvPr id="4" name="Content Placeholder 2">
            <a:extLst>
              <a:ext uri="{FF2B5EF4-FFF2-40B4-BE49-F238E27FC236}">
                <a16:creationId xmlns:a16="http://schemas.microsoft.com/office/drawing/2014/main" id="{28A1E454-D34A-43E1-9AA0-62F670527B26}"/>
              </a:ext>
            </a:extLst>
          </p:cNvPr>
          <p:cNvGraphicFramePr>
            <a:graphicFrameLocks noGrp="1"/>
          </p:cNvGraphicFramePr>
          <p:nvPr>
            <p:ph idx="1"/>
            <p:extLst>
              <p:ext uri="{D42A27DB-BD31-4B8C-83A1-F6EECF244321}">
                <p14:modId xmlns:p14="http://schemas.microsoft.com/office/powerpoint/2010/main" val="1289446607"/>
              </p:ext>
            </p:extLst>
          </p:nvPr>
        </p:nvGraphicFramePr>
        <p:xfrm>
          <a:off x="538873" y="914400"/>
          <a:ext cx="11054419" cy="53693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211411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p:txBody>
          <a:bodyPr>
            <a:normAutofit fontScale="90000"/>
          </a:bodyPr>
          <a:lstStyle/>
          <a:p>
            <a:r>
              <a:rPr lang="en-US" dirty="0">
                <a:latin typeface="Tw Cen MT"/>
                <a:cs typeface="Arial"/>
              </a:rPr>
              <a:t>2.1 Nexus Assessment | Overcoming Challenges</a:t>
            </a:r>
          </a:p>
        </p:txBody>
      </p:sp>
      <p:sp>
        <p:nvSpPr>
          <p:cNvPr id="3" name="Content Placeholder 2">
            <a:extLst>
              <a:ext uri="{FF2B5EF4-FFF2-40B4-BE49-F238E27FC236}">
                <a16:creationId xmlns:a16="http://schemas.microsoft.com/office/drawing/2014/main" id="{CDFEFA86-83BC-4F41-B1B7-AF2DF0300C21}"/>
              </a:ext>
            </a:extLst>
          </p:cNvPr>
          <p:cNvSpPr>
            <a:spLocks noGrp="1"/>
          </p:cNvSpPr>
          <p:nvPr>
            <p:ph idx="1"/>
          </p:nvPr>
        </p:nvSpPr>
        <p:spPr>
          <a:xfrm>
            <a:off x="531223" y="927244"/>
            <a:ext cx="7032333" cy="5392430"/>
          </a:xfrm>
        </p:spPr>
        <p:txBody>
          <a:bodyPr>
            <a:normAutofit fontScale="92500"/>
          </a:bodyPr>
          <a:lstStyle/>
          <a:p>
            <a:r>
              <a:rPr lang="en-US" sz="2600" b="1" dirty="0">
                <a:ea typeface="+mn-lt"/>
                <a:cs typeface="+mn-lt"/>
              </a:rPr>
              <a:t>Innovative financing</a:t>
            </a:r>
            <a:r>
              <a:rPr lang="en-US" sz="2600" dirty="0">
                <a:ea typeface="+mn-lt"/>
                <a:cs typeface="+mn-lt"/>
              </a:rPr>
              <a:t>: Utilize public-private partnerships and green bonds to mobilize resources.</a:t>
            </a:r>
            <a:endParaRPr lang="en-US" sz="2600" dirty="0">
              <a:cs typeface="Calibri" panose="020F0502020204030204"/>
            </a:endParaRPr>
          </a:p>
          <a:p>
            <a:r>
              <a:rPr lang="en-US" sz="2600" b="1" dirty="0">
                <a:ea typeface="+mn-lt"/>
                <a:cs typeface="+mn-lt"/>
              </a:rPr>
              <a:t>Technology and innovation</a:t>
            </a:r>
            <a:r>
              <a:rPr lang="en-US" sz="2600" dirty="0">
                <a:ea typeface="+mn-lt"/>
                <a:cs typeface="+mn-lt"/>
              </a:rPr>
              <a:t>: Leverage technology for resource use efficiency and resource conservation.</a:t>
            </a:r>
            <a:endParaRPr lang="en-US" sz="2600" dirty="0"/>
          </a:p>
          <a:p>
            <a:r>
              <a:rPr lang="en-US" sz="2600" b="1" dirty="0">
                <a:ea typeface="+mn-lt"/>
                <a:cs typeface="+mn-lt"/>
              </a:rPr>
              <a:t>Adaptive management</a:t>
            </a:r>
            <a:r>
              <a:rPr lang="en-US" sz="2600" dirty="0">
                <a:ea typeface="+mn-lt"/>
                <a:cs typeface="+mn-lt"/>
              </a:rPr>
              <a:t>: Adopt a flexible approach to learning and adjusting strategies for harmonization.</a:t>
            </a:r>
            <a:endParaRPr lang="en-US" sz="2600" dirty="0"/>
          </a:p>
          <a:p>
            <a:r>
              <a:rPr lang="en-US" sz="2600" b="1" dirty="0">
                <a:ea typeface="+mn-lt"/>
                <a:cs typeface="+mn-lt"/>
              </a:rPr>
              <a:t>Stakeholder engagement</a:t>
            </a:r>
            <a:r>
              <a:rPr lang="en-US" sz="2600" dirty="0">
                <a:ea typeface="+mn-lt"/>
                <a:cs typeface="+mn-lt"/>
              </a:rPr>
              <a:t>: Involve </a:t>
            </a:r>
            <a:r>
              <a:rPr lang="en-US" sz="2600" u="sng" dirty="0">
                <a:solidFill>
                  <a:schemeClr val="accent5"/>
                </a:solidFill>
                <a:ea typeface="+mn-lt"/>
                <a:cs typeface="+mn-lt"/>
              </a:rPr>
              <a:t>diverse perspectives</a:t>
            </a:r>
            <a:r>
              <a:rPr lang="en-US" sz="2600" u="sng" dirty="0">
                <a:solidFill>
                  <a:srgbClr val="FF0000"/>
                </a:solidFill>
                <a:ea typeface="+mn-lt"/>
                <a:cs typeface="+mn-lt"/>
              </a:rPr>
              <a:t> </a:t>
            </a:r>
            <a:r>
              <a:rPr lang="en-US" sz="2600" dirty="0">
                <a:ea typeface="+mn-lt"/>
                <a:cs typeface="+mn-lt"/>
              </a:rPr>
              <a:t>for informed decisions from the </a:t>
            </a:r>
            <a:r>
              <a:rPr lang="en-US" sz="2600" u="sng" dirty="0">
                <a:solidFill>
                  <a:schemeClr val="accent5"/>
                </a:solidFill>
                <a:ea typeface="+mn-lt"/>
                <a:cs typeface="+mn-lt"/>
              </a:rPr>
              <a:t>right set of stakeholders</a:t>
            </a:r>
            <a:r>
              <a:rPr lang="en-US" sz="2600" dirty="0">
                <a:solidFill>
                  <a:schemeClr val="accent5"/>
                </a:solidFill>
                <a:ea typeface="+mn-lt"/>
                <a:cs typeface="+mn-lt"/>
              </a:rPr>
              <a:t>.</a:t>
            </a:r>
            <a:endParaRPr lang="en-US" sz="2600" dirty="0">
              <a:solidFill>
                <a:schemeClr val="accent5"/>
              </a:solidFill>
            </a:endParaRPr>
          </a:p>
          <a:p>
            <a:r>
              <a:rPr lang="en-US" sz="2600" b="1" dirty="0">
                <a:ea typeface="+mn-lt"/>
                <a:cs typeface="+mn-lt"/>
              </a:rPr>
              <a:t>A multi-faceted approach</a:t>
            </a:r>
            <a:r>
              <a:rPr lang="en-US" sz="2600" dirty="0">
                <a:ea typeface="+mn-lt"/>
                <a:cs typeface="+mn-lt"/>
              </a:rPr>
              <a:t>, including research, collaboration, education, policies, capacity building, and innovation, for sustainable WEFE resource management.</a:t>
            </a:r>
            <a:endParaRPr lang="en-US" sz="2600" dirty="0"/>
          </a:p>
        </p:txBody>
      </p:sp>
      <p:pic>
        <p:nvPicPr>
          <p:cNvPr id="4" name="Picture 3" descr="Light bulb on yellow background with sketched light beams and cord">
            <a:extLst>
              <a:ext uri="{FF2B5EF4-FFF2-40B4-BE49-F238E27FC236}">
                <a16:creationId xmlns:a16="http://schemas.microsoft.com/office/drawing/2014/main" id="{706F9D6F-F3A3-434B-8FBF-D3B5AA4E5F6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7750916" y="1"/>
            <a:ext cx="4448750" cy="6550834"/>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2715718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3FD7F-37A0-E577-5852-7FD64FFE4719}"/>
              </a:ext>
            </a:extLst>
          </p:cNvPr>
          <p:cNvSpPr>
            <a:spLocks noGrp="1"/>
          </p:cNvSpPr>
          <p:nvPr>
            <p:ph type="title"/>
          </p:nvPr>
        </p:nvSpPr>
        <p:spPr/>
        <p:txBody>
          <a:bodyPr>
            <a:normAutofit fontScale="90000"/>
          </a:bodyPr>
          <a:lstStyle/>
          <a:p>
            <a:r>
              <a:rPr lang="en-US" dirty="0">
                <a:latin typeface="Tw Cen MT"/>
                <a:cs typeface="Arial"/>
              </a:rPr>
              <a:t>2.1 Nexus Assessment | Nexus Community of Science and Practice</a:t>
            </a:r>
          </a:p>
        </p:txBody>
      </p:sp>
      <p:sp>
        <p:nvSpPr>
          <p:cNvPr id="3" name="Content Placeholder 2">
            <a:extLst>
              <a:ext uri="{FF2B5EF4-FFF2-40B4-BE49-F238E27FC236}">
                <a16:creationId xmlns:a16="http://schemas.microsoft.com/office/drawing/2014/main" id="{D16422EF-332C-56DB-B1F5-C004A63B459F}"/>
              </a:ext>
            </a:extLst>
          </p:cNvPr>
          <p:cNvSpPr>
            <a:spLocks noGrp="1"/>
          </p:cNvSpPr>
          <p:nvPr>
            <p:ph idx="1"/>
          </p:nvPr>
        </p:nvSpPr>
        <p:spPr>
          <a:xfrm>
            <a:off x="531223" y="895159"/>
            <a:ext cx="5808606" cy="5392430"/>
          </a:xfrm>
        </p:spPr>
        <p:txBody>
          <a:bodyPr vert="horz" lIns="91440" tIns="45720" rIns="91440" bIns="45720" rtlCol="0" anchor="t">
            <a:normAutofit lnSpcReduction="10000"/>
          </a:bodyPr>
          <a:lstStyle/>
          <a:p>
            <a:r>
              <a:rPr lang="en-US" dirty="0">
                <a:solidFill>
                  <a:srgbClr val="000000"/>
                </a:solidFill>
                <a:cs typeface="Arial"/>
              </a:rPr>
              <a:t>The Nexus Community of Practice (CoP) should be </a:t>
            </a:r>
            <a:r>
              <a:rPr lang="en-US" b="1" dirty="0">
                <a:solidFill>
                  <a:schemeClr val="accent5"/>
                </a:solidFill>
                <a:cs typeface="Arial"/>
              </a:rPr>
              <a:t>built from the bottom up </a:t>
            </a:r>
            <a:r>
              <a:rPr lang="en-US" dirty="0">
                <a:solidFill>
                  <a:srgbClr val="000000"/>
                </a:solidFill>
                <a:cs typeface="Arial"/>
              </a:rPr>
              <a:t>and have a </a:t>
            </a:r>
            <a:r>
              <a:rPr lang="en-US" b="1" dirty="0">
                <a:solidFill>
                  <a:schemeClr val="accent5"/>
                </a:solidFill>
                <a:cs typeface="Arial"/>
              </a:rPr>
              <a:t>distributed organization structure </a:t>
            </a:r>
            <a:r>
              <a:rPr lang="en-US" dirty="0">
                <a:solidFill>
                  <a:srgbClr val="000000"/>
                </a:solidFill>
                <a:cs typeface="Arial"/>
              </a:rPr>
              <a:t>that promotes the Nexus community and practice while also promoting </a:t>
            </a:r>
            <a:r>
              <a:rPr lang="en-US" b="1" dirty="0">
                <a:solidFill>
                  <a:schemeClr val="accent5"/>
                </a:solidFill>
                <a:cs typeface="Arial"/>
              </a:rPr>
              <a:t>equity and social wellbeing.</a:t>
            </a:r>
            <a:endParaRPr lang="en-US" sz="2900" b="1" dirty="0">
              <a:solidFill>
                <a:schemeClr val="accent5"/>
              </a:solidFill>
              <a:cs typeface="Arial"/>
            </a:endParaRPr>
          </a:p>
          <a:p>
            <a:r>
              <a:rPr lang="en-US" dirty="0">
                <a:solidFill>
                  <a:srgbClr val="000000"/>
                </a:solidFill>
                <a:cs typeface="Arial"/>
              </a:rPr>
              <a:t>The CoP should be </a:t>
            </a:r>
            <a:r>
              <a:rPr lang="en-US" b="1" dirty="0">
                <a:solidFill>
                  <a:schemeClr val="accent5"/>
                </a:solidFill>
                <a:cs typeface="Arial"/>
              </a:rPr>
              <a:t>managed by an executive team</a:t>
            </a:r>
            <a:r>
              <a:rPr lang="en-US" b="1" dirty="0">
                <a:solidFill>
                  <a:srgbClr val="000000"/>
                </a:solidFill>
                <a:cs typeface="Arial"/>
              </a:rPr>
              <a:t> </a:t>
            </a:r>
            <a:r>
              <a:rPr lang="en-US" dirty="0">
                <a:solidFill>
                  <a:srgbClr val="000000"/>
                </a:solidFill>
                <a:cs typeface="Arial"/>
              </a:rPr>
              <a:t>who will be responsible for engaging </a:t>
            </a:r>
            <a:r>
              <a:rPr lang="en-US" b="1" dirty="0">
                <a:solidFill>
                  <a:schemeClr val="accent5"/>
                </a:solidFill>
                <a:cs typeface="Arial"/>
              </a:rPr>
              <a:t>dialogue between all the members</a:t>
            </a:r>
            <a:r>
              <a:rPr lang="en-US" dirty="0">
                <a:solidFill>
                  <a:schemeClr val="accent5"/>
                </a:solidFill>
                <a:cs typeface="Arial"/>
              </a:rPr>
              <a:t>.</a:t>
            </a:r>
          </a:p>
          <a:p>
            <a:r>
              <a:rPr lang="en-US" dirty="0">
                <a:solidFill>
                  <a:srgbClr val="000000"/>
                </a:solidFill>
                <a:cs typeface="Arial"/>
              </a:rPr>
              <a:t>The process addresses the </a:t>
            </a:r>
            <a:r>
              <a:rPr lang="en-US" b="1" dirty="0">
                <a:solidFill>
                  <a:schemeClr val="accent5"/>
                </a:solidFill>
                <a:cs typeface="Arial"/>
              </a:rPr>
              <a:t>community’s current and future needs</a:t>
            </a:r>
            <a:r>
              <a:rPr lang="en-US" b="1" dirty="0">
                <a:solidFill>
                  <a:srgbClr val="000000"/>
                </a:solidFill>
                <a:cs typeface="Arial"/>
              </a:rPr>
              <a:t> </a:t>
            </a:r>
            <a:r>
              <a:rPr lang="en-US" dirty="0">
                <a:solidFill>
                  <a:srgbClr val="000000"/>
                </a:solidFill>
                <a:cs typeface="Arial"/>
              </a:rPr>
              <a:t>for long-term, </a:t>
            </a:r>
            <a:r>
              <a:rPr lang="en-US" b="1" dirty="0">
                <a:solidFill>
                  <a:schemeClr val="accent5"/>
                </a:solidFill>
                <a:cs typeface="Arial"/>
              </a:rPr>
              <a:t>sustainable development </a:t>
            </a:r>
            <a:r>
              <a:rPr lang="en-US" dirty="0">
                <a:solidFill>
                  <a:srgbClr val="000000"/>
                </a:solidFill>
                <a:cs typeface="Arial"/>
              </a:rPr>
              <a:t>that is not going to compromise later generations.</a:t>
            </a:r>
            <a:endParaRPr lang="en-US" dirty="0">
              <a:cs typeface="Arial"/>
            </a:endParaRPr>
          </a:p>
          <a:p>
            <a:endParaRPr lang="en-US" sz="2900" b="1" dirty="0">
              <a:solidFill>
                <a:srgbClr val="0070C0"/>
              </a:solidFill>
            </a:endParaRPr>
          </a:p>
        </p:txBody>
      </p:sp>
      <p:pic>
        <p:nvPicPr>
          <p:cNvPr id="4" name="Picture 3" descr="A group of people sitting around a table&#10;&#10;Description automatically generated">
            <a:extLst>
              <a:ext uri="{FF2B5EF4-FFF2-40B4-BE49-F238E27FC236}">
                <a16:creationId xmlns:a16="http://schemas.microsoft.com/office/drawing/2014/main" id="{F08FD13C-2F64-F63E-4A64-77C1B887881A}"/>
              </a:ext>
            </a:extLst>
          </p:cNvPr>
          <p:cNvPicPr>
            <a:picLocks noChangeAspect="1"/>
          </p:cNvPicPr>
          <p:nvPr/>
        </p:nvPicPr>
        <p:blipFill>
          <a:blip r:embed="rId2"/>
          <a:stretch>
            <a:fillRect/>
          </a:stretch>
        </p:blipFill>
        <p:spPr>
          <a:xfrm>
            <a:off x="6757395" y="896908"/>
            <a:ext cx="4891039" cy="4675235"/>
          </a:xfrm>
          <a:prstGeom prst="rect">
            <a:avLst/>
          </a:prstGeom>
        </p:spPr>
      </p:pic>
      <p:sp>
        <p:nvSpPr>
          <p:cNvPr id="5" name="TextBox 4">
            <a:extLst>
              <a:ext uri="{FF2B5EF4-FFF2-40B4-BE49-F238E27FC236}">
                <a16:creationId xmlns:a16="http://schemas.microsoft.com/office/drawing/2014/main" id="{2D4D3631-EB49-4CAD-C568-587617769859}"/>
              </a:ext>
            </a:extLst>
          </p:cNvPr>
          <p:cNvSpPr txBox="1"/>
          <p:nvPr/>
        </p:nvSpPr>
        <p:spPr>
          <a:xfrm>
            <a:off x="6542424" y="5726545"/>
            <a:ext cx="537248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i="1" dirty="0">
                <a:ea typeface="+mn-lt"/>
                <a:cs typeface="+mn-lt"/>
              </a:rPr>
              <a:t>Figure: </a:t>
            </a:r>
            <a:r>
              <a:rPr lang="en-US" i="1" dirty="0">
                <a:solidFill>
                  <a:srgbClr val="404040"/>
                </a:solidFill>
                <a:ea typeface="+mn-lt"/>
                <a:cs typeface="+mn-lt"/>
              </a:rPr>
              <a:t>The Nexus community of science and practice</a:t>
            </a:r>
            <a:endParaRPr lang="en-US" dirty="0"/>
          </a:p>
          <a:p>
            <a:pPr algn="ctr"/>
            <a:r>
              <a:rPr lang="en-US" i="1" dirty="0">
                <a:ea typeface="+mn-lt"/>
                <a:cs typeface="+mn-lt"/>
              </a:rPr>
              <a:t>(Source: </a:t>
            </a:r>
            <a:r>
              <a:rPr lang="en-US" i="1" dirty="0" err="1">
                <a:ea typeface="+mn-lt"/>
                <a:cs typeface="+mn-lt"/>
              </a:rPr>
              <a:t>Mohtar</a:t>
            </a:r>
            <a:r>
              <a:rPr lang="en-US" i="1" dirty="0">
                <a:ea typeface="+mn-lt"/>
                <a:cs typeface="+mn-lt"/>
              </a:rPr>
              <a:t> et al., 2022)</a:t>
            </a:r>
            <a:endParaRPr lang="en-US" dirty="0"/>
          </a:p>
        </p:txBody>
      </p:sp>
    </p:spTree>
    <p:extLst>
      <p:ext uri="{BB962C8B-B14F-4D97-AF65-F5344CB8AC3E}">
        <p14:creationId xmlns:p14="http://schemas.microsoft.com/office/powerpoint/2010/main" val="613098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latin typeface="Tw Cen MT"/>
                <a:cs typeface="Arial"/>
              </a:rPr>
              <a:t>2.1 Conceptual Framework for WEFE Nexus Assessment</a:t>
            </a:r>
          </a:p>
        </p:txBody>
      </p:sp>
      <p:sp>
        <p:nvSpPr>
          <p:cNvPr id="3" name="Content Placeholder 2">
            <a:extLst>
              <a:ext uri="{FF2B5EF4-FFF2-40B4-BE49-F238E27FC236}">
                <a16:creationId xmlns:a16="http://schemas.microsoft.com/office/drawing/2014/main" id="{2475EE13-8AD3-49CE-90D5-7797009C711B}"/>
              </a:ext>
            </a:extLst>
          </p:cNvPr>
          <p:cNvSpPr>
            <a:spLocks noGrp="1"/>
          </p:cNvSpPr>
          <p:nvPr>
            <p:ph idx="1"/>
          </p:nvPr>
        </p:nvSpPr>
        <p:spPr>
          <a:xfrm>
            <a:off x="531223" y="895158"/>
            <a:ext cx="4605221" cy="5570955"/>
          </a:xfrm>
        </p:spPr>
        <p:txBody>
          <a:bodyPr>
            <a:normAutofit fontScale="92500" lnSpcReduction="10000"/>
          </a:bodyPr>
          <a:lstStyle/>
          <a:p>
            <a:r>
              <a:rPr lang="en-US" dirty="0">
                <a:ea typeface="+mn-lt"/>
                <a:cs typeface="+mn-lt"/>
              </a:rPr>
              <a:t>Frameworks guide research to deliver the necessary insights into multiple key system aspects (</a:t>
            </a:r>
            <a:r>
              <a:rPr lang="en-US" dirty="0" err="1">
                <a:ea typeface="+mn-lt"/>
                <a:cs typeface="+mn-lt"/>
              </a:rPr>
              <a:t>Anandhi</a:t>
            </a:r>
            <a:r>
              <a:rPr lang="en-US" dirty="0">
                <a:ea typeface="+mn-lt"/>
                <a:cs typeface="+mn-lt"/>
              </a:rPr>
              <a:t> et al., 2023). </a:t>
            </a:r>
          </a:p>
          <a:p>
            <a:r>
              <a:rPr lang="en-US" dirty="0">
                <a:cs typeface="Calibri"/>
              </a:rPr>
              <a:t>Effectiveness of a conceptual framework depends on a comprehensive understanding and translation of </a:t>
            </a:r>
            <a:r>
              <a:rPr lang="en-US" b="1" dirty="0">
                <a:solidFill>
                  <a:schemeClr val="accent5"/>
                </a:solidFill>
                <a:cs typeface="Calibri"/>
              </a:rPr>
              <a:t>indicators, framings, and concepts</a:t>
            </a:r>
            <a:r>
              <a:rPr lang="en-US" dirty="0">
                <a:solidFill>
                  <a:schemeClr val="accent5"/>
                </a:solidFill>
                <a:cs typeface="Calibri"/>
              </a:rPr>
              <a:t> </a:t>
            </a:r>
            <a:r>
              <a:rPr lang="en-US" dirty="0">
                <a:cs typeface="Calibri"/>
              </a:rPr>
              <a:t>used by different research traditions (</a:t>
            </a:r>
            <a:r>
              <a:rPr lang="en-US" dirty="0" err="1">
                <a:cs typeface="Calibri"/>
              </a:rPr>
              <a:t>Anandhi</a:t>
            </a:r>
            <a:r>
              <a:rPr lang="en-US" dirty="0">
                <a:cs typeface="Calibri"/>
              </a:rPr>
              <a:t> et al., 2023). </a:t>
            </a:r>
          </a:p>
          <a:p>
            <a:r>
              <a:rPr lang="en-US" dirty="0">
                <a:cs typeface="Calibri"/>
              </a:rPr>
              <a:t>There is </a:t>
            </a:r>
            <a:r>
              <a:rPr lang="en-US" b="1" dirty="0">
                <a:solidFill>
                  <a:schemeClr val="accent5"/>
                </a:solidFill>
                <a:cs typeface="Calibri"/>
              </a:rPr>
              <a:t>no single cookbook</a:t>
            </a:r>
            <a:r>
              <a:rPr lang="en-US" dirty="0">
                <a:solidFill>
                  <a:schemeClr val="accent5"/>
                </a:solidFill>
                <a:cs typeface="Calibri"/>
              </a:rPr>
              <a:t> </a:t>
            </a:r>
            <a:r>
              <a:rPr lang="en-US" dirty="0">
                <a:cs typeface="Calibri"/>
              </a:rPr>
              <a:t>method for “modeling the Nexus”. Therefore, no common conceptual model/framework for the Nexus has emerged (</a:t>
            </a:r>
            <a:r>
              <a:rPr lang="en-US" dirty="0" err="1">
                <a:cs typeface="Calibri"/>
              </a:rPr>
              <a:t>Anandhi</a:t>
            </a:r>
            <a:r>
              <a:rPr lang="en-US" dirty="0">
                <a:cs typeface="Calibri"/>
              </a:rPr>
              <a:t> et al., 2023).</a:t>
            </a:r>
          </a:p>
        </p:txBody>
      </p:sp>
      <p:sp>
        <p:nvSpPr>
          <p:cNvPr id="4" name="Content Placeholder 2">
            <a:extLst>
              <a:ext uri="{FF2B5EF4-FFF2-40B4-BE49-F238E27FC236}">
                <a16:creationId xmlns:a16="http://schemas.microsoft.com/office/drawing/2014/main" id="{99A1EBCC-C3E4-524B-634D-1B48C1F2805E}"/>
              </a:ext>
            </a:extLst>
          </p:cNvPr>
          <p:cNvSpPr txBox="1">
            <a:spLocks/>
          </p:cNvSpPr>
          <p:nvPr/>
        </p:nvSpPr>
        <p:spPr>
          <a:xfrm>
            <a:off x="5338119" y="895159"/>
            <a:ext cx="6440224" cy="5392430"/>
          </a:xfrm>
          <a:prstGeom prst="rect">
            <a:avLst/>
          </a:prstGeom>
          <a:solidFill>
            <a:schemeClr val="accent3">
              <a:lumMod val="20000"/>
              <a:lumOff val="80000"/>
            </a:schemeClr>
          </a:solidFill>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ea typeface="+mn-lt"/>
                <a:cs typeface="+mn-lt"/>
              </a:rPr>
              <a:t>Examples of existing conceptual frameworks are:</a:t>
            </a:r>
          </a:p>
          <a:p>
            <a:pPr marL="914400" lvl="1" indent="-457200">
              <a:buFont typeface="+mj-lt"/>
              <a:buAutoNum type="arabicPeriod"/>
            </a:pPr>
            <a:r>
              <a:rPr lang="en-US" dirty="0">
                <a:solidFill>
                  <a:schemeClr val="accent5"/>
                </a:solidFill>
                <a:latin typeface="+mn-lt"/>
                <a:ea typeface="+mn-lt"/>
                <a:cs typeface="+mn-lt"/>
              </a:rPr>
              <a:t>World Economic Forum, 2011</a:t>
            </a:r>
          </a:p>
          <a:p>
            <a:pPr marL="914400" lvl="1" indent="-457200">
              <a:buFont typeface="+mj-lt"/>
              <a:buAutoNum type="arabicPeriod"/>
            </a:pPr>
            <a:r>
              <a:rPr lang="en-US" dirty="0">
                <a:solidFill>
                  <a:schemeClr val="accent5"/>
                </a:solidFill>
                <a:latin typeface="+mn-lt"/>
                <a:ea typeface="+mn-lt"/>
                <a:cs typeface="+mn-lt"/>
              </a:rPr>
              <a:t>Bonn2011</a:t>
            </a:r>
          </a:p>
          <a:p>
            <a:pPr marL="914400" lvl="1" indent="-457200">
              <a:buFont typeface="+mj-lt"/>
              <a:buAutoNum type="arabicPeriod"/>
            </a:pPr>
            <a:r>
              <a:rPr lang="en-US" dirty="0">
                <a:solidFill>
                  <a:schemeClr val="accent5"/>
                </a:solidFill>
                <a:latin typeface="+mn-lt"/>
                <a:ea typeface="+mn-lt"/>
                <a:cs typeface="+mn-lt"/>
              </a:rPr>
              <a:t>Food and Agriculture Organization (FAO)</a:t>
            </a:r>
          </a:p>
          <a:p>
            <a:pPr marL="914400" lvl="1" indent="-457200">
              <a:buFont typeface="+mj-lt"/>
              <a:buAutoNum type="arabicPeriod"/>
            </a:pPr>
            <a:r>
              <a:rPr lang="en-US" dirty="0">
                <a:solidFill>
                  <a:schemeClr val="accent5"/>
                </a:solidFill>
                <a:latin typeface="+mn-lt"/>
                <a:ea typeface="+mn-lt"/>
                <a:cs typeface="+mn-lt"/>
              </a:rPr>
              <a:t>WEF-PIK</a:t>
            </a:r>
          </a:p>
          <a:p>
            <a:pPr marL="914400" lvl="1" indent="-457200">
              <a:buFont typeface="+mj-lt"/>
              <a:buAutoNum type="arabicPeriod"/>
            </a:pPr>
            <a:r>
              <a:rPr lang="en-US" dirty="0">
                <a:solidFill>
                  <a:schemeClr val="accent5"/>
                </a:solidFill>
                <a:latin typeface="+mn-lt"/>
                <a:ea typeface="+mn-lt"/>
                <a:cs typeface="+mn-lt"/>
              </a:rPr>
              <a:t>Texas A&amp;M University (Daher &amp; </a:t>
            </a:r>
            <a:r>
              <a:rPr lang="en-US" dirty="0" err="1">
                <a:solidFill>
                  <a:schemeClr val="accent5"/>
                </a:solidFill>
                <a:latin typeface="+mn-lt"/>
                <a:ea typeface="+mn-lt"/>
                <a:cs typeface="+mn-lt"/>
              </a:rPr>
              <a:t>Mohtar</a:t>
            </a:r>
            <a:r>
              <a:rPr lang="en-US" dirty="0">
                <a:solidFill>
                  <a:schemeClr val="accent5"/>
                </a:solidFill>
                <a:latin typeface="+mn-lt"/>
                <a:ea typeface="+mn-lt"/>
                <a:cs typeface="+mn-lt"/>
              </a:rPr>
              <a:t>)</a:t>
            </a:r>
          </a:p>
          <a:p>
            <a:pPr marL="914400" lvl="1" indent="-457200">
              <a:buFont typeface="+mj-lt"/>
              <a:buAutoNum type="arabicPeriod"/>
            </a:pPr>
            <a:r>
              <a:rPr lang="en-US" dirty="0">
                <a:solidFill>
                  <a:schemeClr val="accent5"/>
                </a:solidFill>
                <a:latin typeface="+mn-lt"/>
                <a:ea typeface="+mn-lt"/>
                <a:cs typeface="+mn-lt"/>
              </a:rPr>
              <a:t>International Centre for Integrated Mountain Development (ICIMOD)</a:t>
            </a:r>
          </a:p>
          <a:p>
            <a:pPr marL="914400" lvl="1" indent="-457200">
              <a:buFont typeface="+mj-lt"/>
              <a:buAutoNum type="arabicPeriod"/>
            </a:pPr>
            <a:r>
              <a:rPr lang="en-US" dirty="0">
                <a:solidFill>
                  <a:schemeClr val="accent5"/>
                </a:solidFill>
                <a:latin typeface="+mn-lt"/>
                <a:ea typeface="+mn-lt"/>
                <a:cs typeface="+mn-lt"/>
              </a:rPr>
              <a:t>International Institute for Sustainable Development (IISD)</a:t>
            </a:r>
          </a:p>
          <a:p>
            <a:pPr marL="914400" lvl="1" indent="-457200">
              <a:buFont typeface="+mj-lt"/>
              <a:buAutoNum type="arabicPeriod"/>
            </a:pPr>
            <a:r>
              <a:rPr lang="en-US" dirty="0">
                <a:solidFill>
                  <a:schemeClr val="accent5"/>
                </a:solidFill>
                <a:latin typeface="+mn-lt"/>
                <a:ea typeface="+mn-lt"/>
                <a:cs typeface="+mn-lt"/>
              </a:rPr>
              <a:t>Footprint framework</a:t>
            </a:r>
          </a:p>
          <a:p>
            <a:pPr marL="914400" lvl="1" indent="-457200">
              <a:buFont typeface="+mj-lt"/>
              <a:buAutoNum type="arabicPeriod"/>
            </a:pPr>
            <a:r>
              <a:rPr lang="en-US" dirty="0">
                <a:solidFill>
                  <a:schemeClr val="accent5"/>
                </a:solidFill>
                <a:latin typeface="+mn-lt"/>
                <a:ea typeface="+mn-lt"/>
                <a:cs typeface="+mn-lt"/>
              </a:rPr>
              <a:t>Water Evaluation and Planning Model (</a:t>
            </a:r>
            <a:r>
              <a:rPr lang="en-US" dirty="0" err="1">
                <a:solidFill>
                  <a:schemeClr val="accent5"/>
                </a:solidFill>
                <a:latin typeface="+mn-lt"/>
                <a:ea typeface="+mn-lt"/>
                <a:cs typeface="+mn-lt"/>
              </a:rPr>
              <a:t>WEAP</a:t>
            </a:r>
            <a:r>
              <a:rPr lang="en-US" dirty="0">
                <a:solidFill>
                  <a:schemeClr val="accent5"/>
                </a:solidFill>
                <a:latin typeface="+mn-lt"/>
                <a:ea typeface="+mn-lt"/>
                <a:cs typeface="+mn-lt"/>
              </a:rPr>
              <a:t>)</a:t>
            </a:r>
          </a:p>
          <a:p>
            <a:pPr marL="914400" lvl="1" indent="-457200">
              <a:buFont typeface="+mj-lt"/>
              <a:buAutoNum type="arabicPeriod"/>
            </a:pPr>
            <a:r>
              <a:rPr lang="en-US" dirty="0">
                <a:solidFill>
                  <a:schemeClr val="accent5"/>
                </a:solidFill>
                <a:latin typeface="+mn-lt"/>
                <a:ea typeface="+mn-lt"/>
                <a:cs typeface="+mn-lt"/>
              </a:rPr>
              <a:t>Global Policy Dialogue Model</a:t>
            </a:r>
          </a:p>
        </p:txBody>
      </p:sp>
    </p:spTree>
    <p:extLst>
      <p:ext uri="{BB962C8B-B14F-4D97-AF65-F5344CB8AC3E}">
        <p14:creationId xmlns:p14="http://schemas.microsoft.com/office/powerpoint/2010/main" val="149804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FC4D-2900-4F14-9219-99216E2C2376}"/>
              </a:ext>
            </a:extLst>
          </p:cNvPr>
          <p:cNvSpPr>
            <a:spLocks noGrp="1"/>
          </p:cNvSpPr>
          <p:nvPr>
            <p:ph type="title"/>
          </p:nvPr>
        </p:nvSpPr>
        <p:spPr>
          <a:xfrm>
            <a:off x="531223" y="121921"/>
            <a:ext cx="7551621" cy="961812"/>
          </a:xfrm>
        </p:spPr>
        <p:txBody>
          <a:bodyPr>
            <a:normAutofit fontScale="90000"/>
          </a:bodyPr>
          <a:lstStyle/>
          <a:p>
            <a:r>
              <a:rPr lang="en-US" dirty="0">
                <a:latin typeface="Tw Cen MT"/>
                <a:cs typeface="Arial"/>
              </a:rPr>
              <a:t>2.1 Nexus Assessment Challenges and Solutions| Summary </a:t>
            </a:r>
            <a:endParaRPr lang="en-US" dirty="0"/>
          </a:p>
        </p:txBody>
      </p:sp>
      <p:sp>
        <p:nvSpPr>
          <p:cNvPr id="3" name="Content Placeholder 2">
            <a:extLst>
              <a:ext uri="{FF2B5EF4-FFF2-40B4-BE49-F238E27FC236}">
                <a16:creationId xmlns:a16="http://schemas.microsoft.com/office/drawing/2014/main" id="{CDFEFA86-83BC-4F41-B1B7-AF2DF0300C21}"/>
              </a:ext>
            </a:extLst>
          </p:cNvPr>
          <p:cNvSpPr>
            <a:spLocks noGrp="1"/>
          </p:cNvSpPr>
          <p:nvPr>
            <p:ph idx="1"/>
          </p:nvPr>
        </p:nvSpPr>
        <p:spPr>
          <a:xfrm>
            <a:off x="531223" y="1219200"/>
            <a:ext cx="6829133" cy="5227319"/>
          </a:xfrm>
        </p:spPr>
        <p:txBody>
          <a:bodyPr>
            <a:noAutofit/>
          </a:bodyPr>
          <a:lstStyle/>
          <a:p>
            <a:r>
              <a:rPr lang="en-US" sz="2600" dirty="0">
                <a:ea typeface="+mn-lt"/>
                <a:cs typeface="+mn-lt"/>
              </a:rPr>
              <a:t>Implementing </a:t>
            </a:r>
            <a:r>
              <a:rPr lang="en-US" sz="2600" b="1" dirty="0">
                <a:solidFill>
                  <a:schemeClr val="accent5"/>
                </a:solidFill>
                <a:ea typeface="+mn-lt"/>
                <a:cs typeface="+mn-lt"/>
              </a:rPr>
              <a:t>inclusive solutions</a:t>
            </a:r>
            <a:r>
              <a:rPr lang="en-US" sz="2600" dirty="0">
                <a:solidFill>
                  <a:schemeClr val="accent5"/>
                </a:solidFill>
                <a:ea typeface="+mn-lt"/>
                <a:cs typeface="+mn-lt"/>
              </a:rPr>
              <a:t> </a:t>
            </a:r>
            <a:r>
              <a:rPr lang="en-US" sz="2600" dirty="0">
                <a:ea typeface="+mn-lt"/>
                <a:cs typeface="+mn-lt"/>
              </a:rPr>
              <a:t>for </a:t>
            </a:r>
            <a:r>
              <a:rPr lang="en-US" sz="2600" b="1" dirty="0">
                <a:ea typeface="+mn-lt"/>
                <a:cs typeface="+mn-lt"/>
              </a:rPr>
              <a:t>Nexus gains</a:t>
            </a:r>
            <a:r>
              <a:rPr lang="en-US" sz="2600" dirty="0">
                <a:ea typeface="+mn-lt"/>
                <a:cs typeface="+mn-lt"/>
              </a:rPr>
              <a:t> requires overcoming various challenges.</a:t>
            </a:r>
            <a:endParaRPr lang="en-US" sz="2600" dirty="0">
              <a:cs typeface="Calibri" panose="020F0502020204030204"/>
            </a:endParaRPr>
          </a:p>
          <a:p>
            <a:r>
              <a:rPr lang="en-US" sz="2600" dirty="0">
                <a:ea typeface="+mn-lt"/>
                <a:cs typeface="+mn-lt"/>
              </a:rPr>
              <a:t>By addressing </a:t>
            </a:r>
            <a:r>
              <a:rPr lang="en-US" sz="2600" u="sng" dirty="0">
                <a:solidFill>
                  <a:schemeClr val="accent5"/>
                </a:solidFill>
                <a:ea typeface="+mn-lt"/>
                <a:cs typeface="+mn-lt"/>
              </a:rPr>
              <a:t>data gaps, harmonizing sectors, raising awareness, and fostering an enabling environment</a:t>
            </a:r>
            <a:r>
              <a:rPr lang="en-US" sz="2600" dirty="0">
                <a:ea typeface="+mn-lt"/>
                <a:cs typeface="+mn-lt"/>
              </a:rPr>
              <a:t>, we can achieve more sustainable and equitable resource management.</a:t>
            </a:r>
            <a:endParaRPr lang="en-US" sz="2600" dirty="0"/>
          </a:p>
          <a:p>
            <a:r>
              <a:rPr lang="en-US" sz="2600" dirty="0">
                <a:ea typeface="+mn-lt"/>
                <a:cs typeface="+mn-lt"/>
              </a:rPr>
              <a:t>Capacity building and collaborative efforts are vital for building resilience and achieving successful outcomes in the WEFE Nexus.</a:t>
            </a:r>
          </a:p>
          <a:p>
            <a:r>
              <a:rPr lang="en-US" sz="2600" dirty="0">
                <a:ea typeface="+mn-lt"/>
                <a:cs typeface="+mn-lt"/>
              </a:rPr>
              <a:t>Application of an </a:t>
            </a:r>
            <a:r>
              <a:rPr lang="en-US" sz="2600" b="1" dirty="0">
                <a:solidFill>
                  <a:schemeClr val="accent5"/>
                </a:solidFill>
                <a:ea typeface="+mn-lt"/>
                <a:cs typeface="+mn-lt"/>
              </a:rPr>
              <a:t>inclusive approach </a:t>
            </a:r>
            <a:r>
              <a:rPr lang="en-US" sz="2600" dirty="0">
                <a:ea typeface="+mn-lt"/>
                <a:cs typeface="+mn-lt"/>
              </a:rPr>
              <a:t>is required for achieving intended outcomes from inclusive WEFE Nexus solutions.</a:t>
            </a:r>
            <a:endParaRPr lang="en-US" sz="2600" dirty="0"/>
          </a:p>
          <a:p>
            <a:endParaRPr lang="en-US" sz="2600" dirty="0"/>
          </a:p>
        </p:txBody>
      </p:sp>
      <p:pic>
        <p:nvPicPr>
          <p:cNvPr id="4" name="Picture 3" descr="Puzzle">
            <a:extLst>
              <a:ext uri="{FF2B5EF4-FFF2-40B4-BE49-F238E27FC236}">
                <a16:creationId xmlns:a16="http://schemas.microsoft.com/office/drawing/2014/main" id="{83785BFA-B11A-40B5-9569-02007B0D3F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3"/>
          <a:stretch/>
        </p:blipFill>
        <p:spPr>
          <a:xfrm flipH="1">
            <a:off x="7744178" y="0"/>
            <a:ext cx="4447822" cy="6549467"/>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2916974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dirty="0">
                <a:latin typeface="Tw Cen MT"/>
                <a:cs typeface="Arial"/>
              </a:rPr>
              <a:t>2.1 Nexus Assessment Challenges | Sources and Further Reading</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p:txBody>
          <a:bodyPr vert="horz" lIns="91440" tIns="45720" rIns="91440" bIns="45720" rtlCol="0" anchor="t">
            <a:normAutofit/>
          </a:bodyPr>
          <a:lstStyle/>
          <a:p>
            <a:r>
              <a:rPr lang="en-US" sz="1800" dirty="0">
                <a:cs typeface="Arial"/>
              </a:rPr>
              <a:t>Abdi, H., </a:t>
            </a:r>
            <a:r>
              <a:rPr lang="en-US" sz="1800" dirty="0" err="1">
                <a:cs typeface="Arial"/>
              </a:rPr>
              <a:t>Shahbazitabar</a:t>
            </a:r>
            <a:r>
              <a:rPr lang="en-US" sz="1800" dirty="0">
                <a:cs typeface="Arial"/>
              </a:rPr>
              <a:t>, M., &amp; Mohammadi-</a:t>
            </a:r>
            <a:r>
              <a:rPr lang="en-US" sz="1800" dirty="0" err="1">
                <a:cs typeface="Arial"/>
              </a:rPr>
              <a:t>Ivatloo</a:t>
            </a:r>
            <a:r>
              <a:rPr lang="en-US" sz="1800" dirty="0">
                <a:cs typeface="Arial"/>
              </a:rPr>
              <a:t>, B. (2020). Food, energy and water Nexus: A brief review of definitions, research, and challenges. </a:t>
            </a:r>
            <a:r>
              <a:rPr lang="en-US" sz="1800" i="1" dirty="0">
                <a:cs typeface="Arial"/>
              </a:rPr>
              <a:t>Inventions</a:t>
            </a:r>
            <a:r>
              <a:rPr lang="en-US" sz="1800" dirty="0">
                <a:cs typeface="Arial"/>
              </a:rPr>
              <a:t>, </a:t>
            </a:r>
            <a:r>
              <a:rPr lang="en-US" sz="1800" i="1" dirty="0">
                <a:cs typeface="Arial"/>
              </a:rPr>
              <a:t>5</a:t>
            </a:r>
            <a:r>
              <a:rPr lang="en-US" sz="1800" dirty="0">
                <a:cs typeface="Arial"/>
              </a:rPr>
              <a:t>(4), 1–14. </a:t>
            </a:r>
            <a:r>
              <a:rPr lang="en-US" sz="1800" u="sng" dirty="0">
                <a:solidFill>
                  <a:srgbClr val="0563C1"/>
                </a:solidFill>
                <a:cs typeface="Arial"/>
                <a:hlinkClick r:id="rId2"/>
              </a:rPr>
              <a:t>https://doi.org/10.3390/inventions5040056</a:t>
            </a:r>
            <a:endParaRPr lang="en-US" sz="1800" dirty="0">
              <a:cs typeface="Arial"/>
            </a:endParaRPr>
          </a:p>
          <a:p>
            <a:r>
              <a:rPr lang="en-US" sz="1800" dirty="0">
                <a:cs typeface="Arial"/>
              </a:rPr>
              <a:t>de Strasser, L., </a:t>
            </a:r>
            <a:r>
              <a:rPr lang="en-US" sz="1800" dirty="0" err="1">
                <a:cs typeface="Arial"/>
              </a:rPr>
              <a:t>Lipponen</a:t>
            </a:r>
            <a:r>
              <a:rPr lang="en-US" sz="1800" dirty="0">
                <a:cs typeface="Arial"/>
              </a:rPr>
              <a:t>, A., Howells, M., </a:t>
            </a:r>
            <a:r>
              <a:rPr lang="en-US" sz="1800" dirty="0" err="1">
                <a:cs typeface="Arial"/>
              </a:rPr>
              <a:t>Stec</a:t>
            </a:r>
            <a:r>
              <a:rPr lang="en-US" sz="1800" dirty="0">
                <a:cs typeface="Arial"/>
              </a:rPr>
              <a:t>, S., &amp; </a:t>
            </a:r>
            <a:r>
              <a:rPr lang="en-US" sz="1800" dirty="0" err="1">
                <a:cs typeface="Arial"/>
              </a:rPr>
              <a:t>Bréthaut</a:t>
            </a:r>
            <a:r>
              <a:rPr lang="en-US" sz="1800" dirty="0">
                <a:cs typeface="Arial"/>
              </a:rPr>
              <a:t>, C. (2016). A methodology to assess </a:t>
            </a:r>
            <a:r>
              <a:rPr lang="en-US" sz="1800" dirty="0" err="1">
                <a:cs typeface="Arial"/>
              </a:rPr>
              <a:t>thewater</a:t>
            </a:r>
            <a:r>
              <a:rPr lang="en-US" sz="1800" dirty="0">
                <a:cs typeface="Arial"/>
              </a:rPr>
              <a:t> energy food ecosystems Nexus in transboundary river basins. </a:t>
            </a:r>
            <a:r>
              <a:rPr lang="en-US" sz="1800" i="1" dirty="0">
                <a:cs typeface="Arial"/>
              </a:rPr>
              <a:t>Water (Switzerland)</a:t>
            </a:r>
            <a:r>
              <a:rPr lang="en-US" sz="1800" dirty="0">
                <a:cs typeface="Arial"/>
              </a:rPr>
              <a:t>, </a:t>
            </a:r>
            <a:r>
              <a:rPr lang="en-US" sz="1800" i="1" dirty="0">
                <a:cs typeface="Arial"/>
              </a:rPr>
              <a:t>8</a:t>
            </a:r>
            <a:r>
              <a:rPr lang="en-US" sz="1800" dirty="0">
                <a:cs typeface="Arial"/>
              </a:rPr>
              <a:t>(2). </a:t>
            </a:r>
            <a:r>
              <a:rPr lang="en-US" sz="1800" u="sng" dirty="0">
                <a:solidFill>
                  <a:srgbClr val="0563C1"/>
                </a:solidFill>
                <a:cs typeface="Arial"/>
                <a:hlinkClick r:id="rId3"/>
              </a:rPr>
              <a:t>https://doi.org/10.3390/w8020059</a:t>
            </a:r>
            <a:endParaRPr lang="en-US" sz="1800" dirty="0">
              <a:cs typeface="Arial"/>
            </a:endParaRPr>
          </a:p>
          <a:p>
            <a:r>
              <a:rPr lang="en-US" sz="1800" dirty="0" err="1">
                <a:cs typeface="Arial"/>
              </a:rPr>
              <a:t>Hoolohan</a:t>
            </a:r>
            <a:r>
              <a:rPr lang="en-US" sz="1800" dirty="0">
                <a:cs typeface="Arial"/>
              </a:rPr>
              <a:t>, C., Larkin, A., McLachlan, C., Falconer, R., Soutar, I., Suckling, J., Varga, L., </a:t>
            </a:r>
            <a:r>
              <a:rPr lang="en-US" sz="1800" dirty="0" err="1">
                <a:cs typeface="Arial"/>
              </a:rPr>
              <a:t>Haltas</a:t>
            </a:r>
            <a:r>
              <a:rPr lang="en-US" sz="1800" dirty="0">
                <a:cs typeface="Arial"/>
              </a:rPr>
              <a:t>, I., </a:t>
            </a:r>
            <a:r>
              <a:rPr lang="en-US" sz="1800" dirty="0" err="1">
                <a:cs typeface="Arial"/>
              </a:rPr>
              <a:t>Druckman</a:t>
            </a:r>
            <a:r>
              <a:rPr lang="en-US" sz="1800" dirty="0">
                <a:cs typeface="Arial"/>
              </a:rPr>
              <a:t>, A., </a:t>
            </a:r>
            <a:r>
              <a:rPr lang="en-US" sz="1800" dirty="0" err="1">
                <a:cs typeface="Arial"/>
              </a:rPr>
              <a:t>Lumbroso</a:t>
            </a:r>
            <a:r>
              <a:rPr lang="en-US" sz="1800" dirty="0">
                <a:cs typeface="Arial"/>
              </a:rPr>
              <a:t>, D., Scott, M., Gilmour, D., Ledbetter, R., McGrane, S., Mitchell, C., &amp; Yu, D. (2018). Engaging stakeholders in research to address water–energy–food (WEF) Nexus challenges. </a:t>
            </a:r>
            <a:r>
              <a:rPr lang="en-US" sz="1800" i="1" dirty="0">
                <a:cs typeface="Arial"/>
              </a:rPr>
              <a:t>Sustainability Science</a:t>
            </a:r>
            <a:r>
              <a:rPr lang="en-US" sz="1800" dirty="0">
                <a:cs typeface="Arial"/>
              </a:rPr>
              <a:t>, </a:t>
            </a:r>
            <a:r>
              <a:rPr lang="en-US" sz="1800" i="1" dirty="0">
                <a:cs typeface="Arial"/>
              </a:rPr>
              <a:t>13</a:t>
            </a:r>
            <a:r>
              <a:rPr lang="en-US" sz="1800" dirty="0">
                <a:cs typeface="Arial"/>
              </a:rPr>
              <a:t>(5), 1415–1426. </a:t>
            </a:r>
            <a:r>
              <a:rPr lang="en-US" sz="1800" u="sng" dirty="0">
                <a:solidFill>
                  <a:srgbClr val="0563C1"/>
                </a:solidFill>
                <a:cs typeface="Arial"/>
                <a:hlinkClick r:id="rId4"/>
              </a:rPr>
              <a:t>https://doi.org/10.1007/s11625-018-0552-7</a:t>
            </a:r>
            <a:endParaRPr lang="en-US" sz="1800" dirty="0">
              <a:cs typeface="Arial"/>
            </a:endParaRPr>
          </a:p>
          <a:p>
            <a:r>
              <a:rPr lang="en-US" sz="1800" dirty="0">
                <a:cs typeface="Arial"/>
              </a:rPr>
              <a:t>Liu, J., Yang, H., </a:t>
            </a:r>
            <a:r>
              <a:rPr lang="en-US" sz="1800" dirty="0" err="1">
                <a:cs typeface="Arial"/>
              </a:rPr>
              <a:t>Cudennec</a:t>
            </a:r>
            <a:r>
              <a:rPr lang="en-US" sz="1800" dirty="0">
                <a:cs typeface="Arial"/>
              </a:rPr>
              <a:t>, C., Gain, A. K., Hoff, H., Lawford, R., Qi, J., de Strasser, L., </a:t>
            </a:r>
            <a:r>
              <a:rPr lang="en-US" sz="1800" dirty="0" err="1">
                <a:cs typeface="Arial"/>
              </a:rPr>
              <a:t>Yillia</a:t>
            </a:r>
            <a:r>
              <a:rPr lang="en-US" sz="1800" dirty="0">
                <a:cs typeface="Arial"/>
              </a:rPr>
              <a:t>, P. T., &amp; Zheng, C. (2017). Challenges in operationalizing the water–energy–food Nexus. </a:t>
            </a:r>
            <a:r>
              <a:rPr lang="en-US" sz="1800" i="1" dirty="0">
                <a:cs typeface="Arial"/>
              </a:rPr>
              <a:t>Hydrological Sciences Journal</a:t>
            </a:r>
            <a:r>
              <a:rPr lang="en-US" sz="1800" dirty="0">
                <a:cs typeface="Arial"/>
              </a:rPr>
              <a:t>, </a:t>
            </a:r>
            <a:r>
              <a:rPr lang="en-US" sz="1800" i="1" dirty="0">
                <a:cs typeface="Arial"/>
              </a:rPr>
              <a:t>62</a:t>
            </a:r>
            <a:r>
              <a:rPr lang="en-US" sz="1800" dirty="0">
                <a:cs typeface="Arial"/>
              </a:rPr>
              <a:t>(11), 1714–1720. </a:t>
            </a:r>
            <a:r>
              <a:rPr lang="en-US" sz="1800" u="sng" dirty="0">
                <a:solidFill>
                  <a:srgbClr val="0563C1"/>
                </a:solidFill>
                <a:cs typeface="Arial"/>
                <a:hlinkClick r:id="rId5"/>
              </a:rPr>
              <a:t>https://doi.org/10.1080/02626667.2017.1353695</a:t>
            </a:r>
            <a:endParaRPr lang="en-US" sz="1800" dirty="0">
              <a:cs typeface="Arial"/>
            </a:endParaRPr>
          </a:p>
          <a:p>
            <a:r>
              <a:rPr lang="en-US" sz="1800" dirty="0" err="1">
                <a:cs typeface="Arial"/>
              </a:rPr>
              <a:t>Mohtar</a:t>
            </a:r>
            <a:r>
              <a:rPr lang="en-US" sz="1800" dirty="0">
                <a:cs typeface="Arial"/>
              </a:rPr>
              <a:t>, R. H., Sharma, V. K., Daher, B., </a:t>
            </a:r>
            <a:r>
              <a:rPr lang="en-US" sz="1800" dirty="0" err="1">
                <a:cs typeface="Arial"/>
              </a:rPr>
              <a:t>Laspidou</a:t>
            </a:r>
            <a:r>
              <a:rPr lang="en-US" sz="1800" dirty="0">
                <a:cs typeface="Arial"/>
              </a:rPr>
              <a:t>, C., Kim, H., </a:t>
            </a:r>
            <a:r>
              <a:rPr lang="en-US" sz="1800" dirty="0" err="1">
                <a:cs typeface="Arial"/>
              </a:rPr>
              <a:t>Pistikopoulos</a:t>
            </a:r>
            <a:r>
              <a:rPr lang="en-US" sz="1800" dirty="0">
                <a:cs typeface="Arial"/>
              </a:rPr>
              <a:t>, E. N., </a:t>
            </a:r>
            <a:r>
              <a:rPr lang="en-US" sz="1800" dirty="0" err="1">
                <a:cs typeface="Arial"/>
              </a:rPr>
              <a:t>Nuwayhid</a:t>
            </a:r>
            <a:r>
              <a:rPr lang="en-US" sz="1800" dirty="0">
                <a:cs typeface="Arial"/>
              </a:rPr>
              <a:t>, I., Lawford, R., </a:t>
            </a:r>
            <a:r>
              <a:rPr lang="en-US" sz="1800" dirty="0" err="1">
                <a:cs typeface="Arial"/>
              </a:rPr>
              <a:t>Rhouma</a:t>
            </a:r>
            <a:r>
              <a:rPr lang="en-US" sz="1800" dirty="0">
                <a:cs typeface="Arial"/>
              </a:rPr>
              <a:t>, A., &amp; </a:t>
            </a:r>
            <a:r>
              <a:rPr lang="en-US" sz="1800" dirty="0" err="1">
                <a:cs typeface="Arial"/>
              </a:rPr>
              <a:t>Najm</a:t>
            </a:r>
            <a:r>
              <a:rPr lang="en-US" sz="1800" dirty="0">
                <a:cs typeface="Arial"/>
              </a:rPr>
              <a:t>, M. A. (2022). Opportunities and Challenges for Establishing a Resource Nexus Community of Science and Practice. </a:t>
            </a:r>
            <a:r>
              <a:rPr lang="en-US" sz="1800" i="1" dirty="0">
                <a:cs typeface="Arial"/>
              </a:rPr>
              <a:t>Frontiers in Environmental Science</a:t>
            </a:r>
            <a:r>
              <a:rPr lang="en-US" sz="1800" dirty="0">
                <a:cs typeface="Arial"/>
              </a:rPr>
              <a:t>, </a:t>
            </a:r>
            <a:r>
              <a:rPr lang="en-US" sz="1800" i="1" dirty="0">
                <a:cs typeface="Arial"/>
              </a:rPr>
              <a:t>10</a:t>
            </a:r>
            <a:r>
              <a:rPr lang="en-US" sz="1800" dirty="0">
                <a:cs typeface="Arial"/>
              </a:rPr>
              <a:t>(May), 1–4. </a:t>
            </a:r>
            <a:r>
              <a:rPr lang="en-US" sz="1800" u="sng" dirty="0">
                <a:solidFill>
                  <a:srgbClr val="0563C1"/>
                </a:solidFill>
                <a:cs typeface="Arial"/>
                <a:hlinkClick r:id="rId6"/>
              </a:rPr>
              <a:t>https://doi.org/10.3389/fenvs.2022.880754</a:t>
            </a:r>
            <a:endParaRPr lang="en-US" sz="1800" dirty="0">
              <a:cs typeface="Arial"/>
            </a:endParaRPr>
          </a:p>
        </p:txBody>
      </p:sp>
    </p:spTree>
    <p:extLst>
      <p:ext uri="{BB962C8B-B14F-4D97-AF65-F5344CB8AC3E}">
        <p14:creationId xmlns:p14="http://schemas.microsoft.com/office/powerpoint/2010/main" val="24332243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2.2 Case Studies – Nexus in Practice</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Case 1: Pakistan textile industry</a:t>
            </a:r>
          </a:p>
          <a:p>
            <a:pPr marL="342900" indent="-342900">
              <a:spcBef>
                <a:spcPct val="0"/>
              </a:spcBef>
              <a:spcAft>
                <a:spcPts val="1000"/>
              </a:spcAft>
            </a:pPr>
            <a:r>
              <a:rPr lang="en-GB" sz="3000" dirty="0">
                <a:latin typeface="+mn-lt"/>
                <a:cs typeface="Arial" panose="020B0604020202020204" pitchFamily="34" charset="0"/>
              </a:rPr>
              <a:t>Case 2: Drinking water treatment plant</a:t>
            </a:r>
          </a:p>
          <a:p>
            <a:pPr marL="342900" indent="-342900">
              <a:spcBef>
                <a:spcPct val="0"/>
              </a:spcBef>
              <a:spcAft>
                <a:spcPts val="1000"/>
              </a:spcAft>
            </a:pPr>
            <a:r>
              <a:rPr lang="en-GB" sz="3000" dirty="0">
                <a:latin typeface="+mn-lt"/>
                <a:cs typeface="Arial" panose="020B0604020202020204" pitchFamily="34" charset="0"/>
              </a:rPr>
              <a:t>Case 3: Urban WEF Nexus in Beijing</a:t>
            </a:r>
          </a:p>
          <a:p>
            <a:pPr marL="342900" indent="-342900">
              <a:spcBef>
                <a:spcPct val="0"/>
              </a:spcBef>
              <a:spcAft>
                <a:spcPts val="1000"/>
              </a:spcAft>
            </a:pPr>
            <a:r>
              <a:rPr lang="en-GB" sz="3000" dirty="0">
                <a:latin typeface="+mn-lt"/>
                <a:cs typeface="Arial" panose="020B0604020202020204" pitchFamily="34" charset="0"/>
              </a:rPr>
              <a:t>Case 4: Water management in Phoenix, Arizona</a:t>
            </a:r>
          </a:p>
        </p:txBody>
      </p:sp>
    </p:spTree>
    <p:extLst>
      <p:ext uri="{BB962C8B-B14F-4D97-AF65-F5344CB8AC3E}">
        <p14:creationId xmlns:p14="http://schemas.microsoft.com/office/powerpoint/2010/main" val="84136609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dirty="0">
                <a:latin typeface="Tw Cen MT"/>
                <a:cs typeface="Arial"/>
              </a:rPr>
              <a:t>2.2 Session Delivery Plan [45 minutes]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981734872"/>
              </p:ext>
            </p:extLst>
          </p:nvPr>
        </p:nvGraphicFramePr>
        <p:xfrm>
          <a:off x="531223" y="872067"/>
          <a:ext cx="10996748" cy="1737360"/>
        </p:xfrm>
        <a:graphic>
          <a:graphicData uri="http://schemas.openxmlformats.org/drawingml/2006/table">
            <a:tbl>
              <a:tblPr firstRow="1" bandRow="1">
                <a:tableStyleId>{F5AB1C69-6EDB-4FF4-983F-18BD219EF322}</a:tableStyleId>
              </a:tblPr>
              <a:tblGrid>
                <a:gridCol w="1647533">
                  <a:extLst>
                    <a:ext uri="{9D8B030D-6E8A-4147-A177-3AD203B41FA5}">
                      <a16:colId xmlns:a16="http://schemas.microsoft.com/office/drawing/2014/main" val="2561764042"/>
                    </a:ext>
                  </a:extLst>
                </a:gridCol>
                <a:gridCol w="5455933">
                  <a:extLst>
                    <a:ext uri="{9D8B030D-6E8A-4147-A177-3AD203B41FA5}">
                      <a16:colId xmlns:a16="http://schemas.microsoft.com/office/drawing/2014/main" val="276122388"/>
                    </a:ext>
                  </a:extLst>
                </a:gridCol>
                <a:gridCol w="3893282">
                  <a:extLst>
                    <a:ext uri="{9D8B030D-6E8A-4147-A177-3AD203B41FA5}">
                      <a16:colId xmlns:a16="http://schemas.microsoft.com/office/drawing/2014/main" val="1631192187"/>
                    </a:ext>
                  </a:extLst>
                </a:gridCol>
              </a:tblGrid>
              <a:tr h="370840">
                <a:tc>
                  <a:txBody>
                    <a:bodyPr/>
                    <a:lstStyle/>
                    <a:p>
                      <a:r>
                        <a:rPr lang="en-US" sz="2400" dirty="0"/>
                        <a:t>Time</a:t>
                      </a:r>
                      <a:endParaRPr lang="en-US" sz="2400" dirty="0">
                        <a:latin typeface="Tw Cen MT" panose="020B0602020104020603" pitchFamily="34" charset="0"/>
                      </a:endParaRPr>
                    </a:p>
                  </a:txBody>
                  <a:tcPr/>
                </a:tc>
                <a:tc>
                  <a:txBody>
                    <a:bodyPr/>
                    <a:lstStyle/>
                    <a:p>
                      <a:r>
                        <a:rPr lang="en-US" sz="2400" dirty="0"/>
                        <a:t>Activity</a:t>
                      </a:r>
                      <a:endParaRPr lang="en-US" sz="2400" dirty="0">
                        <a:latin typeface="Tw Cen MT" panose="020B0602020104020603" pitchFamily="34" charset="0"/>
                      </a:endParaRPr>
                    </a:p>
                  </a:txBody>
                  <a:tcPr/>
                </a:tc>
                <a:tc>
                  <a:txBody>
                    <a:bodyPr/>
                    <a:lstStyle/>
                    <a:p>
                      <a:r>
                        <a:rPr lang="en-US" sz="2400" dirty="0"/>
                        <a:t>Facilitator</a:t>
                      </a:r>
                      <a:endParaRPr lang="en-US" sz="2400" dirty="0">
                        <a:latin typeface="Tw Cen MT" panose="020B0602020104020603" pitchFamily="34" charset="0"/>
                      </a:endParaRPr>
                    </a:p>
                  </a:txBody>
                  <a:tcPr/>
                </a:tc>
                <a:extLst>
                  <a:ext uri="{0D108BD9-81ED-4DB2-BD59-A6C34878D82A}">
                    <a16:rowId xmlns:a16="http://schemas.microsoft.com/office/drawing/2014/main" val="4246574102"/>
                  </a:ext>
                </a:extLst>
              </a:tr>
              <a:tr h="370840">
                <a:tc>
                  <a:txBody>
                    <a:bodyPr/>
                    <a:lstStyle/>
                    <a:p>
                      <a:r>
                        <a:rPr lang="en-US" sz="2400" dirty="0"/>
                        <a:t>30 minutes</a:t>
                      </a:r>
                      <a:endParaRPr lang="en-US" sz="2400" dirty="0">
                        <a:latin typeface="Tw Cen MT" panose="020B0602020104020603" pitchFamily="34" charset="0"/>
                      </a:endParaRPr>
                    </a:p>
                  </a:txBody>
                  <a:tcPr/>
                </a:tc>
                <a:tc>
                  <a:txBody>
                    <a:bodyPr/>
                    <a:lstStyle/>
                    <a:p>
                      <a:r>
                        <a:rPr lang="en-US" sz="2400" dirty="0"/>
                        <a:t>Lecture: Presentation of 4 case studies</a:t>
                      </a:r>
                      <a:endParaRPr lang="en-US" sz="2400" dirty="0">
                        <a:latin typeface="Tw Cen MT" panose="020B06020201040206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Rajesh K. Rai</a:t>
                      </a:r>
                      <a:endParaRPr kumimoji="0" lang="en-US" sz="2400" b="0" i="0" u="none" strike="noStrike" kern="1200" cap="none" spc="0" normalizeH="0" baseline="0" noProof="0" dirty="0">
                        <a:ln>
                          <a:noFill/>
                        </a:ln>
                        <a:solidFill>
                          <a:prstClr val="black"/>
                        </a:solidFill>
                        <a:effectLst/>
                        <a:uLnTx/>
                        <a:uFillTx/>
                        <a:latin typeface="Tw Cen MT" panose="020B0602020104020603" pitchFamily="34" charset="0"/>
                        <a:ea typeface="+mn-ea"/>
                        <a:cs typeface="+mn-cs"/>
                      </a:endParaRPr>
                    </a:p>
                  </a:txBody>
                  <a:tcPr/>
                </a:tc>
                <a:extLst>
                  <a:ext uri="{0D108BD9-81ED-4DB2-BD59-A6C34878D82A}">
                    <a16:rowId xmlns:a16="http://schemas.microsoft.com/office/drawing/2014/main" val="468878507"/>
                  </a:ext>
                </a:extLst>
              </a:tr>
              <a:tr h="370840">
                <a:tc>
                  <a:txBody>
                    <a:bodyPr/>
                    <a:lstStyle/>
                    <a:p>
                      <a:r>
                        <a:rPr lang="en-US" sz="2400" dirty="0"/>
                        <a:t>15 minutes</a:t>
                      </a:r>
                      <a:endParaRPr lang="en-US" sz="2400" dirty="0">
                        <a:latin typeface="Tw Cen MT" panose="020B0602020104020603" pitchFamily="34" charset="0"/>
                      </a:endParaRPr>
                    </a:p>
                  </a:txBody>
                  <a:tcPr/>
                </a:tc>
                <a:tc>
                  <a:txBody>
                    <a:bodyPr/>
                    <a:lstStyle/>
                    <a:p>
                      <a:r>
                        <a:rPr lang="en-US" sz="2400" dirty="0"/>
                        <a:t>Exercise 2-3: Open Discussion – Participant reflection on the case studies</a:t>
                      </a:r>
                      <a:endParaRPr lang="en-US" sz="2400" dirty="0">
                        <a:latin typeface="Tw Cen MT" panose="020B06020201040206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Rajesh K. Rai</a:t>
                      </a:r>
                      <a:endParaRPr kumimoji="0" lang="en-US" sz="2400" b="0" i="0" u="none" strike="noStrike" kern="1200" cap="none" spc="0" normalizeH="0" baseline="0" noProof="0" dirty="0">
                        <a:ln>
                          <a:noFill/>
                        </a:ln>
                        <a:solidFill>
                          <a:prstClr val="black"/>
                        </a:solidFill>
                        <a:effectLst/>
                        <a:uLnTx/>
                        <a:uFillTx/>
                        <a:latin typeface="Tw Cen MT" panose="020B0602020104020603" pitchFamily="34" charset="0"/>
                        <a:ea typeface="+mn-ea"/>
                        <a:cs typeface="+mn-cs"/>
                      </a:endParaRPr>
                    </a:p>
                  </a:txBody>
                  <a:tcPr/>
                </a:tc>
                <a:extLst>
                  <a:ext uri="{0D108BD9-81ED-4DB2-BD59-A6C34878D82A}">
                    <a16:rowId xmlns:a16="http://schemas.microsoft.com/office/drawing/2014/main" val="2345109236"/>
                  </a:ext>
                </a:extLst>
              </a:tr>
            </a:tbl>
          </a:graphicData>
        </a:graphic>
      </p:graphicFrame>
    </p:spTree>
    <p:extLst>
      <p:ext uri="{BB962C8B-B14F-4D97-AF65-F5344CB8AC3E}">
        <p14:creationId xmlns:p14="http://schemas.microsoft.com/office/powerpoint/2010/main" val="199213795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1: Pakistani Textile Industry</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rmAutofit/>
          </a:bodyPr>
          <a:lstStyle/>
          <a:p>
            <a:r>
              <a:rPr lang="en-US" dirty="0"/>
              <a:t>Context:</a:t>
            </a:r>
          </a:p>
          <a:p>
            <a:pPr lvl="1"/>
            <a:r>
              <a:rPr lang="en-US" dirty="0"/>
              <a:t>The Pakistani textile industry is one of the largest in the international market, as Pakistan is a major cotton-growing country with an extensive labour market (Abbas et al., 2020).</a:t>
            </a:r>
          </a:p>
          <a:p>
            <a:r>
              <a:rPr lang="en-US" dirty="0"/>
              <a:t>Issues:</a:t>
            </a:r>
          </a:p>
          <a:p>
            <a:pPr lvl="1"/>
            <a:r>
              <a:rPr lang="en-US" dirty="0"/>
              <a:t>Climate change and population growth have affected this industry due to:</a:t>
            </a:r>
          </a:p>
          <a:p>
            <a:pPr lvl="2"/>
            <a:r>
              <a:rPr lang="en-US" dirty="0"/>
              <a:t>a decline in cotton production </a:t>
            </a:r>
          </a:p>
          <a:p>
            <a:pPr lvl="2"/>
            <a:r>
              <a:rPr lang="en-US" dirty="0"/>
              <a:t>power outages</a:t>
            </a:r>
          </a:p>
          <a:p>
            <a:pPr lvl="2"/>
            <a:r>
              <a:rPr lang="en-US" dirty="0"/>
              <a:t>unavailability of adequate water</a:t>
            </a:r>
          </a:p>
          <a:p>
            <a:pPr marL="228600" lvl="1">
              <a:buFont typeface="Arial" panose="020B0604020202020204" pitchFamily="34" charset="0"/>
              <a:buChar char="•"/>
            </a:pPr>
            <a:r>
              <a:rPr lang="en-US" sz="2400" dirty="0">
                <a:solidFill>
                  <a:schemeClr val="tx1"/>
                </a:solidFill>
              </a:rPr>
              <a:t>Proposed solution for stability of this industry:</a:t>
            </a:r>
          </a:p>
          <a:p>
            <a:pPr lvl="1"/>
            <a:r>
              <a:rPr lang="en-US" dirty="0"/>
              <a:t>Sustainability of natural resources, including cotton, energy, and water</a:t>
            </a:r>
          </a:p>
          <a:p>
            <a:pPr lvl="1"/>
            <a:r>
              <a:rPr lang="en-US" dirty="0"/>
              <a:t>Based on the </a:t>
            </a:r>
            <a:r>
              <a:rPr lang="en-US" b="1" dirty="0">
                <a:solidFill>
                  <a:schemeClr val="accent5"/>
                </a:solidFill>
              </a:rPr>
              <a:t>Nexus concept</a:t>
            </a:r>
            <a:r>
              <a:rPr lang="en-US" dirty="0">
                <a:solidFill>
                  <a:schemeClr val="accent5"/>
                </a:solidFill>
              </a:rPr>
              <a:t> </a:t>
            </a:r>
            <a:r>
              <a:rPr lang="en-US" dirty="0"/>
              <a:t>using a </a:t>
            </a:r>
            <a:r>
              <a:rPr lang="en-US" b="1" dirty="0">
                <a:solidFill>
                  <a:schemeClr val="accent5"/>
                </a:solidFill>
              </a:rPr>
              <a:t>system dynamics approach</a:t>
            </a:r>
            <a:r>
              <a:rPr lang="en-US" dirty="0"/>
              <a:t>, a study has developed a </a:t>
            </a:r>
            <a:r>
              <a:rPr lang="en-US" b="1" dirty="0">
                <a:solidFill>
                  <a:schemeClr val="accent5"/>
                </a:solidFill>
              </a:rPr>
              <a:t>resource-energy-water (REW) comprehensive model</a:t>
            </a:r>
            <a:r>
              <a:rPr lang="en-US" dirty="0">
                <a:solidFill>
                  <a:schemeClr val="accent5"/>
                </a:solidFill>
              </a:rPr>
              <a:t> </a:t>
            </a:r>
            <a:r>
              <a:rPr lang="en-US" dirty="0"/>
              <a:t>to quantify trade-offs and synergies of potential solutions/interventions</a:t>
            </a:r>
          </a:p>
        </p:txBody>
      </p:sp>
      <p:sp>
        <p:nvSpPr>
          <p:cNvPr id="4" name="Rectangle 3">
            <a:extLst>
              <a:ext uri="{FF2B5EF4-FFF2-40B4-BE49-F238E27FC236}">
                <a16:creationId xmlns:a16="http://schemas.microsoft.com/office/drawing/2014/main" id="{5EB7EC44-50CD-C6E7-9E92-B7F15BDF70C3}"/>
              </a:ext>
            </a:extLst>
          </p:cNvPr>
          <p:cNvSpPr/>
          <p:nvPr/>
        </p:nvSpPr>
        <p:spPr>
          <a:xfrm>
            <a:off x="9211734" y="3338180"/>
            <a:ext cx="2630311" cy="77732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Abbas et al., 2020</a:t>
            </a:r>
          </a:p>
        </p:txBody>
      </p:sp>
    </p:spTree>
    <p:extLst>
      <p:ext uri="{BB962C8B-B14F-4D97-AF65-F5344CB8AC3E}">
        <p14:creationId xmlns:p14="http://schemas.microsoft.com/office/powerpoint/2010/main" val="4428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6378222" y="750088"/>
            <a:ext cx="5744112" cy="4892260"/>
          </a:xfrm>
          <a:prstGeom prst="rect">
            <a:avLst/>
          </a:prstGeom>
        </p:spPr>
      </p:pic>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1: Pakistani Textile Industry</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a:xfrm>
            <a:off x="531223" y="895159"/>
            <a:ext cx="6095355" cy="5392430"/>
          </a:xfrm>
        </p:spPr>
        <p:txBody>
          <a:bodyPr>
            <a:normAutofit/>
          </a:bodyPr>
          <a:lstStyle/>
          <a:p>
            <a:pPr>
              <a:spcBef>
                <a:spcPts val="1200"/>
              </a:spcBef>
            </a:pPr>
            <a:r>
              <a:rPr lang="en-US" dirty="0"/>
              <a:t>Methodology:</a:t>
            </a:r>
          </a:p>
          <a:p>
            <a:pPr lvl="1"/>
            <a:r>
              <a:rPr lang="en-US" dirty="0"/>
              <a:t>Fig 1 shows a simplified flowchart of the resource-energy-water Nexus in the textile industry. Clockwise and counter-clockwise arrows define a two-way relationship.</a:t>
            </a:r>
          </a:p>
          <a:p>
            <a:pPr lvl="1"/>
            <a:r>
              <a:rPr lang="en-US" dirty="0"/>
              <a:t>Resource, energy, and water (R-E-W) consumptions were calculated for various textile production processes.</a:t>
            </a:r>
          </a:p>
          <a:p>
            <a:pPr lvl="1"/>
            <a:r>
              <a:rPr lang="en-US" dirty="0"/>
              <a:t>A</a:t>
            </a:r>
            <a:r>
              <a:rPr lang="en-US" b="1" dirty="0">
                <a:solidFill>
                  <a:srgbClr val="FF0000"/>
                </a:solidFill>
              </a:rPr>
              <a:t> </a:t>
            </a:r>
            <a:r>
              <a:rPr lang="en-US" b="1" dirty="0">
                <a:solidFill>
                  <a:schemeClr val="accent5"/>
                </a:solidFill>
              </a:rPr>
              <a:t>system dynamics approach</a:t>
            </a:r>
            <a:r>
              <a:rPr lang="en-US" dirty="0">
                <a:solidFill>
                  <a:schemeClr val="accent5"/>
                </a:solidFill>
              </a:rPr>
              <a:t> </a:t>
            </a:r>
            <a:r>
              <a:rPr lang="en-US" dirty="0"/>
              <a:t>was used to illustrate interaction between R-E-W, to maximize the resource use efficiency.</a:t>
            </a:r>
          </a:p>
          <a:p>
            <a:pPr lvl="1"/>
            <a:r>
              <a:rPr lang="en-US" dirty="0"/>
              <a:t>Systems dynamics determines </a:t>
            </a:r>
            <a:r>
              <a:rPr lang="en-US" b="1" dirty="0">
                <a:solidFill>
                  <a:schemeClr val="accent5"/>
                </a:solidFill>
              </a:rPr>
              <a:t>how structures and flows of industrial input components can influence overall output and production</a:t>
            </a:r>
            <a:r>
              <a:rPr lang="en-US" dirty="0"/>
              <a:t>.</a:t>
            </a:r>
          </a:p>
        </p:txBody>
      </p:sp>
      <p:sp>
        <p:nvSpPr>
          <p:cNvPr id="6" name="Content Placeholder 2">
            <a:extLst>
              <a:ext uri="{FF2B5EF4-FFF2-40B4-BE49-F238E27FC236}">
                <a16:creationId xmlns:a16="http://schemas.microsoft.com/office/drawing/2014/main" id="{0BFE2847-57C5-4A70-8AED-9E3E4D6F0BAE}"/>
              </a:ext>
            </a:extLst>
          </p:cNvPr>
          <p:cNvSpPr txBox="1">
            <a:spLocks/>
          </p:cNvSpPr>
          <p:nvPr/>
        </p:nvSpPr>
        <p:spPr>
          <a:xfrm>
            <a:off x="6715074" y="5801242"/>
            <a:ext cx="5318763" cy="59871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500" dirty="0"/>
              <a:t>Figure: A simplified resource-energy-water Nexus for a textile industry (Source: Abbas et al., 2020)</a:t>
            </a:r>
          </a:p>
        </p:txBody>
      </p:sp>
    </p:spTree>
    <p:extLst>
      <p:ext uri="{BB962C8B-B14F-4D97-AF65-F5344CB8AC3E}">
        <p14:creationId xmlns:p14="http://schemas.microsoft.com/office/powerpoint/2010/main" val="2398038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1: Pakistani Textile Industry</a:t>
            </a:r>
          </a:p>
        </p:txBody>
      </p:sp>
      <p:pic>
        <p:nvPicPr>
          <p:cNvPr id="4" name="Content Placeholder 3"/>
          <p:cNvPicPr>
            <a:picLocks noGrp="1"/>
          </p:cNvPicPr>
          <p:nvPr>
            <p:ph idx="1"/>
          </p:nvPr>
        </p:nvPicPr>
        <p:blipFill>
          <a:blip r:embed="rId3">
            <a:extLst>
              <a:ext uri="{28A0092B-C50C-407E-A947-70E740481C1C}">
                <a14:useLocalDpi xmlns:a14="http://schemas.microsoft.com/office/drawing/2010/main"/>
              </a:ext>
            </a:extLst>
          </a:blip>
          <a:stretch>
            <a:fillRect/>
          </a:stretch>
        </p:blipFill>
        <p:spPr>
          <a:xfrm>
            <a:off x="356410" y="744110"/>
            <a:ext cx="8502150" cy="5369779"/>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531223" y="6187083"/>
            <a:ext cx="8686800" cy="291967"/>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500" i="1" dirty="0"/>
              <a:t>Figure : Interactions between R-E-W processes &amp; external factors in a textile industry (Source: Abbas et al., 2020)</a:t>
            </a:r>
          </a:p>
        </p:txBody>
      </p:sp>
      <p:sp>
        <p:nvSpPr>
          <p:cNvPr id="3" name="Content Placeholder 2">
            <a:extLst>
              <a:ext uri="{FF2B5EF4-FFF2-40B4-BE49-F238E27FC236}">
                <a16:creationId xmlns:a16="http://schemas.microsoft.com/office/drawing/2014/main" id="{8B1FD371-4447-38C1-3DB7-D711501D0A2D}"/>
              </a:ext>
            </a:extLst>
          </p:cNvPr>
          <p:cNvSpPr txBox="1">
            <a:spLocks/>
          </p:cNvSpPr>
          <p:nvPr/>
        </p:nvSpPr>
        <p:spPr>
          <a:xfrm>
            <a:off x="8858560" y="726312"/>
            <a:ext cx="3072183" cy="554657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tx2"/>
                </a:solidFill>
                <a:latin typeface="+mn-lt"/>
              </a:rPr>
              <a:t>CALCULATIONS</a:t>
            </a:r>
            <a:endParaRPr lang="en-US" dirty="0">
              <a:solidFill>
                <a:schemeClr val="tx2"/>
              </a:solidFill>
              <a:latin typeface="+mn-lt"/>
            </a:endParaRPr>
          </a:p>
          <a:p>
            <a:r>
              <a:rPr lang="en-US" dirty="0">
                <a:solidFill>
                  <a:schemeClr val="accent5"/>
                </a:solidFill>
                <a:latin typeface="+mn-lt"/>
              </a:rPr>
              <a:t>Energy consumption</a:t>
            </a:r>
          </a:p>
          <a:p>
            <a:pPr lvl="1"/>
            <a:r>
              <a:rPr lang="en-US" dirty="0">
                <a:solidFill>
                  <a:schemeClr val="accent5"/>
                </a:solidFill>
                <a:latin typeface="+mn-lt"/>
              </a:rPr>
              <a:t>For electrical systems (motors, lighting, pumps and fans, compressors, chillers)</a:t>
            </a:r>
          </a:p>
          <a:p>
            <a:pPr lvl="1"/>
            <a:r>
              <a:rPr lang="en-US" dirty="0">
                <a:solidFill>
                  <a:schemeClr val="accent5"/>
                </a:solidFill>
                <a:latin typeface="+mn-lt"/>
              </a:rPr>
              <a:t>For boiler to heat water</a:t>
            </a:r>
          </a:p>
          <a:p>
            <a:r>
              <a:rPr lang="en-US" dirty="0">
                <a:latin typeface="+mn-lt"/>
              </a:rPr>
              <a:t>Water consumption</a:t>
            </a:r>
          </a:p>
          <a:p>
            <a:r>
              <a:rPr lang="en-US" dirty="0">
                <a:latin typeface="+mn-lt"/>
              </a:rPr>
              <a:t>Resource (cotton) consumption</a:t>
            </a:r>
          </a:p>
          <a:p>
            <a:r>
              <a:rPr lang="en-US" dirty="0">
                <a:latin typeface="+mn-lt"/>
              </a:rPr>
              <a:t>Seasonality of R-E-W consumptions</a:t>
            </a:r>
          </a:p>
        </p:txBody>
      </p:sp>
    </p:spTree>
    <p:extLst>
      <p:ext uri="{BB962C8B-B14F-4D97-AF65-F5344CB8AC3E}">
        <p14:creationId xmlns:p14="http://schemas.microsoft.com/office/powerpoint/2010/main" val="260993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1: Pakistani Textile Industry</a:t>
            </a:r>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p:txBody>
          <a:bodyPr>
            <a:normAutofit/>
          </a:bodyPr>
          <a:lstStyle/>
          <a:p>
            <a:r>
              <a:rPr lang="en-US" dirty="0"/>
              <a:t>Nexus uncertainty analysis:</a:t>
            </a:r>
          </a:p>
          <a:p>
            <a:pPr lvl="1"/>
            <a:r>
              <a:rPr lang="en-US" dirty="0"/>
              <a:t>Monte Carlo simulation technique was used to determine the uncertainty</a:t>
            </a:r>
          </a:p>
          <a:p>
            <a:pPr marL="228600" lvl="1">
              <a:buFont typeface="Arial" panose="020B0604020202020204" pitchFamily="34" charset="0"/>
              <a:buChar char="•"/>
            </a:pPr>
            <a:r>
              <a:rPr lang="en-US" sz="2400" dirty="0">
                <a:solidFill>
                  <a:schemeClr val="tx1"/>
                </a:solidFill>
              </a:rPr>
              <a:t>Sensitivity analysis:</a:t>
            </a:r>
          </a:p>
          <a:p>
            <a:pPr lvl="1"/>
            <a:r>
              <a:rPr lang="en-US" dirty="0"/>
              <a:t>Performed </a:t>
            </a:r>
            <a:r>
              <a:rPr lang="en-US" b="1" dirty="0">
                <a:solidFill>
                  <a:schemeClr val="accent5"/>
                </a:solidFill>
              </a:rPr>
              <a:t>to add confidence in the results</a:t>
            </a:r>
            <a:r>
              <a:rPr lang="en-US" dirty="0">
                <a:solidFill>
                  <a:schemeClr val="accent5"/>
                </a:solidFill>
              </a:rPr>
              <a:t> </a:t>
            </a:r>
            <a:r>
              <a:rPr lang="en-US" dirty="0"/>
              <a:t>of the sustainability of R-E-W</a:t>
            </a:r>
          </a:p>
          <a:p>
            <a:pPr lvl="1"/>
            <a:r>
              <a:rPr lang="en-US" dirty="0"/>
              <a:t>Helps to understand/quantify changes in output with one-unit change in input parameters</a:t>
            </a:r>
          </a:p>
          <a:p>
            <a:r>
              <a:rPr lang="en-US" dirty="0"/>
              <a:t>Conclusions:</a:t>
            </a:r>
          </a:p>
          <a:p>
            <a:pPr lvl="1">
              <a:lnSpc>
                <a:spcPct val="110000"/>
              </a:lnSpc>
            </a:pPr>
            <a:r>
              <a:rPr lang="en-US" dirty="0"/>
              <a:t>Availability of energy and water is more important to the textile industry than the resource (cotton).</a:t>
            </a:r>
          </a:p>
          <a:p>
            <a:pPr lvl="1">
              <a:lnSpc>
                <a:spcPct val="110000"/>
              </a:lnSpc>
            </a:pPr>
            <a:r>
              <a:rPr lang="en-US" dirty="0"/>
              <a:t>Implementation of </a:t>
            </a:r>
            <a:r>
              <a:rPr lang="en-US" b="1" dirty="0">
                <a:solidFill>
                  <a:schemeClr val="accent5"/>
                </a:solidFill>
              </a:rPr>
              <a:t>renewable energy</a:t>
            </a:r>
            <a:r>
              <a:rPr lang="en-US" dirty="0"/>
              <a:t> and </a:t>
            </a:r>
            <a:r>
              <a:rPr lang="en-US" b="1" dirty="0">
                <a:solidFill>
                  <a:schemeClr val="accent5"/>
                </a:solidFill>
              </a:rPr>
              <a:t>wastewater treatment technologies</a:t>
            </a:r>
            <a:r>
              <a:rPr lang="en-US" dirty="0">
                <a:solidFill>
                  <a:schemeClr val="accent5"/>
                </a:solidFill>
              </a:rPr>
              <a:t> </a:t>
            </a:r>
            <a:r>
              <a:rPr lang="en-US" dirty="0"/>
              <a:t>can make each factory more self-sufficient and manage its daily production, as emphasized by the two-way relationships between R-E-W.</a:t>
            </a:r>
          </a:p>
        </p:txBody>
      </p:sp>
    </p:spTree>
    <p:extLst>
      <p:ext uri="{BB962C8B-B14F-4D97-AF65-F5344CB8AC3E}">
        <p14:creationId xmlns:p14="http://schemas.microsoft.com/office/powerpoint/2010/main" val="4106578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2: Drinking Water Treatment Plant </a:t>
            </a:r>
            <a:endParaRPr lang="en-US" dirty="0"/>
          </a:p>
        </p:txBody>
      </p:sp>
      <p:sp>
        <p:nvSpPr>
          <p:cNvPr id="3" name="Content Placeholder 2">
            <a:extLst>
              <a:ext uri="{FF2B5EF4-FFF2-40B4-BE49-F238E27FC236}">
                <a16:creationId xmlns:a16="http://schemas.microsoft.com/office/drawing/2014/main" id="{0BFE2847-57C5-4A70-8AED-9E3E4D6F0BAE}"/>
              </a:ext>
            </a:extLst>
          </p:cNvPr>
          <p:cNvSpPr>
            <a:spLocks noGrp="1"/>
          </p:cNvSpPr>
          <p:nvPr>
            <p:ph idx="1"/>
          </p:nvPr>
        </p:nvSpPr>
        <p:spPr>
          <a:xfrm>
            <a:off x="531224" y="895159"/>
            <a:ext cx="10071462" cy="5309698"/>
          </a:xfrm>
        </p:spPr>
        <p:txBody>
          <a:bodyPr>
            <a:normAutofit/>
          </a:bodyPr>
          <a:lstStyle/>
          <a:p>
            <a:r>
              <a:rPr lang="en-US" sz="2200" dirty="0"/>
              <a:t>Context:</a:t>
            </a:r>
          </a:p>
          <a:p>
            <a:pPr lvl="1"/>
            <a:r>
              <a:rPr lang="en-US" dirty="0"/>
              <a:t>Drinking water treatment is energy-intensive and contributes to carbon emissions. </a:t>
            </a:r>
          </a:p>
          <a:p>
            <a:pPr lvl="1"/>
            <a:r>
              <a:rPr lang="en-US" dirty="0"/>
              <a:t>This case study aims to synthesize the </a:t>
            </a:r>
            <a:r>
              <a:rPr lang="en-US" b="1" dirty="0">
                <a:solidFill>
                  <a:schemeClr val="accent5"/>
                </a:solidFill>
              </a:rPr>
              <a:t>energy-water-carbon Nexus</a:t>
            </a:r>
            <a:r>
              <a:rPr lang="en-US" dirty="0">
                <a:solidFill>
                  <a:schemeClr val="accent5"/>
                </a:solidFill>
              </a:rPr>
              <a:t> </a:t>
            </a:r>
            <a:r>
              <a:rPr lang="en-US" dirty="0"/>
              <a:t>of a large-scale drinking water treatment plant (DWTP) in southwestern United States that treats 1 Mm</a:t>
            </a:r>
            <a:r>
              <a:rPr lang="en-US" baseline="30000" dirty="0"/>
              <a:t>3</a:t>
            </a:r>
            <a:r>
              <a:rPr lang="en-US" dirty="0"/>
              <a:t>/day of raw water and utilizes fossil fuels for energy.</a:t>
            </a:r>
          </a:p>
          <a:p>
            <a:r>
              <a:rPr lang="en-US" sz="2200" dirty="0"/>
              <a:t>Issues:</a:t>
            </a:r>
          </a:p>
          <a:p>
            <a:pPr lvl="1"/>
            <a:r>
              <a:rPr lang="en-US" dirty="0"/>
              <a:t>Energy requirements for </a:t>
            </a:r>
            <a:r>
              <a:rPr lang="en-US" dirty="0" err="1"/>
              <a:t>DWTPs</a:t>
            </a:r>
            <a:r>
              <a:rPr lang="en-US" dirty="0"/>
              <a:t> are met through fossil fuel-based technologies; which along with other environmental disruptions are the leading </a:t>
            </a:r>
            <a:r>
              <a:rPr lang="en-US" b="1" dirty="0">
                <a:solidFill>
                  <a:schemeClr val="accent5"/>
                </a:solidFill>
              </a:rPr>
              <a:t>contributors of carbon emissions</a:t>
            </a:r>
            <a:r>
              <a:rPr lang="en-US" dirty="0">
                <a:solidFill>
                  <a:schemeClr val="accent5"/>
                </a:solidFill>
              </a:rPr>
              <a:t>.</a:t>
            </a:r>
          </a:p>
          <a:p>
            <a:pPr marL="228600" lvl="1">
              <a:buFont typeface="Arial" panose="020B0604020202020204" pitchFamily="34" charset="0"/>
              <a:buChar char="•"/>
            </a:pPr>
            <a:r>
              <a:rPr lang="en-US" dirty="0">
                <a:solidFill>
                  <a:schemeClr val="tx1"/>
                </a:solidFill>
              </a:rPr>
              <a:t>Potential solutions energy costs and carbon emissions:</a:t>
            </a:r>
          </a:p>
          <a:p>
            <a:pPr lvl="1"/>
            <a:r>
              <a:rPr lang="en-US" dirty="0"/>
              <a:t>Using renewables sources (e.g., solar) as an energy source can reduce use of fossil fuels, minimize cost of operation, and offset carbon emissions.</a:t>
            </a:r>
          </a:p>
        </p:txBody>
      </p:sp>
      <p:sp>
        <p:nvSpPr>
          <p:cNvPr id="4" name="Rectangle 3">
            <a:extLst>
              <a:ext uri="{FF2B5EF4-FFF2-40B4-BE49-F238E27FC236}">
                <a16:creationId xmlns:a16="http://schemas.microsoft.com/office/drawing/2014/main" id="{F16E1298-C88F-5FB3-1B6E-CA162BDFE0A8}"/>
              </a:ext>
            </a:extLst>
          </p:cNvPr>
          <p:cNvSpPr/>
          <p:nvPr/>
        </p:nvSpPr>
        <p:spPr>
          <a:xfrm>
            <a:off x="8918223" y="611697"/>
            <a:ext cx="2889956" cy="51380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err="1"/>
              <a:t>Bukhary</a:t>
            </a:r>
            <a:r>
              <a:rPr lang="en-US" sz="2400" dirty="0"/>
              <a:t> et al., 2020</a:t>
            </a:r>
          </a:p>
        </p:txBody>
      </p:sp>
    </p:spTree>
    <p:extLst>
      <p:ext uri="{BB962C8B-B14F-4D97-AF65-F5344CB8AC3E}">
        <p14:creationId xmlns:p14="http://schemas.microsoft.com/office/powerpoint/2010/main" val="220304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CC32-6D5D-462A-AE7B-846CAD438366}"/>
              </a:ext>
            </a:extLst>
          </p:cNvPr>
          <p:cNvSpPr>
            <a:spLocks noGrp="1"/>
          </p:cNvSpPr>
          <p:nvPr>
            <p:ph type="title"/>
          </p:nvPr>
        </p:nvSpPr>
        <p:spPr/>
        <p:txBody>
          <a:bodyPr>
            <a:normAutofit fontScale="90000"/>
          </a:bodyPr>
          <a:lstStyle/>
          <a:p>
            <a:r>
              <a:rPr lang="en-US" dirty="0">
                <a:latin typeface="Tw Cen MT"/>
                <a:cs typeface="Arial"/>
              </a:rPr>
              <a:t>2.2 Case 2: Drinking Water Treatment Plant </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a:ext>
            </a:extLst>
          </a:blip>
          <a:stretch>
            <a:fillRect/>
          </a:stretch>
        </p:blipFill>
        <p:spPr>
          <a:xfrm>
            <a:off x="404948" y="1170214"/>
            <a:ext cx="11338560" cy="4206240"/>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489857" y="5720441"/>
            <a:ext cx="11212285" cy="38100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dirty="0"/>
              <a:t>Figure: Process flow diagram for the drinking water treatment plant </a:t>
            </a:r>
          </a:p>
          <a:p>
            <a:pPr marL="0" indent="0" algn="ctr">
              <a:spcAft>
                <a:spcPts val="0"/>
              </a:spcAft>
              <a:buNone/>
            </a:pPr>
            <a:r>
              <a:rPr lang="en-US" sz="1700" dirty="0"/>
              <a:t>(Source: </a:t>
            </a:r>
            <a:r>
              <a:rPr lang="en-US" sz="1700" dirty="0" err="1"/>
              <a:t>Bukhary</a:t>
            </a:r>
            <a:r>
              <a:rPr lang="en-US" sz="1700" dirty="0"/>
              <a:t> et al., 2020)</a:t>
            </a:r>
          </a:p>
        </p:txBody>
      </p:sp>
    </p:spTree>
    <p:extLst>
      <p:ext uri="{BB962C8B-B14F-4D97-AF65-F5344CB8AC3E}">
        <p14:creationId xmlns:p14="http://schemas.microsoft.com/office/powerpoint/2010/main" val="123903482"/>
      </p:ext>
    </p:extLst>
  </p:cSld>
  <p:clrMapOvr>
    <a:masterClrMapping/>
  </p:clrMapOvr>
</p:sld>
</file>

<file path=ppt/theme/theme1.xml><?xml version="1.0" encoding="utf-8"?>
<a:theme xmlns:a="http://schemas.openxmlformats.org/drawingml/2006/main" name="NEXUS Gains slide master">
  <a:themeElements>
    <a:clrScheme name="Custom 2">
      <a:dk1>
        <a:sysClr val="windowText" lastClr="000000"/>
      </a:dk1>
      <a:lt1>
        <a:sysClr val="window" lastClr="FFFFFF"/>
      </a:lt1>
      <a:dk2>
        <a:srgbClr val="2F5597"/>
      </a:dk2>
      <a:lt2>
        <a:srgbClr val="E7E6E6"/>
      </a:lt2>
      <a:accent1>
        <a:srgbClr val="4472C4"/>
      </a:accent1>
      <a:accent2>
        <a:srgbClr val="3BA37B"/>
      </a:accent2>
      <a:accent3>
        <a:srgbClr val="669E40"/>
      </a:accent3>
      <a:accent4>
        <a:srgbClr val="FFC000"/>
      </a:accent4>
      <a:accent5>
        <a:srgbClr val="D66532"/>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3_Academic_Course_Chapter1_14Jan2024_v1" id="{BCE3F6D0-0009-4A90-B970-172B47F0D8F2}" vid="{7B6FD475-710E-4304-A1AE-E2403DD5BD9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_dlc_DocId xmlns="d4e0ead3-86df-4f0d-aac1-07608b4cd2df">SCRIPTORIA-56850870-13003</_dlc_DocId>
    <_dlc_DocIdUrl xmlns="d4e0ead3-86df-4f0d-aac1-07608b4cd2df">
      <Url>https://scriptoria.sharepoint.com/Home/pnc/_layouts/15/DocIdRedir.aspx?ID=SCRIPTORIA-56850870-13003</Url>
      <Description>SCRIPTORIA-56850870-13003</Description>
    </_dlc_DocIdUrl>
    <_ip_UnifiedCompliancePolicyUIAction xmlns="http://schemas.microsoft.com/sharepoint/v3" xsi:nil="true"/>
    <TaxCatchAll xmlns="d4e0ead3-86df-4f0d-aac1-07608b4cd2df" xsi:nil="true"/>
    <lcf76f155ced4ddcb4097134ff3c332f xmlns="a07365f7-0a37-4873-916e-3a01975cc5ee">
      <Terms xmlns="http://schemas.microsoft.com/office/infopath/2007/PartnerControls"/>
    </lcf76f155ced4ddcb4097134ff3c332f>
    <Description0 xmlns="a07365f7-0a37-4873-916e-3a01975cc5ee"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DC324D496C191E4B8A145C21BCD42A56" ma:contentTypeVersion="21" ma:contentTypeDescription="Create a new document." ma:contentTypeScope="" ma:versionID="45aec775961c015358c65c6e433db93c">
  <xsd:schema xmlns:xsd="http://www.w3.org/2001/XMLSchema" xmlns:xs="http://www.w3.org/2001/XMLSchema" xmlns:p="http://schemas.microsoft.com/office/2006/metadata/properties" xmlns:ns1="http://schemas.microsoft.com/sharepoint/v3" xmlns:ns2="a07365f7-0a37-4873-916e-3a01975cc5ee" xmlns:ns3="d4e0ead3-86df-4f0d-aac1-07608b4cd2df" xmlns:ns4="53899188-b46e-4465-8eec-4a9042b31cd9" targetNamespace="http://schemas.microsoft.com/office/2006/metadata/properties" ma:root="true" ma:fieldsID="9ab0181cb8f6170f9af5c81337fc57b9" ns1:_="" ns2:_="" ns3:_="" ns4:_="">
    <xsd:import namespace="http://schemas.microsoft.com/sharepoint/v3"/>
    <xsd:import namespace="a07365f7-0a37-4873-916e-3a01975cc5ee"/>
    <xsd:import namespace="d4e0ead3-86df-4f0d-aac1-07608b4cd2df"/>
    <xsd:import namespace="53899188-b46e-4465-8eec-4a9042b31cd9"/>
    <xsd:element name="properties">
      <xsd:complexType>
        <xsd:sequence>
          <xsd:element name="documentManagement">
            <xsd:complexType>
              <xsd:all>
                <xsd:element ref="ns2:Description0" minOccurs="0"/>
                <xsd:element ref="ns2:MediaServiceMetadata" minOccurs="0"/>
                <xsd:element ref="ns2:MediaServiceFastMetadata" minOccurs="0"/>
                <xsd:element ref="ns3:_dlc_DocId" minOccurs="0"/>
                <xsd:element ref="ns3:_dlc_DocIdUrl" minOccurs="0"/>
                <xsd:element ref="ns3:_dlc_DocIdPersistId"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2:MediaServiceAutoTags" minOccurs="0"/>
                <xsd:element ref="ns2:MediaServiceOCR" minOccurs="0"/>
                <xsd:element ref="ns2:MediaServiceGenerationTime" minOccurs="0"/>
                <xsd:element ref="ns2:MediaServiceEventHashCode" minOccurs="0"/>
                <xsd:element ref="ns4:SharedWithUsers" minOccurs="0"/>
                <xsd:element ref="ns4: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7365f7-0a37-4873-916e-3a01975cc5e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Location" ma:index="25" nillable="true" ma:displayName="Location" ma:internalName="MediaServiceLocation" ma:readOnly="true">
      <xsd:simpleType>
        <xsd:restriction base="dms:Text"/>
      </xsd:simpleType>
    </xsd:element>
    <xsd:element name="MediaLengthInSeconds" ma:index="26" nillable="true" ma:displayName="Length (seconds)" ma:internalName="MediaLengthInSeconds" ma:readOnly="true">
      <xsd:simpleType>
        <xsd:restriction base="dms:Unknown"/>
      </xsd:simple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07c07f23-3e0c-44c6-b300-81e71e44365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0" nillable="true" ma:displayName="MediaServiceObjectDetectorVersions" ma:hidden="true" ma:indexed="true" ma:internalName="MediaServiceObjectDetectorVersions" ma:readOnly="true">
      <xsd:simpleType>
        <xsd:restriction base="dms:Text"/>
      </xsd:simpleType>
    </xsd:element>
    <xsd:element name="MediaServiceSearchProperties" ma:index="3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e0ead3-86df-4f0d-aac1-07608b4cd2df"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dexed="true"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29" nillable="true" ma:displayName="Taxonomy Catch All Column" ma:hidden="true" ma:list="{9bdbe347-e7f1-4318-b5ff-6accbb98653f}" ma:internalName="TaxCatchAll" ma:showField="CatchAllData" ma:web="d4e0ead3-86df-4f0d-aac1-07608b4cd2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3899188-b46e-4465-8eec-4a9042b31cd9" elementFormDefault="qualified">
    <xsd:import namespace="http://schemas.microsoft.com/office/2006/documentManagement/types"/>
    <xsd:import namespace="http://schemas.microsoft.com/office/infopath/2007/PartnerControls"/>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8D69B2-03E2-4F11-9796-C56DA8B8D6E5}">
  <ds:schemaRefs>
    <ds:schemaRef ds:uri="http://schemas.microsoft.com/sharepoint/events"/>
  </ds:schemaRefs>
</ds:datastoreItem>
</file>

<file path=customXml/itemProps2.xml><?xml version="1.0" encoding="utf-8"?>
<ds:datastoreItem xmlns:ds="http://schemas.openxmlformats.org/officeDocument/2006/customXml" ds:itemID="{5B93CE4E-57F7-4262-95CD-CCDFB51C6E84}">
  <ds:schemaRefs>
    <ds:schemaRef ds:uri="http://schemas.microsoft.com/office/infopath/2007/PartnerControls"/>
    <ds:schemaRef ds:uri="http://schemas.openxmlformats.org/package/2006/metadata/core-properties"/>
    <ds:schemaRef ds:uri="53899188-b46e-4465-8eec-4a9042b31cd9"/>
    <ds:schemaRef ds:uri="http://schemas.microsoft.com/office/2006/metadata/properties"/>
    <ds:schemaRef ds:uri="http://purl.org/dc/dcmitype/"/>
    <ds:schemaRef ds:uri="http://purl.org/dc/elements/1.1/"/>
    <ds:schemaRef ds:uri="http://www.w3.org/XML/1998/namespace"/>
    <ds:schemaRef ds:uri="http://schemas.microsoft.com/office/2006/documentManagement/types"/>
    <ds:schemaRef ds:uri="http://purl.org/dc/terms/"/>
    <ds:schemaRef ds:uri="d4e0ead3-86df-4f0d-aac1-07608b4cd2df"/>
    <ds:schemaRef ds:uri="a07365f7-0a37-4873-916e-3a01975cc5ee"/>
    <ds:schemaRef ds:uri="http://schemas.microsoft.com/sharepoint/v3"/>
  </ds:schemaRefs>
</ds:datastoreItem>
</file>

<file path=customXml/itemProps3.xml><?xml version="1.0" encoding="utf-8"?>
<ds:datastoreItem xmlns:ds="http://schemas.openxmlformats.org/officeDocument/2006/customXml" ds:itemID="{FC2556FF-8C21-49C9-A24D-2A1CAFF95403}">
  <ds:schemaRefs>
    <ds:schemaRef ds:uri="http://schemas.microsoft.com/sharepoint/v3/contenttype/forms"/>
  </ds:schemaRefs>
</ds:datastoreItem>
</file>

<file path=customXml/itemProps4.xml><?xml version="1.0" encoding="utf-8"?>
<ds:datastoreItem xmlns:ds="http://schemas.openxmlformats.org/officeDocument/2006/customXml" ds:itemID="{F902A6C6-846B-4FB6-8C80-D7A8885A36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7365f7-0a37-4873-916e-3a01975cc5ee"/>
    <ds:schemaRef ds:uri="d4e0ead3-86df-4f0d-aac1-07608b4cd2df"/>
    <ds:schemaRef ds:uri="53899188-b46e-4465-8eec-4a9042b31c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NEXUS Gains slide master</Template>
  <TotalTime>27713</TotalTime>
  <Words>15397</Words>
  <Application>Microsoft Office PowerPoint</Application>
  <PresentationFormat>Widescreen</PresentationFormat>
  <Paragraphs>1352</Paragraphs>
  <Slides>135</Slides>
  <Notes>54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135</vt:i4>
      </vt:variant>
    </vt:vector>
  </HeadingPairs>
  <TitlesOfParts>
    <vt:vector size="145" baseType="lpstr">
      <vt:lpstr>Arial</vt:lpstr>
      <vt:lpstr>AvenirLTStd-Black</vt:lpstr>
      <vt:lpstr>AvenirLTStd-Light</vt:lpstr>
      <vt:lpstr>Calibri</vt:lpstr>
      <vt:lpstr>Calibri Light</vt:lpstr>
      <vt:lpstr>KorinnaITCbyBT-Regular</vt:lpstr>
      <vt:lpstr>Times New Roman</vt:lpstr>
      <vt:lpstr>Tw Cen MT</vt:lpstr>
      <vt:lpstr>Wingdings</vt:lpstr>
      <vt:lpstr>NEXUS Gains slide master</vt:lpstr>
      <vt:lpstr>Part of a post-graduate course on “Climate Change, Water Security &amp; Nexus”</vt:lpstr>
      <vt:lpstr>Contributors </vt:lpstr>
      <vt:lpstr>Module 2</vt:lpstr>
      <vt:lpstr>Contributors </vt:lpstr>
      <vt:lpstr>2. Operationalizing the WEFE Nexus [4 hrs, 15 mins]</vt:lpstr>
      <vt:lpstr>PowerPoint Presentation</vt:lpstr>
      <vt:lpstr>2.1 Session Delivery Plan [2 hrs, 30 mins]</vt:lpstr>
      <vt:lpstr>2.1 Conceptual Framework for WEFE Nexus Assessment</vt:lpstr>
      <vt:lpstr>2.1 Conceptual Framework for WEFE Nexus Assessment</vt:lpstr>
      <vt:lpstr>2.1 Conceptual Framework for WEFE Nexus Assessment | Example</vt:lpstr>
      <vt:lpstr>2.1 Conceptual Framework for WEFE Nexus Assessment | Example</vt:lpstr>
      <vt:lpstr>2.1 Conceptual Framework for WEFE Nexus Assessment | Example</vt:lpstr>
      <vt:lpstr>2.1 Conceptual Framework for WEFE Nexus Assessment | Example</vt:lpstr>
      <vt:lpstr>2.1 Conceptual Framework for WEFE Nexus Assessment | Example</vt:lpstr>
      <vt:lpstr>2.1 Conceptual Framework for WEFE Nexus Assessment|Example</vt:lpstr>
      <vt:lpstr>2.1 Conceptual Framework for WEFE Nexus Assessment</vt:lpstr>
      <vt:lpstr>2.1 Conceptual Framework | Indicators/Parameters</vt:lpstr>
      <vt:lpstr>2.1 Conceptual Framework | Indicators/Parameters</vt:lpstr>
      <vt:lpstr>2.1 Conceptual Framework | Indicators/Parameters</vt:lpstr>
      <vt:lpstr>2.1 WEFE Nexus Assessment | Sources and Further Reading</vt:lpstr>
      <vt:lpstr>PowerPoint Presentation</vt:lpstr>
      <vt:lpstr>2.1 Framework for Inclusivity Analysis in WEFE Nexus</vt:lpstr>
      <vt:lpstr>2.1 Framework for Inclusivity Analysis in WEFE Nexus</vt:lpstr>
      <vt:lpstr>2.1 Inclusivity Analysis | Terminologies </vt:lpstr>
      <vt:lpstr>2.1 Inclusivity Analysis | Focus </vt:lpstr>
      <vt:lpstr>2.1 Inclusivity Analysis | Focus </vt:lpstr>
      <vt:lpstr>2.1 Inclusivity Analysis | Focus</vt:lpstr>
      <vt:lpstr>2.1 Inclusivity Analysis | Focus </vt:lpstr>
      <vt:lpstr>2.1 Inclusivity Analysis | Focus </vt:lpstr>
      <vt:lpstr>2.1 Inclusivity Analysis | Focus</vt:lpstr>
      <vt:lpstr>2.1 Inclusivity Analysis | Focus</vt:lpstr>
      <vt:lpstr>2.1 Inclusivity Analysis | Focus</vt:lpstr>
      <vt:lpstr>2.1 Inclusivity Analysis | Focus</vt:lpstr>
      <vt:lpstr>2.1 Inclusivity Analysis | Focus</vt:lpstr>
      <vt:lpstr>2.1 Inclusivity Analysis | Focus</vt:lpstr>
      <vt:lpstr>2.1 Inclusivity Analysis | Focus</vt:lpstr>
      <vt:lpstr>2.1 Inclusivity Analysis | Focus</vt:lpstr>
      <vt:lpstr>2.1 Inclusivity Analysis | Focus</vt:lpstr>
      <vt:lpstr>2.1 Inclusivity Analysis | Focus</vt:lpstr>
      <vt:lpstr>2.1 Exercise 2-1: Open Discussion [15 minutes]</vt:lpstr>
      <vt:lpstr>PowerPoint Presentation</vt:lpstr>
      <vt:lpstr>2.1 Data Requirements and Typologies</vt:lpstr>
      <vt:lpstr>2.1 Examples of Existing Databases </vt:lpstr>
      <vt:lpstr>2.1 Examples of Existing Databases </vt:lpstr>
      <vt:lpstr>2.1 Examples of Existing Databases | Multinational </vt:lpstr>
      <vt:lpstr>2.1 Examples of Existing Databases | National </vt:lpstr>
      <vt:lpstr>2.1 Examples of Existing Databases | Survey Sources </vt:lpstr>
      <vt:lpstr>2.1 Data Acquisition and Pre-Processing</vt:lpstr>
      <vt:lpstr>2.1 Data Management</vt:lpstr>
      <vt:lpstr>2.1 Data Management</vt:lpstr>
      <vt:lpstr>2.1 Data Dissemination | Key Components</vt:lpstr>
      <vt:lpstr>2.1 WEFE Nexus Database| Reading Materials</vt:lpstr>
      <vt:lpstr>PowerPoint Presentation</vt:lpstr>
      <vt:lpstr>2.1 Nexus Modeling | Concepts</vt:lpstr>
      <vt:lpstr>2.1 Nexus Modeling | Approaches </vt:lpstr>
      <vt:lpstr>2.1 Nexus Modeling | Approaches </vt:lpstr>
      <vt:lpstr>2.1 Nexus Modeling | Tools &amp; Techniques </vt:lpstr>
      <vt:lpstr>2.1 Nexus Modeling | Tools &amp; Techniques </vt:lpstr>
      <vt:lpstr>2.1 Nexus Modeling | Tools &amp; Techniques </vt:lpstr>
      <vt:lpstr>2.1 Nexus Modeling | Tools &amp; Techniques </vt:lpstr>
      <vt:lpstr>2.1 Nexus Modeling | Tools &amp; Techniques</vt:lpstr>
      <vt:lpstr>2.1 Nexus Modeling | Tools &amp; Techniques | Q Nexus Model</vt:lpstr>
      <vt:lpstr>2.1 Nexus Modeling | Tools &amp; Techniques | Q Nexus Model</vt:lpstr>
      <vt:lpstr>2.1 Nexus Modeling | Tools &amp; Techniques | Q Nexus Model</vt:lpstr>
      <vt:lpstr>2.1 Nexus Modeling | Tools &amp; Techniques | Q Nexus Model</vt:lpstr>
      <vt:lpstr>2.1 Nexus Modeling | Tools &amp; Techniques | Q Nexus Model</vt:lpstr>
      <vt:lpstr>2.1 Nexus Modeling | Tools &amp; Techniques | Q Nexus Model</vt:lpstr>
      <vt:lpstr>2.1 Nexus Modeling | Tools &amp; Techniques | Q Nexus Model</vt:lpstr>
      <vt:lpstr>2.1 Nexus Modeling | Tools &amp; Techniques | Q Nexus Model</vt:lpstr>
      <vt:lpstr>2.1 Nexus Modeling | Tools &amp; Techniques</vt:lpstr>
      <vt:lpstr>2.1 Nexus Modeling | Tools &amp; Techniques | WEF Nexus Tool 2.0</vt:lpstr>
      <vt:lpstr>2.1 Nexus Modeling | Tools &amp; Techniques | WEF Nexus Tool 2.0</vt:lpstr>
      <vt:lpstr>2.1 Nexus Modeling | Tools &amp; Techniques | WEF Nexus Tool 2.0</vt:lpstr>
      <vt:lpstr>2.1 Nexus Modeling | Tools &amp; Techniques | WEF Nexus Tool 2.0</vt:lpstr>
      <vt:lpstr>2.1 Nexus Modeling | Tools &amp; Techniques | WEF Nexus Tool 2.0</vt:lpstr>
      <vt:lpstr>2.1 Nexus Modeling | Tools &amp; Techniques | WEF Nexus Tool 2.0</vt:lpstr>
      <vt:lpstr>2.1 Exercise 2-2: Demonstration of Nexus Modeling [20 mins]</vt:lpstr>
      <vt:lpstr>2.1 Nexus Modeling | Practical Challenges </vt:lpstr>
      <vt:lpstr>2.1 Nexus Modeling | Practical Challenges </vt:lpstr>
      <vt:lpstr>2.1 Nexus Modeling | Practical Challenges </vt:lpstr>
      <vt:lpstr>2.1 Nexus Modeling | Sources and Further Reading</vt:lpstr>
      <vt:lpstr>PowerPoint Presentation</vt:lpstr>
      <vt:lpstr>2.1 Nexus Assessment Challenges and Solutions | Data/Information </vt:lpstr>
      <vt:lpstr>2.1 Nexus Assessment Challenges and Solutions | Harmonization </vt:lpstr>
      <vt:lpstr>2.1 Nexus Assessment Challenges and Solutions | Data/Information </vt:lpstr>
      <vt:lpstr>2.1 Nexus Assessment Challenges and Solutions | Enabling Environment </vt:lpstr>
      <vt:lpstr>2.1 Nexus Assessment Challenges and Solutions | Capacity </vt:lpstr>
      <vt:lpstr>2.1 Nexus Assessment | Overcoming Challenges</vt:lpstr>
      <vt:lpstr>2.1 Nexus Assessment | Nexus Community of Science and Practice</vt:lpstr>
      <vt:lpstr>2.1 Nexus Assessment Challenges and Solutions| Summary </vt:lpstr>
      <vt:lpstr>2.1 Nexus Assessment Challenges | Sources and Further Reading</vt:lpstr>
      <vt:lpstr>PowerPoint Presentation</vt:lpstr>
      <vt:lpstr>2.2 Session Delivery Plan [45 minutes]</vt:lpstr>
      <vt:lpstr>2.2 Case 1: Pakistani Textile Industry</vt:lpstr>
      <vt:lpstr>2.2 Case 1: Pakistani Textile Industry</vt:lpstr>
      <vt:lpstr>2.2 Case 1: Pakistani Textile Industry</vt:lpstr>
      <vt:lpstr>2.2 Case 1: Pakistani Textile Industry</vt:lpstr>
      <vt:lpstr>2.2 Case 2: Drinking Water Treatment Plant </vt:lpstr>
      <vt:lpstr>2.2 Case 2: Drinking Water Treatment Plant </vt:lpstr>
      <vt:lpstr>2.2 Case 2: Drinking Water Treatment Plant </vt:lpstr>
      <vt:lpstr>2.2 Case 2: Drinking Water Treatment Plant </vt:lpstr>
      <vt:lpstr>2.2 Case 2: Drinking Water Treatment Plant </vt:lpstr>
      <vt:lpstr>2.2 Case 3: Urban WEF Nexus of Beijing</vt:lpstr>
      <vt:lpstr>2.2 Case 3: Urban WEF Nexus of Beijing</vt:lpstr>
      <vt:lpstr>2.2 Case 3: Urban WEF Nexus of Beijing</vt:lpstr>
      <vt:lpstr>2.2 Case 3: Urban WEF Nexus of Beijing</vt:lpstr>
      <vt:lpstr>2.2 Case 3: Urban WEF Nexus of Beijing</vt:lpstr>
      <vt:lpstr>2.2 Case 4: Water Management in Phoenix, Arizona</vt:lpstr>
      <vt:lpstr>2.2 Case 4: Water Management in Phoenix, Arizona</vt:lpstr>
      <vt:lpstr>2.2 Case 4: Water Management in Phoenix, Arizona</vt:lpstr>
      <vt:lpstr>2.2 Case 4: Water Management in Phoenix, Arizona</vt:lpstr>
      <vt:lpstr>2.2 Case 4: Water Management in Phoenix, Arizona</vt:lpstr>
      <vt:lpstr>2.2 Exercise 2-3: Open Discussion – Participant Reflection [15 mins]</vt:lpstr>
      <vt:lpstr>2.2 Nexus Case Studies | Sources and Further Reading</vt:lpstr>
      <vt:lpstr>PowerPoint Presentation</vt:lpstr>
      <vt:lpstr>2.3 Session Delivery Plan [60 minutes]</vt:lpstr>
      <vt:lpstr>2.3 Operationalizing the WEFE Nexus | Framework</vt:lpstr>
      <vt:lpstr>2.3 Operationalizing the WEFE Nexus | Framework</vt:lpstr>
      <vt:lpstr>2.3 Operationalizing the WEFE Nexus | Nexus Mainstreaming</vt:lpstr>
      <vt:lpstr>2.3 Operationalizing the WEFE Nexus | Coordination – Sectors &amp; Scales</vt:lpstr>
      <vt:lpstr>2.3 Operationalizing the WEFE Nexus | Coordination – Sectors &amp; Scales</vt:lpstr>
      <vt:lpstr>2.3 Operationalizing the WEFE Nexus | MSP &amp; Coordination Mechanisms</vt:lpstr>
      <vt:lpstr>2.3 Operationalizing the WEFE Nexus | MSP &amp; Coordination Mechanisms</vt:lpstr>
      <vt:lpstr>2.3 Operationalizing the WEFE Nexus | Participatory Policy-Making </vt:lpstr>
      <vt:lpstr>2.3 Operationalizing the WEFE Nexus | Capacity Strengthening </vt:lpstr>
      <vt:lpstr>2.3 Operationalizing the WEFE Nexus | Capacity Strengthening</vt:lpstr>
      <vt:lpstr>2.3 Nexus DSS | Framework</vt:lpstr>
      <vt:lpstr>2.3 Nexus DSS | Framework &amp; Features </vt:lpstr>
      <vt:lpstr>2.3 Nexus DSS | Framework &amp; Features </vt:lpstr>
      <vt:lpstr>2.3 Nexus DSS | Communication and Uptake </vt:lpstr>
      <vt:lpstr>2.3 Exercise 2-4: Open Discussion [15 mins]</vt:lpstr>
      <vt:lpstr>2.3 Nexus DSS | Challenges for Uptake</vt:lpstr>
      <vt:lpstr>2.3 Nexus DSS | Challenges for Uptake</vt:lpstr>
      <vt:lpstr>2.3 Nexus DSS | Summary</vt:lpstr>
      <vt:lpstr>2.3 NDSS &amp; Operationalizing WEFE Nexus | Reading Materials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dc:creator>
  <cp:lastModifiedBy>Scriptoria</cp:lastModifiedBy>
  <cp:revision>3758</cp:revision>
  <cp:lastPrinted>2021-02-01T08:02:56Z</cp:lastPrinted>
  <dcterms:created xsi:type="dcterms:W3CDTF">2019-03-30T04:07:32Z</dcterms:created>
  <dcterms:modified xsi:type="dcterms:W3CDTF">2024-07-23T08:18:48Z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0x010100DC324D496C191E4B8A145C21BCD42A56</vt:lpwstr>
  </property>
  <property fmtid="{D5CDD505-2E9C-101B-9397-08002B2CF9AE}" pid="3" name="_dlc_DocIdItemGuid">
    <vt:lpwstr>d8b26a3d-2b70-45c3-b35e-7f023643db43</vt:lpwstr>
  </property>
  <property fmtid="{D5CDD505-2E9C-101B-9397-08002B2CF9AE}" pid="4" name="MediaServiceImageTags">
    <vt:lpwstr/>
  </property>
</Properties>
</file>