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4"/>
  </p:sldMasterIdLst>
  <p:notesMasterIdLst>
    <p:notesMasterId r:id="rId13"/>
  </p:notesMasterIdLst>
  <p:handoutMasterIdLst>
    <p:handoutMasterId r:id="rId14"/>
  </p:handoutMasterIdLst>
  <p:sldIdLst>
    <p:sldId id="698" r:id="rId5"/>
    <p:sldId id="821" r:id="rId6"/>
    <p:sldId id="781" r:id="rId7"/>
    <p:sldId id="783" r:id="rId8"/>
    <p:sldId id="796" r:id="rId9"/>
    <p:sldId id="817" r:id="rId10"/>
    <p:sldId id="795" r:id="rId11"/>
    <p:sldId id="715" r:id="rId1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lantyne, Peter (ILRI)" initials="" lastIdx="13" clrIdx="0"/>
  <p:cmAuthor id="2" name="LeBorgne, Ewen" initials="" lastIdx="20" clrIdx="1"/>
  <p:cmAuthor id="3" name="Hack, Bernhard (ILRI)" initials="" lastIdx="6" clrIdx="2"/>
  <p:cmAuthor id="4" name="Victor, Michael (ILRI)" initials="" lastIdx="5" clrIdx="3"/>
  <p:cmAuthor id="5" name="Ferrari, Mireille (ILRI)" initials="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47"/>
    <p:restoredTop sz="96197"/>
  </p:normalViewPr>
  <p:slideViewPr>
    <p:cSldViewPr snapToGrid="0" snapToObjects="1">
      <p:cViewPr varScale="1">
        <p:scale>
          <a:sx n="106" d="100"/>
          <a:sy n="106" d="100"/>
        </p:scale>
        <p:origin x="102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5F9D455-E20F-1143-865E-3F66D2B04C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A70D17-C1D5-8045-850C-F66CD3D70A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04347779-37AA-D947-AAF6-7E9E7DB5D0DE}" type="datetimeFigureOut">
              <a:rPr lang="en-US"/>
              <a:pPr>
                <a:defRPr/>
              </a:pPr>
              <a:t>8/20/2024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B1FB55-ECEA-5A49-ABA1-7D7195A66C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A7BE0-DD17-5D44-B911-B8340A1CAFC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3257A9F1-99FB-DB4B-BD3D-40FBB7E24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6B57CD-3699-B446-887D-14FAEE9434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C7B7FF-70BD-C743-84C4-C232CDF413A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96B698-5046-3948-9288-F49EAC66328B}" type="datetimeFigureOut">
              <a:rPr lang="en-GB"/>
              <a:pPr>
                <a:defRPr/>
              </a:pPr>
              <a:t>20/08/2024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30467B5-C785-3442-9EB3-C25751C63B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3245AF0-049D-6843-BCDE-857D7D9B7D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4837" cy="4605338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15AEE-B83F-FF4A-9B4F-D43EDE35AA8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6ACBC-B154-C64C-8D46-85A4FCCABB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8ACC6E4-9882-8C47-A496-56DAC1B282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D25563B9-0159-024A-AD2F-23CF5138E9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2AF3F4A4-15DF-3E4B-9541-44C1F0EF8D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KE" altLang="en-KE"/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11FED1E8-989D-A74F-86EA-62E8223E45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D01CC4C-12AA-4A46-8A38-3357CDFDA867}" type="slidenum">
              <a:rPr lang="en-GB" altLang="en-KE" smtClean="0">
                <a:latin typeface="Calibri" panose="020F0502020204030204" pitchFamily="34" charset="0"/>
              </a:rPr>
              <a:pPr/>
              <a:t>1</a:t>
            </a:fld>
            <a:endParaRPr lang="en-GB" altLang="en-K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511" y="1317832"/>
            <a:ext cx="181652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and a better planet </a:t>
            </a:r>
          </a:p>
          <a:p>
            <a:pPr algn="ctr" eaLnBrk="1" hangingPunct="1"/>
            <a:r>
              <a:rPr lang="en-US" altLang="en-KE" sz="1000" i="1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through livestock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05492" y="1776877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7736" y="-130259"/>
            <a:ext cx="2274264" cy="1609022"/>
          </a:xfrm>
          <a:prstGeom prst="rect">
            <a:avLst/>
          </a:prstGeom>
        </p:spPr>
      </p:pic>
      <p:grpSp>
        <p:nvGrpSpPr>
          <p:cNvPr id="2" name="Group 2">
            <a:extLst>
              <a:ext uri="{FF2B5EF4-FFF2-40B4-BE49-F238E27FC236}">
                <a16:creationId xmlns:a16="http://schemas.microsoft.com/office/drawing/2014/main" id="{2342CC28-466D-50F3-A921-E7A90B566041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28524" y="3603292"/>
            <a:ext cx="11134952" cy="50801"/>
            <a:chOff x="0" y="6813551"/>
            <a:chExt cx="12192000" cy="508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279BA1B-C77D-6920-4F9B-8E38C38C99C0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2E196FB-D4DF-9F72-8577-5B61FA36D2D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03F5390-339B-072D-DEB7-2DE206BE334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8AE552E-5719-C5F3-3973-C50DACBE59BC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03CC809-67AF-562F-2ED5-E9A1D730EAC0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D1A44AD-F4A7-20AE-41E3-F1932E5FB31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89C8CEE-B46E-8A4C-3D24-6D420A74199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23" name="Picture 22" descr="A number with numbers and a black background&#10;&#10;Description automatically generated">
            <a:extLst>
              <a:ext uri="{FF2B5EF4-FFF2-40B4-BE49-F238E27FC236}">
                <a16:creationId xmlns:a16="http://schemas.microsoft.com/office/drawing/2014/main" id="{401EC26E-17F6-2031-E5F1-577C6EFD0AC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44" y="6095382"/>
            <a:ext cx="2108417" cy="55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691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1080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pic>
        <p:nvPicPr>
          <p:cNvPr id="2" name="Picture 1" descr="A number with numbers and a black background&#10;&#10;Description automatically generated">
            <a:extLst>
              <a:ext uri="{FF2B5EF4-FFF2-40B4-BE49-F238E27FC236}">
                <a16:creationId xmlns:a16="http://schemas.microsoft.com/office/drawing/2014/main" id="{E3097CA7-ACA4-5770-E891-4156DBE53A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9033" y="6086561"/>
            <a:ext cx="2108417" cy="55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420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14509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2" y="703952"/>
            <a:ext cx="2697512" cy="5671448"/>
          </a:xfrm>
          <a:prstGeom prst="rect">
            <a:avLst/>
          </a:prstGeom>
        </p:spPr>
      </p:pic>
      <p:pic>
        <p:nvPicPr>
          <p:cNvPr id="2" name="Picture 1" descr="A number with numbers and a black background&#10;&#10;Description automatically generated">
            <a:extLst>
              <a:ext uri="{FF2B5EF4-FFF2-40B4-BE49-F238E27FC236}">
                <a16:creationId xmlns:a16="http://schemas.microsoft.com/office/drawing/2014/main" id="{7D1834CB-17FF-7DEB-2353-41225663D6B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4833" y="6089945"/>
            <a:ext cx="2108417" cy="55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168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1460500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805" y="137301"/>
            <a:ext cx="2679445" cy="5633463"/>
          </a:xfrm>
          <a:prstGeom prst="rect">
            <a:avLst/>
          </a:prstGeom>
        </p:spPr>
      </p:pic>
      <p:pic>
        <p:nvPicPr>
          <p:cNvPr id="2" name="Picture 1" descr="A number with numbers and a black background&#10;&#10;Description automatically generated">
            <a:extLst>
              <a:ext uri="{FF2B5EF4-FFF2-40B4-BE49-F238E27FC236}">
                <a16:creationId xmlns:a16="http://schemas.microsoft.com/office/drawing/2014/main" id="{BF0D066F-3DAD-1DD3-AD0E-7F44458248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9318" y="6091491"/>
            <a:ext cx="2108417" cy="55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75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 dirty="0"/>
          </a:p>
        </p:txBody>
      </p:sp>
      <p:pic>
        <p:nvPicPr>
          <p:cNvPr id="2" name="Picture 1" descr="A number with numbers and a black background&#10;&#10;Description automatically generated">
            <a:extLst>
              <a:ext uri="{FF2B5EF4-FFF2-40B4-BE49-F238E27FC236}">
                <a16:creationId xmlns:a16="http://schemas.microsoft.com/office/drawing/2014/main" id="{AF777D23-6981-8BB1-5730-5F088483A0B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44" y="6095382"/>
            <a:ext cx="2108417" cy="55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089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4888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9194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0514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5186363"/>
            <a:ext cx="11377613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2498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0629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0" y="1717675"/>
            <a:ext cx="12888913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1472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638" y="250825"/>
            <a:ext cx="17653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027BBDB2-4BF3-1026-FC9D-7836481A2B4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3210938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7973188-3128-FB8E-A052-26E8144E98A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E05EFAA-6CCA-04BF-807D-F431E571DC9D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63A3A73-E54D-7920-36CC-DF168C3D3D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EAD10E5-945A-8460-A101-B9B5752A1251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BFB369B-78C0-1645-6551-B42AA4313816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64DFD8D-0DC7-248A-AA37-D8FF5BAB111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6995B4B-2AA2-DC6B-379E-455B8BAFCA45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23" name="Picture 22" descr="A number with numbers and a black background&#10;&#10;Description automatically generated">
            <a:extLst>
              <a:ext uri="{FF2B5EF4-FFF2-40B4-BE49-F238E27FC236}">
                <a16:creationId xmlns:a16="http://schemas.microsoft.com/office/drawing/2014/main" id="{D2206CD0-176D-3668-80D3-075D0DFDA77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3071" y="6017284"/>
            <a:ext cx="2108417" cy="55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462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5763" y="234950"/>
            <a:ext cx="7762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BADDA623-9A42-1119-EB89-6FD8FCE94E12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370390" y="3209087"/>
            <a:ext cx="11678856" cy="6751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2909E6C-523E-9A0B-C855-7551CE6CF74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FE8BC84-E46C-F37C-BE25-49693E366CA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EA8B4CF-61FC-E370-F85D-D4AF1E8745E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89435F2-888A-6E6C-1F7B-9C9DF160A8F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CCBCDD0-ED3C-7CDA-F09D-E58C634B4FBE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641558A-8E47-549F-5569-07E54FCD21D5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63AC8F0-7782-997E-D37F-87950A5B8978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23" name="Picture 22" descr="A number with numbers and a black background&#10;&#10;Description automatically generated">
            <a:extLst>
              <a:ext uri="{FF2B5EF4-FFF2-40B4-BE49-F238E27FC236}">
                <a16:creationId xmlns:a16="http://schemas.microsoft.com/office/drawing/2014/main" id="{699BD066-B1C3-AF9B-13EE-1CAE1C28047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697" y="6067908"/>
            <a:ext cx="2108417" cy="55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66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938" y="436563"/>
            <a:ext cx="10255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62A322C7-A87E-62E5-70BB-7513F77F908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370390" y="3209087"/>
            <a:ext cx="11678856" cy="6751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C40EDF4-2083-AC99-7C5E-3992A9A6BCC0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333A0E0-DEAE-5F86-9E3F-7390907B7F3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DA34DE6-65F9-1BD4-D8BC-68A45D4B52B2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C1BBF13-B269-4032-0182-B5F435B8BEAB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98A2228-08D6-8693-6ABF-8CF50D319E06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47E98C8-1CAC-0F03-0ABC-545CDD569820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7CC54ED-EFCC-78F5-DF51-1B46DC2393D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23" name="Picture 22" descr="A number with numbers and a black background&#10;&#10;Description automatically generated">
            <a:extLst>
              <a:ext uri="{FF2B5EF4-FFF2-40B4-BE49-F238E27FC236}">
                <a16:creationId xmlns:a16="http://schemas.microsoft.com/office/drawing/2014/main" id="{DAA84F25-764D-7F52-836D-BDA09A251A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3071" y="6003044"/>
            <a:ext cx="2108417" cy="55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545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0" y="373063"/>
            <a:ext cx="10128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93FD9808-79DF-4752-77A7-E02FE56BCC8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370390" y="3209087"/>
            <a:ext cx="11678856" cy="6751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34C1112-E79F-5DCB-3C32-EFED33F9D99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96F9158-A86B-1F17-4A40-9B113E5AEF9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DE48D3D-BF43-C98D-9738-2BDBFB7825AC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E4979CD-5148-F2A5-C6D1-03CD6D784DC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58A2053-F1FF-4FDA-D2D7-B04D50C261C0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8D7BAE9-EDC9-3074-502A-CEE6AF8E8031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C1F3EE7-2FCF-5A58-17C0-CAC2104FE6C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23" name="Picture 22" descr="A number with numbers and a black background&#10;&#10;Description automatically generated">
            <a:extLst>
              <a:ext uri="{FF2B5EF4-FFF2-40B4-BE49-F238E27FC236}">
                <a16:creationId xmlns:a16="http://schemas.microsoft.com/office/drawing/2014/main" id="{E9CACBDB-2600-6AAF-FB19-648DEE72F72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3071" y="5929795"/>
            <a:ext cx="2108417" cy="55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301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7988" y="390525"/>
            <a:ext cx="8985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DF53E628-1A73-0A7C-83B2-C8CCECF60FA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370390" y="3209087"/>
            <a:ext cx="11678856" cy="6751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BFC0D21-537A-50EE-5861-FD5BEB627441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0DF625A-047A-B34B-3FCC-A357252F21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9993C8F-2953-4C6D-E492-843068D83185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143AACE-AB5A-A308-F9B2-7E0BCE66D10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AA9F315-5A9A-4678-84FB-9A3DB6900DC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5DA44E7-C7ED-FA92-8DA0-12F13C8BF55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0B26D74-BD1F-C1E8-A94B-3F131611B42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23" name="Picture 22" descr="A number with numbers and a black background&#10;&#10;Description automatically generated">
            <a:extLst>
              <a:ext uri="{FF2B5EF4-FFF2-40B4-BE49-F238E27FC236}">
                <a16:creationId xmlns:a16="http://schemas.microsoft.com/office/drawing/2014/main" id="{9E4739AE-C1F0-8471-D28F-4D227C9755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44" y="6095382"/>
            <a:ext cx="2108417" cy="55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40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3" name="Picture 2" descr="A number with numbers and a black background&#10;&#10;Description automatically generated">
            <a:extLst>
              <a:ext uri="{FF2B5EF4-FFF2-40B4-BE49-F238E27FC236}">
                <a16:creationId xmlns:a16="http://schemas.microsoft.com/office/drawing/2014/main" id="{A4D1C165-E082-23D7-6C60-B0D1062588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321" y="6058746"/>
            <a:ext cx="2108417" cy="55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346201" y="3139725"/>
            <a:ext cx="5912095" cy="66613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545781" y="689115"/>
            <a:ext cx="8123206" cy="1829664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44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 dirty="0"/>
              <a:t>Click to edit Master title style</a:t>
            </a:r>
            <a:br>
              <a:rPr lang="en-GB" noProof="0" dirty="0"/>
            </a:br>
            <a:r>
              <a:rPr lang="en-GB" noProof="0" dirty="0"/>
              <a:t>Max 3 lines</a:t>
            </a:r>
            <a:endParaRPr lang="en-US" noProof="0" dirty="0"/>
          </a:p>
        </p:txBody>
      </p:sp>
      <p:pic>
        <p:nvPicPr>
          <p:cNvPr id="19" name="Picture 18" descr="A number with numbers and a black background&#10;&#10;Description automatically generated">
            <a:extLst>
              <a:ext uri="{FF2B5EF4-FFF2-40B4-BE49-F238E27FC236}">
                <a16:creationId xmlns:a16="http://schemas.microsoft.com/office/drawing/2014/main" id="{889446A8-C69F-3D84-A296-533C4CDD66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390" y="5984090"/>
            <a:ext cx="2171163" cy="571663"/>
          </a:xfrm>
          <a:prstGeom prst="rect">
            <a:avLst/>
          </a:prstGeom>
        </p:spPr>
      </p:pic>
      <p:sp>
        <p:nvSpPr>
          <p:cNvPr id="20" name="TextBox 9">
            <a:extLst>
              <a:ext uri="{FF2B5EF4-FFF2-40B4-BE49-F238E27FC236}">
                <a16:creationId xmlns:a16="http://schemas.microsoft.com/office/drawing/2014/main" id="{C995E458-2DD3-7CCF-286B-94FC6EA4F32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176511" y="1317832"/>
            <a:ext cx="181652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and a better planet </a:t>
            </a:r>
          </a:p>
          <a:p>
            <a:pPr algn="ctr" eaLnBrk="1" hangingPunct="1"/>
            <a:r>
              <a:rPr lang="en-US" altLang="en-KE" sz="1000" i="1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through livestock</a:t>
            </a:r>
          </a:p>
        </p:txBody>
      </p:sp>
      <p:pic>
        <p:nvPicPr>
          <p:cNvPr id="21" name="Picture 20" descr="Map&#10;&#10;Description automatically generated">
            <a:extLst>
              <a:ext uri="{FF2B5EF4-FFF2-40B4-BE49-F238E27FC236}">
                <a16:creationId xmlns:a16="http://schemas.microsoft.com/office/drawing/2014/main" id="{72C0B905-C8EB-44F2-1B62-C5786191E95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7736" y="-130259"/>
            <a:ext cx="2274264" cy="1609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58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2" name="Picture 1" descr="A number with numbers and a black background&#10;&#10;Description automatically generated">
            <a:extLst>
              <a:ext uri="{FF2B5EF4-FFF2-40B4-BE49-F238E27FC236}">
                <a16:creationId xmlns:a16="http://schemas.microsoft.com/office/drawing/2014/main" id="{AECFD9F8-A108-D3E1-BC38-AF70BFEA90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44" y="6095382"/>
            <a:ext cx="2108417" cy="55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553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96" r:id="rId1"/>
    <p:sldLayoutId id="2147485697" r:id="rId2"/>
    <p:sldLayoutId id="2147485698" r:id="rId3"/>
    <p:sldLayoutId id="2147485699" r:id="rId4"/>
    <p:sldLayoutId id="2147485700" r:id="rId5"/>
    <p:sldLayoutId id="2147485701" r:id="rId6"/>
    <p:sldLayoutId id="2147485702" r:id="rId7"/>
    <p:sldLayoutId id="2147485703" r:id="rId8"/>
    <p:sldLayoutId id="2147485704" r:id="rId9"/>
    <p:sldLayoutId id="2147485705" r:id="rId10"/>
    <p:sldLayoutId id="2147485706" r:id="rId11"/>
    <p:sldLayoutId id="2147485707" r:id="rId12"/>
    <p:sldLayoutId id="2147485708" r:id="rId13"/>
    <p:sldLayoutId id="2147485709" r:id="rId14"/>
    <p:sldLayoutId id="2147485710" r:id="rId15"/>
    <p:sldLayoutId id="2147485711" r:id="rId16"/>
    <p:sldLayoutId id="2147485712" r:id="rId17"/>
    <p:sldLayoutId id="2147485695" r:id="rId18"/>
    <p:sldLayoutId id="2147485713" r:id="rId1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mailto:k.m.shikuku@cgiar.org" TargetMode="External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jpg"/><Relationship Id="rId5" Type="http://schemas.microsoft.com/office/2007/relationships/hdphoto" Target="../media/hdphoto1.wdp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hyperlink" Target="https://www.ilri.org/news/harvesting-data-drylands-help-close-information-gap-pastoralists" TargetMode="External"/><Relationship Id="rId7" Type="http://schemas.openxmlformats.org/officeDocument/2006/relationships/image" Target="../media/image31.png"/><Relationship Id="rId2" Type="http://schemas.openxmlformats.org/officeDocument/2006/relationships/hyperlink" Target="https://www.drylandinnovations.com/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2B3E0A-EEF4-CFD4-21E5-CC87CD636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780" y="689115"/>
            <a:ext cx="9124000" cy="2206642"/>
          </a:xfrm>
        </p:spPr>
        <p:txBody>
          <a:bodyPr/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712C3D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KAZNET: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712C3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Crowdsourcing </a:t>
            </a:r>
            <a:r>
              <a:rPr lang="en-US" dirty="0">
                <a:solidFill>
                  <a:srgbClr val="712C3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712C3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nformation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712C3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for Climate </a:t>
            </a:r>
            <a:r>
              <a:rPr lang="en-US" dirty="0">
                <a:solidFill>
                  <a:srgbClr val="712C3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712C3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esilience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712C3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the Drylands</a:t>
            </a:r>
            <a:b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712C3D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</a:br>
            <a:endParaRPr lang="en-KE" b="1" dirty="0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0BF5AD2F-E93A-5E8E-9775-7CEC1FCC06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780" y="3917589"/>
            <a:ext cx="6357938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/>
          <a:lstStyle/>
          <a:p>
            <a:pPr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</a:pPr>
            <a:r>
              <a:rPr lang="en-US" i="1" dirty="0">
                <a:solidFill>
                  <a:srgbClr val="292929"/>
                </a:solidFill>
                <a:latin typeface="Calibri"/>
                <a:ea typeface="MS PGothic"/>
                <a:cs typeface="Calibri"/>
              </a:rPr>
              <a:t>Kelvin Shikuku, PhD</a:t>
            </a:r>
            <a:endParaRPr lang="en-US" dirty="0"/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i="1" dirty="0">
                <a:solidFill>
                  <a:srgbClr val="292929"/>
                </a:solidFill>
                <a:latin typeface="Calibri" panose="020F0502020204030204" pitchFamily="34" charset="0"/>
              </a:rPr>
              <a:t>Economist, ILRI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GB" altLang="en-KE" i="1" dirty="0">
                <a:solidFill>
                  <a:srgbClr val="292929"/>
                </a:solidFill>
                <a:latin typeface="Calibri" panose="020F0502020204030204" pitchFamily="34" charset="0"/>
                <a:hlinkClick r:id="rId3"/>
              </a:rPr>
              <a:t>k.m.shikuku@cgiar.org</a:t>
            </a:r>
            <a:r>
              <a:rPr lang="en-GB" altLang="en-KE" i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4" name="Picture 3" descr="CGIAR Initiative on Livestock and Climate Climate outlook for rangelands in  Senegal">
            <a:extLst>
              <a:ext uri="{FF2B5EF4-FFF2-40B4-BE49-F238E27FC236}">
                <a16:creationId xmlns:a16="http://schemas.microsoft.com/office/drawing/2014/main" id="{7A937674-A98D-7BA9-B235-A8578934BC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208" y="6060280"/>
            <a:ext cx="2525211" cy="678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Supporting Pastoralism and Agriculture in Recurrent and Protracted Crises  (SPARC) | weADAPT">
            <a:extLst>
              <a:ext uri="{FF2B5EF4-FFF2-40B4-BE49-F238E27FC236}">
                <a16:creationId xmlns:a16="http://schemas.microsoft.com/office/drawing/2014/main" id="{F41BC5F7-D7C7-B974-B1CD-46FCC013D2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615" y="6067691"/>
            <a:ext cx="1660210" cy="642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CTforAg+ India “Towards Inclusive and ...">
            <a:extLst>
              <a:ext uri="{FF2B5EF4-FFF2-40B4-BE49-F238E27FC236}">
                <a16:creationId xmlns:a16="http://schemas.microsoft.com/office/drawing/2014/main" id="{532F60CF-352D-DDF4-5945-A1A8C5E32E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679" y="6060280"/>
            <a:ext cx="1979940" cy="60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A2070A-C411-E85D-E031-3D97E7D0F1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64988" y="5936350"/>
            <a:ext cx="1399051" cy="760433"/>
          </a:xfrm>
          <a:prstGeom prst="rect">
            <a:avLst/>
          </a:prstGeom>
        </p:spPr>
      </p:pic>
      <p:pic>
        <p:nvPicPr>
          <p:cNvPr id="13" name="Picture 12" descr="A logo with green lines and white text&#10;&#10;Description automatically generated">
            <a:extLst>
              <a:ext uri="{FF2B5EF4-FFF2-40B4-BE49-F238E27FC236}">
                <a16:creationId xmlns:a16="http://schemas.microsoft.com/office/drawing/2014/main" id="{DF25264C-4765-EA68-E25E-59F40320664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01981"/>
            <a:ext cx="1578761" cy="67832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BBC494B-A8D5-8B12-82A7-B209C5EBE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316752"/>
            <a:ext cx="10972800" cy="677955"/>
          </a:xfrm>
        </p:spPr>
        <p:txBody>
          <a:bodyPr/>
          <a:lstStyle/>
          <a:p>
            <a:r>
              <a:rPr lang="en-US" altLang="en-KE" sz="3200" b="1" dirty="0"/>
              <a:t>What is KAZNET?</a:t>
            </a:r>
            <a:r>
              <a:rPr lang="en-US" sz="3200" b="1" dirty="0"/>
              <a:t> 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31F7695-24EB-A71E-D370-FF2833BDD9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99965" y="1168956"/>
            <a:ext cx="10972800" cy="945594"/>
          </a:xfrm>
        </p:spPr>
        <p:txBody>
          <a:bodyPr>
            <a:normAutofit/>
          </a:bodyPr>
          <a:lstStyle/>
          <a:p>
            <a:pPr marL="355600" indent="-342900">
              <a:buFont typeface="Arial" panose="020B0604020202020204" pitchFamily="34" charset="0"/>
              <a:buChar char="•"/>
            </a:pPr>
            <a:r>
              <a:rPr lang="en-US" altLang="en-KE" sz="2300" dirty="0">
                <a:solidFill>
                  <a:srgbClr val="292929"/>
                </a:solidFill>
              </a:rPr>
              <a:t>KAZNET is a digital platform </a:t>
            </a:r>
            <a:r>
              <a:rPr lang="en-GB" altLang="en-KE" sz="2300" dirty="0">
                <a:solidFill>
                  <a:srgbClr val="292929"/>
                </a:solidFill>
              </a:rPr>
              <a:t>for dynamic monitoring of climatic shocks, informing early and anticipatory action, and enabling the dissemination of climate information services.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9423C10-FFA6-6DC1-2B56-40B55692F221}"/>
              </a:ext>
            </a:extLst>
          </p:cNvPr>
          <p:cNvGrpSpPr/>
          <p:nvPr/>
        </p:nvGrpSpPr>
        <p:grpSpPr>
          <a:xfrm>
            <a:off x="1794510" y="2114550"/>
            <a:ext cx="9063990" cy="4300194"/>
            <a:chOff x="863599" y="1045220"/>
            <a:chExt cx="10322552" cy="565764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A812112-EDE4-EFE5-B4F0-198CDFD32757}"/>
                </a:ext>
              </a:extLst>
            </p:cNvPr>
            <p:cNvGrpSpPr/>
            <p:nvPr/>
          </p:nvGrpSpPr>
          <p:grpSpPr>
            <a:xfrm>
              <a:off x="876069" y="1412240"/>
              <a:ext cx="10248691" cy="5115635"/>
              <a:chOff x="2604336" y="2152652"/>
              <a:chExt cx="9427249" cy="4611751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E7228981-4EEC-45F4-A0C5-C37ABBC60C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17266" y="2572355"/>
                <a:ext cx="6073635" cy="3594187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1F95421-BA96-41AC-B984-A020110BF651}"/>
                  </a:ext>
                </a:extLst>
              </p:cNvPr>
              <p:cNvSpPr txBox="1"/>
              <p:nvPr/>
            </p:nvSpPr>
            <p:spPr bwMode="auto">
              <a:xfrm>
                <a:off x="2863890" y="2470497"/>
                <a:ext cx="1992520" cy="700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82622"/>
                    </a:solidFill>
                    <a:effectLst/>
                    <a:uLnTx/>
                    <a:uFillTx/>
                  </a:rPr>
                  <a:t>1. Client</a:t>
                </a: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682622"/>
                    </a:solidFill>
                    <a:effectLst/>
                    <a:uLnTx/>
                    <a:uFillTx/>
                  </a:rPr>
                  <a:t> </a:t>
                </a: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with information needs.</a:t>
                </a:r>
                <a:endParaRPr kumimoji="0" lang="en-KE" sz="14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62FEB06-CEE4-82CD-3AC3-78CEB450F07D}"/>
                  </a:ext>
                </a:extLst>
              </p:cNvPr>
              <p:cNvSpPr txBox="1"/>
              <p:nvPr/>
            </p:nvSpPr>
            <p:spPr bwMode="auto">
              <a:xfrm>
                <a:off x="5669338" y="2152652"/>
                <a:ext cx="2812501" cy="749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82622"/>
                    </a:solidFill>
                    <a:effectLst/>
                    <a:uLnTx/>
                    <a:uFillTx/>
                  </a:rPr>
                  <a:t>2</a:t>
                </a: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82622"/>
                    </a:solidFill>
                    <a:effectLst/>
                    <a:uLnTx/>
                    <a:uFillTx/>
                  </a:rPr>
                  <a:t>. </a:t>
                </a:r>
                <a: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82622"/>
                    </a:solidFill>
                    <a:effectLst/>
                    <a:uLnTx/>
                    <a:uFillTx/>
                  </a:rPr>
                  <a:t>System administrator </a:t>
                </a: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develops tasks with rewards ($) and controls to ensure data quality. </a:t>
                </a:r>
                <a:endParaRPr kumimoji="0" lang="en-KE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DC782D4-34C6-8F94-9AFC-8F9F8860630F}"/>
                  </a:ext>
                </a:extLst>
              </p:cNvPr>
              <p:cNvSpPr txBox="1"/>
              <p:nvPr/>
            </p:nvSpPr>
            <p:spPr bwMode="auto">
              <a:xfrm>
                <a:off x="9090901" y="2300605"/>
                <a:ext cx="2230495" cy="837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82622"/>
                    </a:solidFill>
                    <a:effectLst/>
                    <a:uLnTx/>
                    <a:uFillTx/>
                  </a:rPr>
                  <a:t>3. KAZNET </a:t>
                </a: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allows contributors access to the tasks in the field.</a:t>
                </a:r>
                <a:endParaRPr kumimoji="0" lang="en-KE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16AEF78-2EC9-ED7E-16E9-523C3C1B9BDF}"/>
                  </a:ext>
                </a:extLst>
              </p:cNvPr>
              <p:cNvSpPr txBox="1"/>
              <p:nvPr/>
            </p:nvSpPr>
            <p:spPr bwMode="auto">
              <a:xfrm>
                <a:off x="9733341" y="3702735"/>
                <a:ext cx="2298244" cy="1306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82622"/>
                    </a:solidFill>
                    <a:effectLst/>
                    <a:uLnTx/>
                    <a:uFillTx/>
                  </a:rPr>
                  <a:t>4. Contributors </a:t>
                </a: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see a menu of available tasks with related rewards and complete them at will.</a:t>
                </a:r>
                <a:endParaRPr kumimoji="0" lang="en-KE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11971E9-F248-0B43-4F89-5DC287338F8B}"/>
                  </a:ext>
                </a:extLst>
              </p:cNvPr>
              <p:cNvSpPr txBox="1"/>
              <p:nvPr/>
            </p:nvSpPr>
            <p:spPr bwMode="auto">
              <a:xfrm>
                <a:off x="9148880" y="5388045"/>
                <a:ext cx="2857761" cy="9877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82622"/>
                    </a:solidFill>
                    <a:effectLst/>
                    <a:uLnTx/>
                    <a:uFillTx/>
                  </a:rPr>
                  <a:t>5. Data </a:t>
                </a: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is validated and processed according to clients’ needs</a:t>
                </a:r>
                <a:endParaRPr kumimoji="0" lang="en-KE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BC74576-D446-3615-CD26-D9F92792A142}"/>
                  </a:ext>
                </a:extLst>
              </p:cNvPr>
              <p:cNvSpPr txBox="1"/>
              <p:nvPr/>
            </p:nvSpPr>
            <p:spPr bwMode="auto">
              <a:xfrm>
                <a:off x="2604336" y="5585519"/>
                <a:ext cx="2767202" cy="11788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82622"/>
                    </a:solidFill>
                    <a:effectLst/>
                    <a:uLnTx/>
                    <a:uFillTx/>
                  </a:rPr>
                  <a:t>6.2 Processed data and appropriate rewards </a:t>
                </a: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are</a:t>
                </a: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</a:t>
                </a: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disseminated to contributors.</a:t>
                </a:r>
                <a:endParaRPr kumimoji="0" lang="en-KE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A0A7F26-2D8F-2B48-BD9D-C5EEF5440032}"/>
                  </a:ext>
                </a:extLst>
              </p:cNvPr>
              <p:cNvSpPr txBox="1"/>
              <p:nvPr/>
            </p:nvSpPr>
            <p:spPr bwMode="auto">
              <a:xfrm>
                <a:off x="5767931" y="5884417"/>
                <a:ext cx="2812501" cy="6372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82622"/>
                    </a:solidFill>
                    <a:effectLst/>
                    <a:uLnTx/>
                    <a:uFillTx/>
                  </a:rPr>
                  <a:t>6.1 Processed data </a:t>
                </a: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are disseminated to </a:t>
                </a: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clients</a:t>
                </a:r>
                <a:endParaRPr kumimoji="0" lang="en-KE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5" name="Arrow: Bent 14">
              <a:extLst>
                <a:ext uri="{FF2B5EF4-FFF2-40B4-BE49-F238E27FC236}">
                  <a16:creationId xmlns:a16="http://schemas.microsoft.com/office/drawing/2014/main" id="{9520278F-6889-99DA-B618-D7874A370022}"/>
                </a:ext>
              </a:extLst>
            </p:cNvPr>
            <p:cNvSpPr/>
            <p:nvPr/>
          </p:nvSpPr>
          <p:spPr>
            <a:xfrm rot="5400000">
              <a:off x="9843857" y="1099629"/>
              <a:ext cx="1373947" cy="1310640"/>
            </a:xfrm>
            <a:prstGeom prst="bentArrow">
              <a:avLst/>
            </a:prstGeom>
            <a:solidFill>
              <a:srgbClr val="682622"/>
            </a:solidFill>
            <a:ln>
              <a:solidFill>
                <a:srgbClr val="6826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6" name="Arrow: Bent 15">
              <a:extLst>
                <a:ext uri="{FF2B5EF4-FFF2-40B4-BE49-F238E27FC236}">
                  <a16:creationId xmlns:a16="http://schemas.microsoft.com/office/drawing/2014/main" id="{9EBE3905-5C78-EA24-2AFF-0CF1B34EAC3A}"/>
                </a:ext>
              </a:extLst>
            </p:cNvPr>
            <p:cNvSpPr/>
            <p:nvPr/>
          </p:nvSpPr>
          <p:spPr>
            <a:xfrm>
              <a:off x="863599" y="1045220"/>
              <a:ext cx="1373947" cy="1310640"/>
            </a:xfrm>
            <a:prstGeom prst="bentArrow">
              <a:avLst/>
            </a:prstGeom>
            <a:solidFill>
              <a:srgbClr val="682622"/>
            </a:solidFill>
            <a:ln>
              <a:solidFill>
                <a:srgbClr val="6826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7" name="Arrow: Left-Right 16">
              <a:extLst>
                <a:ext uri="{FF2B5EF4-FFF2-40B4-BE49-F238E27FC236}">
                  <a16:creationId xmlns:a16="http://schemas.microsoft.com/office/drawing/2014/main" id="{293EDA8F-4464-AC35-06AB-F4D74AE8544C}"/>
                </a:ext>
              </a:extLst>
            </p:cNvPr>
            <p:cNvSpPr/>
            <p:nvPr/>
          </p:nvSpPr>
          <p:spPr>
            <a:xfrm>
              <a:off x="3256960" y="6258600"/>
              <a:ext cx="4733911" cy="444266"/>
            </a:xfrm>
            <a:prstGeom prst="leftRightArrow">
              <a:avLst/>
            </a:prstGeom>
            <a:solidFill>
              <a:srgbClr val="682622"/>
            </a:solidFill>
            <a:ln>
              <a:solidFill>
                <a:srgbClr val="6826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475363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itle 1">
            <a:extLst>
              <a:ext uri="{FF2B5EF4-FFF2-40B4-BE49-F238E27FC236}">
                <a16:creationId xmlns:a16="http://schemas.microsoft.com/office/drawing/2014/main" id="{C31F160F-5676-9949-A2D3-47196E37A5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30405" y="303095"/>
            <a:ext cx="9944684" cy="7383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sz="3200" b="1" dirty="0"/>
              <a:t>KAZNET indicators monitored</a:t>
            </a:r>
          </a:p>
        </p:txBody>
      </p:sp>
      <p:graphicFrame>
        <p:nvGraphicFramePr>
          <p:cNvPr id="2" name="Table 24">
            <a:extLst>
              <a:ext uri="{FF2B5EF4-FFF2-40B4-BE49-F238E27FC236}">
                <a16:creationId xmlns:a16="http://schemas.microsoft.com/office/drawing/2014/main" id="{5A6D88F8-7DF3-1A74-71F7-2FAE6F9A0F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0101174"/>
              </p:ext>
            </p:extLst>
          </p:nvPr>
        </p:nvGraphicFramePr>
        <p:xfrm>
          <a:off x="595720" y="1047180"/>
          <a:ext cx="10822850" cy="467544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932202">
                  <a:extLst>
                    <a:ext uri="{9D8B030D-6E8A-4147-A177-3AD203B41FA5}">
                      <a16:colId xmlns:a16="http://schemas.microsoft.com/office/drawing/2014/main" val="309426578"/>
                    </a:ext>
                  </a:extLst>
                </a:gridCol>
                <a:gridCol w="8890648">
                  <a:extLst>
                    <a:ext uri="{9D8B030D-6E8A-4147-A177-3AD203B41FA5}">
                      <a16:colId xmlns:a16="http://schemas.microsoft.com/office/drawing/2014/main" val="1806964262"/>
                    </a:ext>
                  </a:extLst>
                </a:gridCol>
              </a:tblGrid>
              <a:tr h="391064">
                <a:tc>
                  <a:txBody>
                    <a:bodyPr/>
                    <a:lstStyle/>
                    <a:p>
                      <a:pPr algn="l"/>
                      <a:r>
                        <a:rPr lang="en-US" sz="2600" dirty="0">
                          <a:latin typeface="+mj-lt"/>
                          <a:cs typeface="Times New Roman" panose="02020603050405020304" pitchFamily="18" charset="0"/>
                        </a:rPr>
                        <a:t>Level </a:t>
                      </a:r>
                    </a:p>
                  </a:txBody>
                  <a:tcPr marL="26670" marR="26670" marT="13335" marB="1333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212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600" dirty="0">
                          <a:latin typeface="+mj-lt"/>
                          <a:cs typeface="Times New Roman" panose="02020603050405020304" pitchFamily="18" charset="0"/>
                        </a:rPr>
                        <a:t>Indicators </a:t>
                      </a:r>
                    </a:p>
                  </a:txBody>
                  <a:tcPr marL="26670" marR="26670" marT="13335" marB="1333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21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289813"/>
                  </a:ext>
                </a:extLst>
              </a:tr>
              <a:tr h="644727">
                <a:tc>
                  <a:txBody>
                    <a:bodyPr/>
                    <a:lstStyle/>
                    <a:p>
                      <a:r>
                        <a:rPr lang="en-US" sz="2200" dirty="0">
                          <a:latin typeface="+mn-lt"/>
                          <a:cs typeface="Times New Roman" panose="02020603050405020304" pitchFamily="18" charset="0"/>
                        </a:rPr>
                        <a:t>Rangeland </a:t>
                      </a:r>
                    </a:p>
                  </a:txBody>
                  <a:tcPr marL="26670" marR="26670" marT="13335" marB="133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Vegetation availability and suitability for consumption by livestock.</a:t>
                      </a:r>
                    </a:p>
                  </a:txBody>
                  <a:tcPr marL="26670" marR="26670" marT="13335" marB="133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0040435"/>
                  </a:ext>
                </a:extLst>
              </a:tr>
              <a:tr h="1234173">
                <a:tc>
                  <a:txBody>
                    <a:bodyPr/>
                    <a:lstStyle/>
                    <a:p>
                      <a:r>
                        <a:rPr lang="en-US" sz="2200" dirty="0">
                          <a:latin typeface="+mn-lt"/>
                          <a:cs typeface="Times New Roman" panose="02020603050405020304" pitchFamily="18" charset="0"/>
                        </a:rPr>
                        <a:t>Markets</a:t>
                      </a:r>
                    </a:p>
                  </a:txBody>
                  <a:tcPr marL="26670" marR="26670" marT="13335" marB="133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latin typeface="+mn-lt"/>
                          <a:cs typeface="Times New Roman" panose="02020603050405020304" pitchFamily="18" charset="0"/>
                        </a:rPr>
                        <a:t>Livestock price and body condition by type, gender, and age of animal.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latin typeface="+mn-lt"/>
                          <a:cs typeface="Times New Roman" panose="02020603050405020304" pitchFamily="18" charset="0"/>
                        </a:rPr>
                        <a:t>The number of animals sold, by type.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latin typeface="+mn-lt"/>
                          <a:cs typeface="Times New Roman" panose="02020603050405020304" pitchFamily="18" charset="0"/>
                        </a:rPr>
                        <a:t>Prices for selected food commodities.</a:t>
                      </a:r>
                    </a:p>
                  </a:txBody>
                  <a:tcPr marL="26670" marR="26670" marT="13335" marB="133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0734398"/>
                  </a:ext>
                </a:extLst>
              </a:tr>
              <a:tr h="2194890">
                <a:tc>
                  <a:txBody>
                    <a:bodyPr/>
                    <a:lstStyle/>
                    <a:p>
                      <a:r>
                        <a:rPr lang="en-US" sz="2200" dirty="0">
                          <a:latin typeface="+mn-lt"/>
                          <a:cs typeface="Times New Roman" panose="02020603050405020304" pitchFamily="18" charset="0"/>
                        </a:rPr>
                        <a:t>Household</a:t>
                      </a:r>
                    </a:p>
                  </a:txBody>
                  <a:tcPr marL="26670" marR="26670" marT="13335" marB="133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2200" b="1" dirty="0">
                          <a:latin typeface="+mn-lt"/>
                          <a:cs typeface="Times New Roman" panose="02020603050405020304" pitchFamily="18" charset="0"/>
                        </a:rPr>
                        <a:t>Production </a:t>
                      </a:r>
                    </a:p>
                    <a:p>
                      <a:pPr marL="811598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latin typeface="+mn-lt"/>
                          <a:cs typeface="Times New Roman" panose="02020603050405020304" pitchFamily="18" charset="0"/>
                        </a:rPr>
                        <a:t>Livestock birth and death rates.</a:t>
                      </a:r>
                    </a:p>
                    <a:p>
                      <a:pPr marL="811598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latin typeface="+mn-lt"/>
                          <a:cs typeface="Times New Roman" panose="02020603050405020304" pitchFamily="18" charset="0"/>
                        </a:rPr>
                        <a:t>Livestock milk productivity.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2200" b="1" dirty="0">
                          <a:latin typeface="+mn-lt"/>
                          <a:cs typeface="Times New Roman" panose="02020603050405020304" pitchFamily="18" charset="0"/>
                        </a:rPr>
                        <a:t>Human nutrition</a:t>
                      </a:r>
                    </a:p>
                    <a:p>
                      <a:pPr marL="811598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latin typeface="+mn-lt"/>
                          <a:cs typeface="Times New Roman" panose="02020603050405020304" pitchFamily="18" charset="0"/>
                        </a:rPr>
                        <a:t>Reduced coping strategy index (</a:t>
                      </a:r>
                      <a:r>
                        <a:rPr lang="en-US" sz="2200" dirty="0" err="1">
                          <a:latin typeface="+mn-lt"/>
                          <a:cs typeface="Times New Roman" panose="02020603050405020304" pitchFamily="18" charset="0"/>
                        </a:rPr>
                        <a:t>rCSI</a:t>
                      </a:r>
                      <a:r>
                        <a:rPr lang="en-US" sz="2200" dirty="0">
                          <a:latin typeface="+mn-lt"/>
                          <a:cs typeface="Times New Roman" panose="02020603050405020304" pitchFamily="18" charset="0"/>
                        </a:rPr>
                        <a:t>).</a:t>
                      </a:r>
                    </a:p>
                    <a:p>
                      <a:pPr marL="811598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latin typeface="+mn-lt"/>
                          <a:cs typeface="Times New Roman" panose="02020603050405020304" pitchFamily="18" charset="0"/>
                        </a:rPr>
                        <a:t>Household Dietary Diversity (HDDS).</a:t>
                      </a:r>
                    </a:p>
                    <a:p>
                      <a:pPr marL="811598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latin typeface="+mn-lt"/>
                          <a:cs typeface="Times New Roman" panose="02020603050405020304" pitchFamily="18" charset="0"/>
                        </a:rPr>
                        <a:t>Mid-Upper Arm Circumference (MUAC).</a:t>
                      </a:r>
                    </a:p>
                  </a:txBody>
                  <a:tcPr marL="26670" marR="26670" marT="13335" marB="133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39031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3504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itle 1">
            <a:extLst>
              <a:ext uri="{FF2B5EF4-FFF2-40B4-BE49-F238E27FC236}">
                <a16:creationId xmlns:a16="http://schemas.microsoft.com/office/drawing/2014/main" id="{C31F160F-5676-9949-A2D3-47196E37A5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12117" y="384118"/>
            <a:ext cx="9944684" cy="7383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sz="3200" b="1" dirty="0"/>
              <a:t>KAZNET data quality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6CF32A-DDBC-790F-B2E4-C2EBFFE5FB39}"/>
              </a:ext>
            </a:extLst>
          </p:cNvPr>
          <p:cNvSpPr txBox="1"/>
          <p:nvPr/>
        </p:nvSpPr>
        <p:spPr bwMode="auto">
          <a:xfrm>
            <a:off x="639038" y="1182231"/>
            <a:ext cx="6209818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+mn-lt"/>
              </a:rPr>
              <a:t>Training of contributors.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+mn-lt"/>
              </a:rPr>
              <a:t>Community engagement to minimize attrition.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+mn-lt"/>
              </a:rPr>
              <a:t>Geofencing (spatial restrictions).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+mn-lt"/>
              </a:rPr>
              <a:t>Temporal constraints.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+mn-lt"/>
              </a:rPr>
              <a:t>Rewards.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+mn-lt"/>
              </a:rPr>
              <a:t>Value limits and front-end validations.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+mn-lt"/>
              </a:rPr>
              <a:t>Manual checks and validation activities.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+mn-lt"/>
              </a:rPr>
              <a:t>Photographic evidence.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C0C498-FEAB-D258-0A69-DCAAE4B1FE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242" y="1034024"/>
            <a:ext cx="2496903" cy="19975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06C8363-83BD-51D5-FD5B-E8E86F017F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0317" y="973691"/>
            <a:ext cx="2496903" cy="19975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DCDA52-F61C-3322-0E2A-229AFCB705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263" y="3919163"/>
            <a:ext cx="2496903" cy="19975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259FF6-4C4C-6EBE-7F53-13C541E2FB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0317" y="3919163"/>
            <a:ext cx="2496903" cy="199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296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18D3C2E-3F5E-0A75-23A1-45CA081F3F07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635451" y="1569824"/>
                <a:ext cx="5605386" cy="3792086"/>
              </a:xfrm>
            </p:spPr>
            <p:txBody>
              <a:bodyPr/>
              <a:lstStyle/>
              <a:p>
                <a:pPr marL="457200" indent="-457200">
                  <a:lnSpc>
                    <a:spcPct val="90000"/>
                  </a:lnSpc>
                  <a:spcBef>
                    <a:spcPts val="6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ILRI currently working with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2400" dirty="0"/>
                  <a:t>400 livestock producer and marketing groups in the drylands of Kenya.</a:t>
                </a:r>
              </a:p>
              <a:p>
                <a:pPr marL="457200" indent="-457200">
                  <a:lnSpc>
                    <a:spcPct val="90000"/>
                  </a:lnSpc>
                  <a:spcBef>
                    <a:spcPts val="6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Information is disseminated via a dashboard on the KAZNET app directly to end-users.</a:t>
                </a:r>
              </a:p>
              <a:p>
                <a:pPr marL="457200" indent="-457200">
                  <a:lnSpc>
                    <a:spcPct val="90000"/>
                  </a:lnSpc>
                  <a:spcBef>
                    <a:spcPts val="6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GB" sz="2400" dirty="0"/>
                  <a:t>Dissemination of information accelerated by combining digital innovation with social learning.</a:t>
                </a:r>
                <a:endParaRPr lang="en-US" sz="24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18D3C2E-3F5E-0A75-23A1-45CA081F3F0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635451" y="1569824"/>
                <a:ext cx="5605386" cy="3792086"/>
              </a:xfrm>
              <a:blipFill>
                <a:blip r:embed="rId2"/>
                <a:stretch>
                  <a:fillRect l="-1413" t="-22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C0A46DBA-0618-AC99-1F2E-ADA26D83B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34525"/>
            <a:ext cx="10503464" cy="677955"/>
          </a:xfrm>
        </p:spPr>
        <p:txBody>
          <a:bodyPr/>
          <a:lstStyle/>
          <a:p>
            <a:r>
              <a:rPr lang="en-US" altLang="en-KE" sz="3200" b="1" dirty="0"/>
              <a:t>Dissemination of information to pastoralists</a:t>
            </a:r>
            <a:endParaRPr lang="en-US" sz="3200" b="1" dirty="0"/>
          </a:p>
        </p:txBody>
      </p:sp>
      <p:pic>
        <p:nvPicPr>
          <p:cNvPr id="6" name="Picture 5" descr="A group of people sitting in a circle&#10;&#10;Description automatically generated">
            <a:extLst>
              <a:ext uri="{FF2B5EF4-FFF2-40B4-BE49-F238E27FC236}">
                <a16:creationId xmlns:a16="http://schemas.microsoft.com/office/drawing/2014/main" id="{7B8C1722-3D28-BE4A-84A3-6A0EFC03A0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0438" y="1471547"/>
            <a:ext cx="3271561" cy="15049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FBE3C61-A8D3-6035-3422-F22B254DADD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20438" y="3379255"/>
            <a:ext cx="3271562" cy="19826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56AAF5-C521-7DB1-8AAF-819D0462F2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798" y="1206741"/>
            <a:ext cx="2137679" cy="478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083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itle 1">
            <a:extLst>
              <a:ext uri="{FF2B5EF4-FFF2-40B4-BE49-F238E27FC236}">
                <a16:creationId xmlns:a16="http://schemas.microsoft.com/office/drawing/2014/main" id="{C31F160F-5676-9949-A2D3-47196E37A5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68149" y="350994"/>
            <a:ext cx="8448131" cy="59340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sz="3200" b="1" dirty="0"/>
              <a:t>Partners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AA2B9B3-4E1D-BDE8-E9AF-B9585289C770}"/>
              </a:ext>
            </a:extLst>
          </p:cNvPr>
          <p:cNvSpPr txBox="1">
            <a:spLocks/>
          </p:cNvSpPr>
          <p:nvPr/>
        </p:nvSpPr>
        <p:spPr>
          <a:xfrm>
            <a:off x="2452279" y="3706181"/>
            <a:ext cx="9503501" cy="2781301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32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600"/>
              </a:spcBef>
              <a:spcAft>
                <a:spcPts val="600"/>
              </a:spcAft>
              <a:buSzPct val="60000"/>
            </a:pPr>
            <a:r>
              <a:rPr lang="en-GB" sz="2400" dirty="0"/>
              <a:t>County governments.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SzPct val="60000"/>
            </a:pPr>
            <a:r>
              <a:rPr lang="en-GB" sz="2400" dirty="0"/>
              <a:t>Kenya Livestock Marketing Council – livestock marketing associations (LMAs).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SzPct val="60000"/>
            </a:pPr>
            <a:r>
              <a:rPr lang="en-GB" sz="2400" dirty="0"/>
              <a:t>KALRO - KAOP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SzPct val="60000"/>
            </a:pPr>
            <a:r>
              <a:rPr lang="en-GB" sz="2400" dirty="0"/>
              <a:t>State Department for Livestock Development.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SzPct val="60000"/>
            </a:pPr>
            <a:r>
              <a:rPr lang="en-GB" sz="2400" dirty="0"/>
              <a:t>National Drought Management Authority.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SzPct val="60000"/>
            </a:pPr>
            <a:r>
              <a:rPr lang="en-GB" sz="2400" dirty="0"/>
              <a:t>Catholic Relief Services.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SzPct val="60000"/>
            </a:pPr>
            <a:r>
              <a:rPr lang="en-GB" sz="2400" dirty="0"/>
              <a:t>Mercy Corps</a:t>
            </a:r>
          </a:p>
        </p:txBody>
      </p:sp>
      <p:pic>
        <p:nvPicPr>
          <p:cNvPr id="2" name="Picture Placeholder 28" descr="A herd of cattle standing on top of a dirt field&#10;&#10;Description automatically generated">
            <a:extLst>
              <a:ext uri="{FF2B5EF4-FFF2-40B4-BE49-F238E27FC236}">
                <a16:creationId xmlns:a16="http://schemas.microsoft.com/office/drawing/2014/main" id="{BA7D55E8-8EC0-AD6F-7E85-4647001B0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4404"/>
            <a:ext cx="12192001" cy="2781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5837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D2B9E3-3BA8-83F9-EF89-9D693C0D6AB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2330" y="1459701"/>
            <a:ext cx="5965371" cy="1595164"/>
          </a:xfrm>
        </p:spPr>
        <p:txBody>
          <a:bodyPr/>
          <a:lstStyle/>
          <a:p>
            <a:r>
              <a:rPr lang="en-US" sz="2400" dirty="0"/>
              <a:t>Dashboard</a:t>
            </a:r>
            <a:r>
              <a:rPr lang="en-US" dirty="0"/>
              <a:t>: </a:t>
            </a: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https://www.drylandinnovations.com/</a:t>
            </a:r>
            <a:endParaRPr lang="en-US" sz="1800" u="sng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</a:rPr>
              <a:t>B</a:t>
            </a:r>
            <a:r>
              <a:rPr lang="en-US" sz="2400" dirty="0"/>
              <a:t>rief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</a:rPr>
              <a:t>: </a:t>
            </a:r>
            <a:r>
              <a:rPr lang="en-US" sz="18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https://www.ilri.org/news/harvesting-data-drylands-help-close-information-gap-pastoralists</a:t>
            </a:r>
            <a:endParaRPr lang="en-US" sz="1800" u="sng" dirty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2400" dirty="0" err="1"/>
              <a:t>Infonote</a:t>
            </a:r>
            <a:r>
              <a:rPr lang="en-US" sz="2400" dirty="0"/>
              <a:t>: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https://hdl.handle.net/10568/140568</a:t>
            </a:r>
          </a:p>
          <a:p>
            <a:endParaRPr lang="en-US" sz="1800" u="sng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1AE3935-496C-BF80-0181-5979785D5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Data are accessible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60D274-4DD8-88AA-F114-370C99B9D0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430" t="8667" r="5713" b="26825"/>
          <a:stretch/>
        </p:blipFill>
        <p:spPr>
          <a:xfrm>
            <a:off x="6407701" y="1416739"/>
            <a:ext cx="5401122" cy="24585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987045-8AEC-7C78-6963-DB271D402CF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3929" t="23615" r="5000" b="16413"/>
          <a:stretch/>
        </p:blipFill>
        <p:spPr>
          <a:xfrm>
            <a:off x="6407701" y="3875314"/>
            <a:ext cx="5299066" cy="21761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80E3EB9-CFE1-837D-FA29-7D903FFC501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8357" t="9175" r="1714" b="4666"/>
          <a:stretch/>
        </p:blipFill>
        <p:spPr>
          <a:xfrm>
            <a:off x="1243777" y="3429000"/>
            <a:ext cx="4051092" cy="24585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7F6430-162D-9889-F439-2449277353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9965" y="3097827"/>
            <a:ext cx="3013580" cy="10595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BD1829A-097F-94BE-35B9-1E0B2A2CE46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473"/>
          <a:stretch/>
        </p:blipFill>
        <p:spPr>
          <a:xfrm>
            <a:off x="4537710" y="3949377"/>
            <a:ext cx="6306037" cy="245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498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8304" y="2465735"/>
            <a:ext cx="33389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5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2CBDF23E-C6F2-B94A-9361-DA325D2495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595" y="322325"/>
            <a:ext cx="11376551" cy="4782551"/>
          </a:xfrm>
        </p:spPr>
      </p:pic>
    </p:spTree>
    <p:extLst>
      <p:ext uri="{BB962C8B-B14F-4D97-AF65-F5344CB8AC3E}">
        <p14:creationId xmlns:p14="http://schemas.microsoft.com/office/powerpoint/2010/main" val="2604994322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8FCD6FB5-D6E9-EF4B-B043-30156C643143}" vid="{FF905946-7199-444D-8742-32522AF1385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8DB9CCF9A4FF4383635F4770A1D7D4" ma:contentTypeVersion="32" ma:contentTypeDescription="Create a new document." ma:contentTypeScope="" ma:versionID="dee0c5ee38ca51a764a2cdaff2ada345">
  <xsd:schema xmlns:xsd="http://www.w3.org/2001/XMLSchema" xmlns:xs="http://www.w3.org/2001/XMLSchema" xmlns:p="http://schemas.microsoft.com/office/2006/metadata/properties" xmlns:ns2="83f2a59d-3e54-4c8b-b9a5-47a201ebb0a2" xmlns:ns3="b42d84ba-1dec-4fe7-a46c-74d6ac9bcd8d" targetNamespace="http://schemas.microsoft.com/office/2006/metadata/properties" ma:root="true" ma:fieldsID="fc2bd52244ef16c87e261ce081dbb861" ns2:_="" ns3:_="">
    <xsd:import namespace="83f2a59d-3e54-4c8b-b9a5-47a201ebb0a2"/>
    <xsd:import namespace="b42d84ba-1dec-4fe7-a46c-74d6ac9bcd8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cefd509ffa4f44a0b69065c0ed18600c" minOccurs="0"/>
                <xsd:element ref="ns3:TaxCatchAll" minOccurs="0"/>
                <xsd:element ref="ns2:m330a56d9f0847d99951188d64446d71" minOccurs="0"/>
                <xsd:element ref="ns2:i4c3d5e64c274795932229a38e00a793" minOccurs="0"/>
                <xsd:element ref="ns2:b6380472ea8944eaa89c9c012e7d1e83" minOccurs="0"/>
                <xsd:element ref="ns2:oa4b71c64b654d778fc49bbb0e3b844d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f2a59d-3e54-4c8b-b9a5-47a201ebb0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cefd509ffa4f44a0b69065c0ed18600c" ma:index="22" nillable="true" ma:taxonomy="true" ma:internalName="cefd509ffa4f44a0b69065c0ed18600c" ma:taxonomyFieldName="Terms" ma:displayName="Terms" ma:fieldId="{cefd509f-fa4f-44a0-b690-65c0ed18600c}" ma:taxonomyMulti="true" ma:sspId="41616629-9183-4d38-9e3a-f9db27d53a26" ma:termSetId="d09d7b83-72e2-4ea3-9ee5-efd0c7d479d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330a56d9f0847d99951188d64446d71" ma:index="25" nillable="true" ma:taxonomy="true" ma:internalName="m330a56d9f0847d99951188d64446d71" ma:taxonomyFieldName="DepartmentsAndPrograms" ma:displayName="Departments and programs" ma:fieldId="{6330a56d-9f08-47d9-9951-188d64446d71}" ma:taxonomyMulti="true" ma:sspId="41616629-9183-4d38-9e3a-f9db27d53a26" ma:termSetId="eb3ea0da-517c-43fd-9e14-05fb01068a2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4c3d5e64c274795932229a38e00a793" ma:index="27" nillable="true" ma:taxonomy="true" ma:internalName="i4c3d5e64c274795932229a38e00a793" ma:taxonomyFieldName="OfficeLocation" ma:displayName="Office Location" ma:fieldId="{24c3d5e6-4c27-4795-9322-29a38e00a793}" ma:taxonomyMulti="true" ma:sspId="41616629-9183-4d38-9e3a-f9db27d53a26" ma:termSetId="c251abb0-d412-4c9c-ac73-659a942b4db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6380472ea8944eaa89c9c012e7d1e83" ma:index="29" nillable="true" ma:taxonomy="true" ma:internalName="b6380472ea8944eaa89c9c012e7d1e83" ma:taxonomyFieldName="Topics" ma:displayName="Topics" ma:fieldId="{b6380472-ea89-44ea-a89c-9c012e7d1e83}" ma:taxonomyMulti="true" ma:sspId="41616629-9183-4d38-9e3a-f9db27d53a26" ma:termSetId="27cbf079-c048-4532-8bec-083648ed19c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a4b71c64b654d778fc49bbb0e3b844d" ma:index="31" nillable="true" ma:taxonomy="true" ma:internalName="oa4b71c64b654d778fc49bbb0e3b844d" ma:taxonomyFieldName="HubItemType" ma:displayName="Hub Item Type" ma:fieldId="{8a4b71c6-4b65-4d77-8fc4-9bbb0e3b844d}" ma:sspId="41616629-9183-4d38-9e3a-f9db27d53a26" ma:termSetId="0fe30f40-11cc-4850-861c-341b028e8a0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cf76f155ced4ddcb4097134ff3c332f" ma:index="33" nillable="true" ma:taxonomy="true" ma:internalName="lcf76f155ced4ddcb4097134ff3c332f" ma:taxonomyFieldName="MediaServiceImageTags" ma:displayName="Image Tags" ma:readOnly="false" ma:fieldId="{5cf76f15-5ced-4ddc-b409-7134ff3c332f}" ma:taxonomyMulti="true" ma:sspId="41616629-9183-4d38-9e3a-f9db27d53a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2d84ba-1dec-4fe7-a46c-74d6ac9bcd8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9577bc-cb43-4962-975b-8b7c7fc79b6d}" ma:internalName="TaxCatchAll" ma:showField="CatchAllData" ma:web="b42d84ba-1dec-4fe7-a46c-74d6ac9bcd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42d84ba-1dec-4fe7-a46c-74d6ac9bcd8d" xsi:nil="true"/>
    <lcf76f155ced4ddcb4097134ff3c332f xmlns="83f2a59d-3e54-4c8b-b9a5-47a201ebb0a2">
      <Terms xmlns="http://schemas.microsoft.com/office/infopath/2007/PartnerControls"/>
    </lcf76f155ced4ddcb4097134ff3c332f>
    <i4c3d5e64c274795932229a38e00a793 xmlns="83f2a59d-3e54-4c8b-b9a5-47a201ebb0a2">
      <Terms xmlns="http://schemas.microsoft.com/office/infopath/2007/PartnerControls"/>
    </i4c3d5e64c274795932229a38e00a793>
    <cefd509ffa4f44a0b69065c0ed18600c xmlns="83f2a59d-3e54-4c8b-b9a5-47a201ebb0a2">
      <Terms xmlns="http://schemas.microsoft.com/office/infopath/2007/PartnerControls"/>
    </cefd509ffa4f44a0b69065c0ed18600c>
    <m330a56d9f0847d99951188d64446d71 xmlns="83f2a59d-3e54-4c8b-b9a5-47a201ebb0a2">
      <Terms xmlns="http://schemas.microsoft.com/office/infopath/2007/PartnerControls"/>
    </m330a56d9f0847d99951188d64446d71>
    <oa4b71c64b654d778fc49bbb0e3b844d xmlns="83f2a59d-3e54-4c8b-b9a5-47a201ebb0a2">
      <Terms xmlns="http://schemas.microsoft.com/office/infopath/2007/PartnerControls"/>
    </oa4b71c64b654d778fc49bbb0e3b844d>
    <b6380472ea8944eaa89c9c012e7d1e83 xmlns="83f2a59d-3e54-4c8b-b9a5-47a201ebb0a2">
      <Terms xmlns="http://schemas.microsoft.com/office/infopath/2007/PartnerControls"/>
    </b6380472ea8944eaa89c9c012e7d1e83>
  </documentManagement>
</p:properties>
</file>

<file path=customXml/itemProps1.xml><?xml version="1.0" encoding="utf-8"?>
<ds:datastoreItem xmlns:ds="http://schemas.openxmlformats.org/officeDocument/2006/customXml" ds:itemID="{04B8D42A-A309-4E3F-BC45-1136AC3883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f2a59d-3e54-4c8b-b9a5-47a201ebb0a2"/>
    <ds:schemaRef ds:uri="b42d84ba-1dec-4fe7-a46c-74d6ac9bcd8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3EDDCB8-33C0-4213-93E7-2DEABCFEB00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AEF2A85-305E-4872-962A-A2756340EECE}">
  <ds:schemaRefs>
    <ds:schemaRef ds:uri="http://purl.org/dc/terms/"/>
    <ds:schemaRef ds:uri="b42d84ba-1dec-4fe7-a46c-74d6ac9bcd8d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83f2a59d-3e54-4c8b-b9a5-47a201ebb0a2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ilri_powerpoint_template_apr2013</Template>
  <TotalTime>7904</TotalTime>
  <Words>382</Words>
  <Application>Microsoft Office PowerPoint</Application>
  <PresentationFormat>Widescreen</PresentationFormat>
  <Paragraphs>57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Courier New</vt:lpstr>
      <vt:lpstr>ilri_powerpoint_template_apr2013</vt:lpstr>
      <vt:lpstr>KAZNET: Crowdsourcing Information for Climate Resilience in the Drylands </vt:lpstr>
      <vt:lpstr>What is KAZNET? </vt:lpstr>
      <vt:lpstr>KAZNET indicators monitored</vt:lpstr>
      <vt:lpstr>KAZNET data quality </vt:lpstr>
      <vt:lpstr>Dissemination of information to pastoralists</vt:lpstr>
      <vt:lpstr>Partners </vt:lpstr>
      <vt:lpstr>Data are accessible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Victor, Michael (ILRI)</dc:creator>
  <cp:lastModifiedBy>Mulat, Bizuwork (ILRI)</cp:lastModifiedBy>
  <cp:revision>62</cp:revision>
  <dcterms:created xsi:type="dcterms:W3CDTF">2024-05-03T06:50:41Z</dcterms:created>
  <dcterms:modified xsi:type="dcterms:W3CDTF">2024-08-20T11:44:33Z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0x010100FC8DB9CCF9A4FF4383635F4770A1D7D4</vt:lpwstr>
  </property>
  <property fmtid="{D5CDD505-2E9C-101B-9397-08002B2CF9AE}" pid="3" name="MSIP_Label_80c4d10e-bd94-4e7c-b4a1-fe20ff6d8abe_Enabled">
    <vt:lpwstr>true</vt:lpwstr>
  </property>
  <property fmtid="{D5CDD505-2E9C-101B-9397-08002B2CF9AE}" pid="4" name="MSIP_Label_80c4d10e-bd94-4e7c-b4a1-fe20ff6d8abe_SetDate">
    <vt:lpwstr>2021-01-26T07:19:47Z</vt:lpwstr>
  </property>
  <property fmtid="{D5CDD505-2E9C-101B-9397-08002B2CF9AE}" pid="5" name="MSIP_Label_80c4d10e-bd94-4e7c-b4a1-fe20ff6d8abe_Method">
    <vt:lpwstr>Standard</vt:lpwstr>
  </property>
  <property fmtid="{D5CDD505-2E9C-101B-9397-08002B2CF9AE}" pid="6" name="MSIP_Label_80c4d10e-bd94-4e7c-b4a1-fe20ff6d8abe_Name">
    <vt:lpwstr>80c4d10e-bd94-4e7c-b4a1-fe20ff6d8abe</vt:lpwstr>
  </property>
  <property fmtid="{D5CDD505-2E9C-101B-9397-08002B2CF9AE}" pid="7" name="MSIP_Label_80c4d10e-bd94-4e7c-b4a1-fe20ff6d8abe_SiteId">
    <vt:lpwstr>6afa0e00-fa14-40b7-8a2e-22a7f8c357d5</vt:lpwstr>
  </property>
  <property fmtid="{D5CDD505-2E9C-101B-9397-08002B2CF9AE}" pid="8" name="MSIP_Label_80c4d10e-bd94-4e7c-b4a1-fe20ff6d8abe_ActionId">
    <vt:lpwstr>cbbe11e2-0fe5-494a-8c83-7dfdfd3148c5</vt:lpwstr>
  </property>
  <property fmtid="{D5CDD505-2E9C-101B-9397-08002B2CF9AE}" pid="9" name="MSIP_Label_80c4d10e-bd94-4e7c-b4a1-fe20ff6d8abe_ContentBits">
    <vt:lpwstr>0</vt:lpwstr>
  </property>
  <property fmtid="{D5CDD505-2E9C-101B-9397-08002B2CF9AE}" pid="10" name="MediaServiceImageTags">
    <vt:lpwstr/>
  </property>
  <property fmtid="{D5CDD505-2E9C-101B-9397-08002B2CF9AE}" pid="11" name="HubItemType">
    <vt:lpwstr/>
  </property>
  <property fmtid="{D5CDD505-2E9C-101B-9397-08002B2CF9AE}" pid="12" name="Terms">
    <vt:lpwstr/>
  </property>
  <property fmtid="{D5CDD505-2E9C-101B-9397-08002B2CF9AE}" pid="13" name="DepartmentsAndPrograms">
    <vt:lpwstr/>
  </property>
  <property fmtid="{D5CDD505-2E9C-101B-9397-08002B2CF9AE}" pid="14" name="Topics">
    <vt:lpwstr/>
  </property>
  <property fmtid="{D5CDD505-2E9C-101B-9397-08002B2CF9AE}" pid="15" name="OfficeLocation">
    <vt:lpwstr/>
  </property>
</Properties>
</file>