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  <p:sldMasterId id="2147485715" r:id="rId5"/>
  </p:sldMasterIdLst>
  <p:notesMasterIdLst>
    <p:notesMasterId r:id="rId21"/>
  </p:notesMasterIdLst>
  <p:handoutMasterIdLst>
    <p:handoutMasterId r:id="rId22"/>
  </p:handoutMasterIdLst>
  <p:sldIdLst>
    <p:sldId id="698" r:id="rId6"/>
    <p:sldId id="4510" r:id="rId7"/>
    <p:sldId id="4511" r:id="rId8"/>
    <p:sldId id="4530" r:id="rId9"/>
    <p:sldId id="4531" r:id="rId10"/>
    <p:sldId id="4532" r:id="rId11"/>
    <p:sldId id="4495" r:id="rId12"/>
    <p:sldId id="4506" r:id="rId13"/>
    <p:sldId id="4533" r:id="rId14"/>
    <p:sldId id="4534" r:id="rId15"/>
    <p:sldId id="4535" r:id="rId16"/>
    <p:sldId id="4536" r:id="rId17"/>
    <p:sldId id="4527" r:id="rId18"/>
    <p:sldId id="4528" r:id="rId19"/>
    <p:sldId id="688" r:id="rId20"/>
  </p:sldIdLst>
  <p:sldSz cx="12192000" cy="6858000"/>
  <p:notesSz cx="6669088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A467"/>
    <a:srgbClr val="941100"/>
    <a:srgbClr val="7C98AB"/>
    <a:srgbClr val="FF9E16"/>
    <a:srgbClr val="C34528"/>
    <a:srgbClr val="3F4E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170" autoAdjust="0"/>
    <p:restoredTop sz="90439" autoAdjust="0"/>
  </p:normalViewPr>
  <p:slideViewPr>
    <p:cSldViewPr snapToGrid="0" snapToObjects="1">
      <p:cViewPr varScale="1">
        <p:scale>
          <a:sx n="100" d="100"/>
          <a:sy n="100" d="100"/>
        </p:scale>
        <p:origin x="19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4915" cy="556651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11914" y="0"/>
            <a:ext cx="2994915" cy="556651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10/10/2024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52224"/>
            <a:ext cx="2994915" cy="556649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11914" y="10552224"/>
            <a:ext cx="2994915" cy="556649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4915" cy="556651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11914" y="0"/>
            <a:ext cx="2994915" cy="556651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10/10/2024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-249238" y="831850"/>
            <a:ext cx="7407276" cy="41671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0066" y="5276973"/>
            <a:ext cx="5528241" cy="4999510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10552224"/>
            <a:ext cx="2994915" cy="556649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11914" y="10552224"/>
            <a:ext cx="2994915" cy="556649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arenR"/>
            </a:pPr>
            <a:endParaRPr lang="en-US" baseline="0" dirty="0"/>
          </a:p>
          <a:p>
            <a:pPr marL="685800" lvl="1" indent="-228600">
              <a:buAutoNum type="arabicParenR"/>
            </a:pPr>
            <a:endParaRPr lang="en-US" baseline="0" dirty="0"/>
          </a:p>
          <a:p>
            <a:pPr marL="228600" lvl="0" indent="-228600">
              <a:buAutoNum type="arabicParenR"/>
            </a:pPr>
            <a:endParaRPr lang="en-US" baseline="0" dirty="0"/>
          </a:p>
          <a:p>
            <a:pPr marL="685800" lvl="1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62C32-674F-944A-B2D1-EA9232A4909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54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None of the 13 global environmental assessments reviewed disaggregate their information on pastoralists or rangelands</a:t>
            </a:r>
          </a:p>
          <a:p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nly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one third of the 100 databases reviewed have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information about pastoralism and rangelands, and only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provide the information in a manner that could help inform decision makers on sustainable livelihoods and ecosystem management.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562C32-674F-944A-B2D1-EA9232A4909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89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nb-NO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562C32-674F-944A-B2D1-EA9232A4909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372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EE478-2C7E-064B-B857-13F1263170D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87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4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8024F0-9774-114E-A3D0-400D822F9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93DD36-F7B6-534E-B41B-BFE699523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043153-8EB5-4C42-873C-A52711046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178F-1634-F74A-8E6F-B9A9EAEC0C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04028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9B8FF-35AA-3B47-8A4F-76B3EC793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1D9248-818A-8342-ACE0-965AF091FF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4E1A6-E6F8-F34A-973B-ABD88D9AD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A2B12-4E99-D348-A046-B8EB55335BDD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FE248-65D0-2640-92E8-84F631D9F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1290C0-908C-934E-8350-E8A4C7B95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ED53D-F4CA-F841-BE21-EC5BAF607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021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78037-EA6A-9244-A003-45EDCA41A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D67A0-4B1F-4B42-B8E1-5F1144951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947ED3-1E02-BD48-99CA-C185A003F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A2B12-4E99-D348-A046-B8EB55335BDD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5C3CB-3F1E-DF4D-902D-CEC8129B0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A622C-09CE-D44F-957E-A91390D62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ED53D-F4CA-F841-BE21-EC5BAF607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52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3679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40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17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878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635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633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781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90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091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1151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8294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829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6320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171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5593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4781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84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8571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131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7" y="6348414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62573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488429" y="98297"/>
            <a:ext cx="5692012" cy="2806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6488429" y="3169983"/>
            <a:ext cx="5692012" cy="27735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76587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48858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866881" y="6126479"/>
            <a:ext cx="1054607" cy="5402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718310"/>
            <a:ext cx="12191999" cy="29954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668520" y="2078736"/>
            <a:ext cx="2854959" cy="10471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86963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CAE874BB-E6D4-4202-88C2-4E59BE19F1BE}" type="datetime1">
              <a:rPr lang="en-US" smtClean="0"/>
              <a:t>10/10/2024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641977" y="634920"/>
            <a:ext cx="10919107" cy="76944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641977" y="1424543"/>
            <a:ext cx="10919107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49312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  <p:sldLayoutId id="2147485742" r:id="rId20"/>
    <p:sldLayoutId id="2147485743" r:id="rId21"/>
    <p:sldLayoutId id="2147485744" r:id="rId2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595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6" r:id="rId1"/>
    <p:sldLayoutId id="2147485717" r:id="rId2"/>
    <p:sldLayoutId id="2147485718" r:id="rId3"/>
    <p:sldLayoutId id="2147485719" r:id="rId4"/>
    <p:sldLayoutId id="2147485720" r:id="rId5"/>
    <p:sldLayoutId id="2147485721" r:id="rId6"/>
    <p:sldLayoutId id="2147485722" r:id="rId7"/>
    <p:sldLayoutId id="2147485723" r:id="rId8"/>
    <p:sldLayoutId id="2147485724" r:id="rId9"/>
    <p:sldLayoutId id="2147485725" r:id="rId10"/>
    <p:sldLayoutId id="2147485726" r:id="rId11"/>
    <p:sldLayoutId id="2147485727" r:id="rId12"/>
    <p:sldLayoutId id="2147485728" r:id="rId13"/>
    <p:sldLayoutId id="2147485729" r:id="rId14"/>
    <p:sldLayoutId id="2147485730" r:id="rId15"/>
    <p:sldLayoutId id="2147485731" r:id="rId16"/>
    <p:sldLayoutId id="2147485732" r:id="rId17"/>
    <p:sldLayoutId id="2147485733" r:id="rId18"/>
    <p:sldLayoutId id="2147485734" r:id="rId19"/>
    <p:sldLayoutId id="2147485735" r:id="rId20"/>
    <p:sldLayoutId id="2147485736" r:id="rId21"/>
    <p:sldLayoutId id="2147485737" r:id="rId22"/>
    <p:sldLayoutId id="2147485738" r:id="rId23"/>
    <p:sldLayoutId id="2147485739" r:id="rId2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98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444" y="1823364"/>
            <a:ext cx="11386079" cy="139065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3600" dirty="0">
                <a:solidFill>
                  <a:schemeClr val="bg1"/>
                </a:solidFill>
              </a:rPr>
              <a:t>Rangeland data gaps</a:t>
            </a: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endParaRPr lang="en-US" sz="3600" dirty="0"/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599" y="3313722"/>
            <a:ext cx="10147423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chemeClr val="bg1"/>
                </a:solidFill>
                <a:latin typeface="Calibri" panose="020F0502020204030204" pitchFamily="34" charset="0"/>
              </a:rPr>
              <a:t>Fiona Flintan, Senior Scientist,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chemeClr val="bg1"/>
                </a:solidFill>
                <a:latin typeface="Calibri" panose="020F0502020204030204" pitchFamily="34" charset="0"/>
              </a:rPr>
              <a:t>International Livestock Research Institute (ILRI)</a:t>
            </a:r>
            <a:endParaRPr lang="en-GB" altLang="en-KE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4533900"/>
            <a:ext cx="7551723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 b="1" dirty="0">
                <a:solidFill>
                  <a:schemeClr val="bg1"/>
                </a:solidFill>
                <a:latin typeface="Calibri" panose="020F0502020204030204" pitchFamily="34" charset="0"/>
              </a:rPr>
              <a:t>A presentation made at the meeting </a:t>
            </a:r>
            <a:r>
              <a:rPr lang="en-US" altLang="en-KE" sz="16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organised</a:t>
            </a:r>
            <a:r>
              <a:rPr lang="en-US" altLang="en-KE" sz="1600" b="1" dirty="0">
                <a:solidFill>
                  <a:schemeClr val="bg1"/>
                </a:solidFill>
                <a:latin typeface="Calibri" panose="020F0502020204030204" pitchFamily="34" charset="0"/>
              </a:rPr>
              <a:t> by ILRI and IUCN for the launch of the GEF-funded project STELAR (Sustainable Investments for Large Scale Rangelands Restoration), Rome 25 October 2023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F7F36A68-7B79-A98A-6997-169E4D5DA7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087" y="5732672"/>
            <a:ext cx="2285904" cy="6161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A138E-FBF7-B44B-BF6D-8D7AB7B97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648" y="261544"/>
            <a:ext cx="10515600" cy="1325563"/>
          </a:xfrm>
        </p:spPr>
        <p:txBody>
          <a:bodyPr/>
          <a:lstStyle/>
          <a:p>
            <a:r>
              <a:rPr lang="en-US" dirty="0"/>
              <a:t>How was the Atlas produced?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507B982-C3D6-1444-A633-D576D61786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852" y="1395720"/>
            <a:ext cx="4831593" cy="480198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spatial mapping of rangelands was produced by focusing on seven of the 14 global biomes </a:t>
            </a:r>
            <a:r>
              <a:rPr lang="en-US" dirty="0" err="1"/>
              <a:t>categorised</a:t>
            </a:r>
            <a:r>
              <a:rPr lang="en-US" dirty="0"/>
              <a:t> by WWF in their  mapping of terrestrial ecoregions around the world. </a:t>
            </a:r>
          </a:p>
          <a:p>
            <a:r>
              <a:rPr lang="en-US" dirty="0"/>
              <a:t>The map of rangelands is combined with other existing global datasets on different themes, to produce a mapping of  that  data “for rangelands.” </a:t>
            </a:r>
          </a:p>
        </p:txBody>
      </p:sp>
      <p:pic>
        <p:nvPicPr>
          <p:cNvPr id="11" name="Picture 10" descr="A group of cows in a field&#10;&#10;Description automatically generated with low confidence">
            <a:extLst>
              <a:ext uri="{FF2B5EF4-FFF2-40B4-BE49-F238E27FC236}">
                <a16:creationId xmlns:a16="http://schemas.microsoft.com/office/drawing/2014/main" id="{A2BE9456-E9EC-BF49-B4B4-FF8D0F574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1" y="2109497"/>
            <a:ext cx="6132309" cy="40882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00800B1-F5BB-5040-8498-617655410078}"/>
              </a:ext>
            </a:extLst>
          </p:cNvPr>
          <p:cNvSpPr txBox="1"/>
          <p:nvPr/>
        </p:nvSpPr>
        <p:spPr>
          <a:xfrm>
            <a:off x="9656547" y="6350761"/>
            <a:ext cx="3516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Credit: Marco </a:t>
            </a:r>
            <a:r>
              <a:rPr lang="en-US" dirty="0" err="1"/>
              <a:t>Buemi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48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446B9F6F-4676-CC45-B8D3-5CFB5AB23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102" y="27844"/>
            <a:ext cx="9661181" cy="683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080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2DFAC-21DE-AC4C-88CD-A488B235E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26" y="730250"/>
            <a:ext cx="4552951" cy="1123950"/>
          </a:xfrm>
        </p:spPr>
        <p:txBody>
          <a:bodyPr/>
          <a:lstStyle/>
          <a:p>
            <a:r>
              <a:rPr lang="en-US" dirty="0"/>
              <a:t>What is the Atlas?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D647C-F41B-4546-BE26-57A6A31A7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826" y="1911395"/>
            <a:ext cx="3581400" cy="4371881"/>
          </a:xfrm>
        </p:spPr>
        <p:txBody>
          <a:bodyPr>
            <a:normAutofit/>
          </a:bodyPr>
          <a:lstStyle/>
          <a:p>
            <a:r>
              <a:rPr lang="en-US" sz="2000" dirty="0"/>
              <a:t>Currently 16 sets of maps covering different themes.</a:t>
            </a:r>
          </a:p>
          <a:p>
            <a:r>
              <a:rPr lang="en-US" sz="2000" dirty="0"/>
              <a:t>Key data; a story from the field; explanation of terminologies.</a:t>
            </a:r>
          </a:p>
          <a:p>
            <a:r>
              <a:rPr lang="en-US" sz="2000" dirty="0"/>
              <a:t> We are reliant on the accuracy of the datasets we have accessed: the data have not been verified on the ground, and we will be looking for ways to do this.</a:t>
            </a:r>
          </a:p>
          <a:p>
            <a:r>
              <a:rPr lang="en-US" sz="2000" dirty="0"/>
              <a:t>The Atlas is work in progress: a  living document!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078484-C439-3247-8A17-4B9F1161C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814" y="826311"/>
            <a:ext cx="7496360" cy="530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C98AB"/>
            </a:gs>
            <a:gs pos="74000">
              <a:srgbClr val="7C98AB"/>
            </a:gs>
            <a:gs pos="83000">
              <a:srgbClr val="7C98AB"/>
            </a:gs>
            <a:gs pos="100000">
              <a:srgbClr val="7C98A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3EDDD-9016-4095-AB6B-BA22CBEB1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290" y="220797"/>
            <a:ext cx="11592035" cy="1987565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Activities – output 3.1 </a:t>
            </a:r>
            <a:r>
              <a:rPr lang="en-US" dirty="0">
                <a:solidFill>
                  <a:schemeClr val="bg1"/>
                </a:solidFill>
              </a:rPr>
              <a:t>Global monitoring system for LVCD for SRR developed and tested </a:t>
            </a:r>
            <a:br>
              <a:rPr lang="en-US" dirty="0"/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sz="3200" dirty="0"/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/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45763-4077-4ACB-A5C1-B4DAAFC073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47290" y="1421613"/>
            <a:ext cx="10972800" cy="4996056"/>
          </a:xfrm>
        </p:spPr>
        <p:txBody>
          <a:bodyPr/>
          <a:lstStyle/>
          <a:p>
            <a:r>
              <a:rPr lang="en-US" dirty="0"/>
              <a:t> </a:t>
            </a:r>
            <a:r>
              <a:rPr lang="en-US" sz="2400" dirty="0">
                <a:solidFill>
                  <a:schemeClr val="bg1"/>
                </a:solidFill>
              </a:rPr>
              <a:t>-</a:t>
            </a:r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- </a:t>
            </a:r>
            <a:r>
              <a:rPr lang="en-US" dirty="0">
                <a:solidFill>
                  <a:schemeClr val="bg1"/>
                </a:solidFill>
              </a:rPr>
              <a:t>Definitions and indicators for sustainable rangeland restoration elaborated </a:t>
            </a:r>
          </a:p>
          <a:p>
            <a:r>
              <a:rPr lang="en-US" dirty="0">
                <a:solidFill>
                  <a:schemeClr val="bg1"/>
                </a:solidFill>
              </a:rPr>
              <a:t> </a:t>
            </a:r>
          </a:p>
          <a:p>
            <a:r>
              <a:rPr lang="en-US" dirty="0">
                <a:solidFill>
                  <a:schemeClr val="bg1"/>
                </a:solidFill>
              </a:rPr>
              <a:t>- Measurement protocols established and tested in project’s LVCs  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C8AF6A-8296-0842-9A54-EB1DD8A2A9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9" y="-143977"/>
            <a:ext cx="11592035" cy="708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68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C98AB"/>
            </a:gs>
            <a:gs pos="74000">
              <a:srgbClr val="7C98AB"/>
            </a:gs>
            <a:gs pos="83000">
              <a:srgbClr val="7C98AB"/>
            </a:gs>
            <a:gs pos="100000">
              <a:srgbClr val="7C98A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3EDDD-9016-4095-AB6B-BA22CBEB1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51375" y="-34874"/>
            <a:ext cx="11592035" cy="1987565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Activities – output 3.2 </a:t>
            </a:r>
            <a:r>
              <a:rPr lang="en-US" dirty="0">
                <a:solidFill>
                  <a:schemeClr val="bg1"/>
                </a:solidFill>
              </a:rPr>
              <a:t>Global Monitoring Framework developed and tested</a:t>
            </a:r>
            <a:br>
              <a:rPr lang="en-US" dirty="0"/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sz="3200" dirty="0"/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/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45763-4077-4ACB-A5C1-B4DAAFC073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47290" y="1421613"/>
            <a:ext cx="10972800" cy="4996056"/>
          </a:xfrm>
        </p:spPr>
        <p:txBody>
          <a:bodyPr/>
          <a:lstStyle/>
          <a:p>
            <a:r>
              <a:rPr lang="en-US" dirty="0"/>
              <a:t> </a:t>
            </a:r>
            <a:r>
              <a:rPr lang="en-US" sz="2400" dirty="0">
                <a:solidFill>
                  <a:schemeClr val="bg1"/>
                </a:solidFill>
              </a:rPr>
              <a:t>-</a:t>
            </a:r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dirty="0">
                <a:solidFill>
                  <a:schemeClr val="bg1"/>
                </a:solidFill>
              </a:rPr>
              <a:t>-Monitoring framework on LVCD for SRR developed and tested in project’s LVCs and bankable projects</a:t>
            </a:r>
          </a:p>
          <a:p>
            <a:r>
              <a:rPr lang="en-US" dirty="0">
                <a:solidFill>
                  <a:schemeClr val="bg1"/>
                </a:solidFill>
              </a:rPr>
              <a:t> </a:t>
            </a:r>
          </a:p>
          <a:p>
            <a:r>
              <a:rPr lang="en-US" dirty="0">
                <a:solidFill>
                  <a:schemeClr val="bg1"/>
                </a:solidFill>
              </a:rPr>
              <a:t>Global monitoring framework peer reviewed and accepted by relevant stakeholders as a basis for a global standard for LVCD for SRR 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F2000F-BEDD-8944-9D30-2F6193865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9" y="159823"/>
            <a:ext cx="11983351" cy="669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469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7097713" y="2465388"/>
            <a:ext cx="33401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34818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A7EFEBEA-C566-1440-9834-8C3323F64E3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22263"/>
            <a:ext cx="11377613" cy="4783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C98AB"/>
            </a:gs>
            <a:gs pos="74000">
              <a:srgbClr val="7C98AB"/>
            </a:gs>
            <a:gs pos="83000">
              <a:srgbClr val="7C98AB"/>
            </a:gs>
            <a:gs pos="100000">
              <a:srgbClr val="7C98A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3EDDD-9016-4095-AB6B-BA22CBEB1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7795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Resolutions at UNEA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45763-4077-4ACB-A5C1-B4DAAFC073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180344"/>
            <a:ext cx="10972800" cy="4996056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en-US" sz="3600" dirty="0">
                <a:solidFill>
                  <a:schemeClr val="bg1"/>
                </a:solidFill>
              </a:rPr>
              <a:t>UNEA2 Combating desertification, land degradation and drought and promoting sustainable pastoralism and rangelands (2016) including a </a:t>
            </a:r>
            <a:r>
              <a:rPr lang="en-US" sz="3600" dirty="0">
                <a:solidFill>
                  <a:schemeClr val="bg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call for a gap </a:t>
            </a:r>
            <a:r>
              <a:rPr lang="nb-NO" sz="3600" dirty="0" err="1">
                <a:solidFill>
                  <a:schemeClr val="bg1"/>
                </a:solidFill>
              </a:rPr>
              <a:t>analysis</a:t>
            </a:r>
            <a:r>
              <a:rPr lang="nb-NO" sz="3600" dirty="0">
                <a:solidFill>
                  <a:schemeClr val="bg1"/>
                </a:solidFill>
              </a:rPr>
              <a:t> </a:t>
            </a:r>
            <a:r>
              <a:rPr lang="nb-NO" sz="3600" dirty="0" err="1">
                <a:solidFill>
                  <a:schemeClr val="bg1"/>
                </a:solidFill>
              </a:rPr>
              <a:t>of</a:t>
            </a:r>
            <a:r>
              <a:rPr lang="nb-NO" sz="3600" dirty="0">
                <a:solidFill>
                  <a:schemeClr val="bg1"/>
                </a:solidFill>
              </a:rPr>
              <a:t> </a:t>
            </a:r>
            <a:r>
              <a:rPr lang="nb-NO" sz="3600" dirty="0" err="1">
                <a:solidFill>
                  <a:schemeClr val="bg1"/>
                </a:solidFill>
              </a:rPr>
              <a:t>environmental</a:t>
            </a:r>
            <a:r>
              <a:rPr lang="nb-NO" sz="3600" dirty="0">
                <a:solidFill>
                  <a:schemeClr val="bg1"/>
                </a:solidFill>
              </a:rPr>
              <a:t> and </a:t>
            </a:r>
            <a:r>
              <a:rPr lang="nb-NO" sz="3600" dirty="0" err="1">
                <a:solidFill>
                  <a:schemeClr val="bg1"/>
                </a:solidFill>
              </a:rPr>
              <a:t>socioeconomic</a:t>
            </a:r>
            <a:r>
              <a:rPr lang="nb-NO" sz="3600" dirty="0">
                <a:solidFill>
                  <a:schemeClr val="bg1"/>
                </a:solidFill>
              </a:rPr>
              <a:t> </a:t>
            </a:r>
            <a:r>
              <a:rPr lang="nb-NO" sz="3600" dirty="0" err="1">
                <a:solidFill>
                  <a:schemeClr val="bg1"/>
                </a:solidFill>
              </a:rPr>
              <a:t>information</a:t>
            </a:r>
            <a:r>
              <a:rPr lang="nb-NO" sz="3600" dirty="0">
                <a:solidFill>
                  <a:schemeClr val="bg1"/>
                </a:solidFill>
              </a:rPr>
              <a:t> and </a:t>
            </a:r>
            <a:r>
              <a:rPr lang="nb-NO" sz="3600" dirty="0" err="1">
                <a:solidFill>
                  <a:schemeClr val="bg1"/>
                </a:solidFill>
              </a:rPr>
              <a:t>the</a:t>
            </a:r>
            <a:r>
              <a:rPr lang="nb-NO" sz="3600" dirty="0">
                <a:solidFill>
                  <a:schemeClr val="bg1"/>
                </a:solidFill>
              </a:rPr>
              <a:t> </a:t>
            </a:r>
            <a:r>
              <a:rPr lang="nb-NO" sz="3600" dirty="0" err="1">
                <a:solidFill>
                  <a:schemeClr val="bg1"/>
                </a:solidFill>
              </a:rPr>
              <a:t>provision</a:t>
            </a:r>
            <a:r>
              <a:rPr lang="nb-NO" sz="3600" dirty="0">
                <a:solidFill>
                  <a:schemeClr val="bg1"/>
                </a:solidFill>
              </a:rPr>
              <a:t> </a:t>
            </a:r>
            <a:r>
              <a:rPr lang="nb-NO" sz="3600" dirty="0" err="1">
                <a:solidFill>
                  <a:schemeClr val="bg1"/>
                </a:solidFill>
              </a:rPr>
              <a:t>of</a:t>
            </a:r>
            <a:r>
              <a:rPr lang="nb-NO" sz="3600" dirty="0">
                <a:solidFill>
                  <a:schemeClr val="bg1"/>
                </a:solidFill>
              </a:rPr>
              <a:t> </a:t>
            </a:r>
            <a:r>
              <a:rPr lang="nb-NO" sz="3600" dirty="0" err="1">
                <a:solidFill>
                  <a:schemeClr val="bg1"/>
                </a:solidFill>
              </a:rPr>
              <a:t>technical</a:t>
            </a:r>
            <a:r>
              <a:rPr lang="nb-NO" sz="3600" dirty="0">
                <a:solidFill>
                  <a:schemeClr val="bg1"/>
                </a:solidFill>
              </a:rPr>
              <a:t> support for </a:t>
            </a:r>
            <a:r>
              <a:rPr lang="nb-NO" sz="3600" dirty="0" err="1">
                <a:solidFill>
                  <a:schemeClr val="bg1"/>
                </a:solidFill>
              </a:rPr>
              <a:t>promoting</a:t>
            </a:r>
            <a:r>
              <a:rPr lang="nb-NO" sz="3600" dirty="0">
                <a:solidFill>
                  <a:schemeClr val="bg1"/>
                </a:solidFill>
              </a:rPr>
              <a:t> </a:t>
            </a:r>
            <a:r>
              <a:rPr lang="nb-NO" sz="3600" dirty="0" err="1">
                <a:solidFill>
                  <a:schemeClr val="bg1"/>
                </a:solidFill>
              </a:rPr>
              <a:t>pastoralism</a:t>
            </a:r>
            <a:r>
              <a:rPr lang="nb-NO" sz="3600" dirty="0">
                <a:solidFill>
                  <a:schemeClr val="bg1"/>
                </a:solidFill>
              </a:rPr>
              <a:t> and rangelands. </a:t>
            </a:r>
          </a:p>
          <a:p>
            <a:pPr marL="457200" indent="-457200">
              <a:buFontTx/>
              <a:buChar char="-"/>
            </a:pPr>
            <a:r>
              <a:rPr lang="en-US" sz="3600" dirty="0">
                <a:solidFill>
                  <a:schemeClr val="bg1"/>
                </a:solidFill>
              </a:rPr>
              <a:t>UN declared IYRP 2026</a:t>
            </a:r>
          </a:p>
        </p:txBody>
      </p:sp>
    </p:spTree>
    <p:extLst>
      <p:ext uri="{BB962C8B-B14F-4D97-AF65-F5344CB8AC3E}">
        <p14:creationId xmlns:p14="http://schemas.microsoft.com/office/powerpoint/2010/main" val="3928542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C98AB"/>
            </a:gs>
            <a:gs pos="74000">
              <a:srgbClr val="7C98AB"/>
            </a:gs>
            <a:gs pos="83000">
              <a:srgbClr val="7C98AB"/>
            </a:gs>
            <a:gs pos="100000">
              <a:srgbClr val="7C98A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3EDDD-9016-4095-AB6B-BA22CBEB1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77955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45763-4077-4ACB-A5C1-B4DAAFC073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86821"/>
            <a:ext cx="10972800" cy="4996056"/>
          </a:xfrm>
        </p:spPr>
        <p:txBody>
          <a:bodyPr/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626F6645-0C1A-9A40-B8F1-85C40E9B4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770" y="-18994"/>
            <a:ext cx="12225770" cy="68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653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3678" y="225955"/>
            <a:ext cx="441173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508" y="225955"/>
            <a:ext cx="3341800" cy="775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Analysis of online, publicly available information since 2000 in:</a:t>
            </a:r>
          </a:p>
          <a:p>
            <a:endParaRPr lang="en-US" sz="2400" dirty="0"/>
          </a:p>
          <a:p>
            <a:endParaRPr lang="en-US" sz="2400" dirty="0"/>
          </a:p>
          <a:p>
            <a:pPr marL="285750" indent="-285750">
              <a:buFont typeface="Wingdings" charset="2"/>
              <a:buChar char="ü"/>
            </a:pPr>
            <a:r>
              <a:rPr lang="en-US" sz="2400" dirty="0"/>
              <a:t>13 global environmental assessments</a:t>
            </a:r>
          </a:p>
          <a:p>
            <a:pPr marL="285750" indent="-285750">
              <a:buFont typeface="Wingdings" charset="2"/>
              <a:buChar char="ü"/>
            </a:pPr>
            <a:endParaRPr lang="en-US" sz="2400" dirty="0"/>
          </a:p>
          <a:p>
            <a:pPr marL="285750" indent="-285750">
              <a:buFont typeface="Wingdings" charset="2"/>
              <a:buChar char="ü"/>
            </a:pPr>
            <a:r>
              <a:rPr lang="en-US" sz="2400" dirty="0"/>
              <a:t>100 global, regional and national databases</a:t>
            </a:r>
          </a:p>
          <a:p>
            <a:pPr marL="285750" indent="-285750">
              <a:buFont typeface="Wingdings" charset="2"/>
              <a:buChar char="ü"/>
            </a:pPr>
            <a:endParaRPr lang="en-US" sz="2400" dirty="0"/>
          </a:p>
          <a:p>
            <a:endParaRPr lang="en-US" sz="2400" dirty="0"/>
          </a:p>
          <a:p>
            <a:pPr marL="285750" indent="-285750">
              <a:buFont typeface="Wingdings" charset="2"/>
              <a:buChar char="ü"/>
            </a:pPr>
            <a:r>
              <a:rPr lang="en-US" sz="2400" dirty="0"/>
              <a:t>71 million academic and research peer reviewed publications</a:t>
            </a:r>
          </a:p>
          <a:p>
            <a:pPr marL="285750" indent="-285750">
              <a:buFont typeface="Wingdings" charset="2"/>
              <a:buChar char="ü"/>
            </a:pPr>
            <a:endParaRPr lang="en-US" sz="2400" dirty="0"/>
          </a:p>
          <a:p>
            <a:pPr marL="285750" indent="-285750">
              <a:buFont typeface="Wingdings" charset="2"/>
              <a:buChar char="ü"/>
            </a:pPr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31139" y="225955"/>
            <a:ext cx="30298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u="sng" dirty="0"/>
          </a:p>
          <a:p>
            <a:endParaRPr lang="en-US" sz="2400" u="sng" dirty="0"/>
          </a:p>
          <a:p>
            <a:endParaRPr lang="en-US" sz="2400" u="sng" dirty="0"/>
          </a:p>
          <a:p>
            <a:r>
              <a:rPr lang="en-US" sz="2400" u="sng" dirty="0"/>
              <a:t>Analysis of provision of technical support for pastoralism and rangelands in:</a:t>
            </a:r>
          </a:p>
          <a:p>
            <a:endParaRPr lang="en-US" sz="2400" dirty="0"/>
          </a:p>
          <a:p>
            <a:pPr marL="285750" indent="-285750">
              <a:buFont typeface="Wingdings" charset="2"/>
              <a:buChar char="ü"/>
            </a:pPr>
            <a:r>
              <a:rPr lang="en-US" sz="2400" dirty="0"/>
              <a:t>Projects of 13 multilateral agencies and international research organizations</a:t>
            </a:r>
          </a:p>
          <a:p>
            <a:pPr marL="285750" indent="-285750">
              <a:buFont typeface="Wingdings" charset="2"/>
              <a:buChar char="ü"/>
            </a:pPr>
            <a:endParaRPr lang="en-US" sz="2400" dirty="0"/>
          </a:p>
          <a:p>
            <a:pPr marL="285750" indent="-285750">
              <a:buFont typeface="Wingdings" charset="2"/>
              <a:buChar char="ü"/>
            </a:pPr>
            <a:r>
              <a:rPr lang="en-US" sz="2400" dirty="0"/>
              <a:t>336 Stakeholder questionnaires (18% response)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66A50433-5CE0-4814-A8E2-0F3D3767A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0175" y="4750"/>
            <a:ext cx="2571317" cy="125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135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 shot of a video game&#10;&#10;Description automatically generated">
            <a:extLst>
              <a:ext uri="{FF2B5EF4-FFF2-40B4-BE49-F238E27FC236}">
                <a16:creationId xmlns:a16="http://schemas.microsoft.com/office/drawing/2014/main" id="{A9E776E5-FF20-9644-B5F2-4488DBC4B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27360" y="0"/>
            <a:ext cx="12695663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643484" y="3119805"/>
            <a:ext cx="1718636" cy="35394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dirty="0"/>
              <a:t>34 relevant global data bases</a:t>
            </a:r>
          </a:p>
          <a:p>
            <a:r>
              <a:rPr lang="en-US" sz="3200" dirty="0"/>
              <a:t>out of 100 </a:t>
            </a:r>
          </a:p>
        </p:txBody>
      </p:sp>
      <p:sp>
        <p:nvSpPr>
          <p:cNvPr id="5" name="Left Arrow Callout 4"/>
          <p:cNvSpPr/>
          <p:nvPr/>
        </p:nvSpPr>
        <p:spPr>
          <a:xfrm>
            <a:off x="8894758" y="334263"/>
            <a:ext cx="2467362" cy="198330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2345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Highly available, highly accessible</a:t>
            </a:r>
          </a:p>
        </p:txBody>
      </p:sp>
      <p:sp>
        <p:nvSpPr>
          <p:cNvPr id="3" name="Oval 2"/>
          <p:cNvSpPr/>
          <p:nvPr/>
        </p:nvSpPr>
        <p:spPr>
          <a:xfrm>
            <a:off x="7090186" y="0"/>
            <a:ext cx="1804572" cy="1916452"/>
          </a:xfrm>
          <a:prstGeom prst="ellipse">
            <a:avLst/>
          </a:prstGeom>
          <a:noFill/>
          <a:ln w="28575" cmpd="sng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B89F91D9-7802-4639-85C2-89A1CD47E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7143" y="2177694"/>
            <a:ext cx="2571317" cy="125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07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4A7E03-24BB-EF4A-A5B9-5B21C0C39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D9896FD-A55F-4D3A-B58C-1AADCCADB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3367" y="0"/>
            <a:ext cx="2571317" cy="125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9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C98AB"/>
            </a:gs>
            <a:gs pos="74000">
              <a:srgbClr val="7C98AB"/>
            </a:gs>
            <a:gs pos="83000">
              <a:srgbClr val="7C98AB"/>
            </a:gs>
            <a:gs pos="100000">
              <a:srgbClr val="7C98A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3EDDD-9016-4095-AB6B-BA22CBEB1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77955"/>
          </a:xfrm>
        </p:spPr>
        <p:txBody>
          <a:bodyPr/>
          <a:lstStyle/>
          <a:p>
            <a:r>
              <a:rPr lang="en-US" dirty="0"/>
              <a:t>Rangeland data gaps identified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45763-4077-4ACB-A5C1-B4DAAFC073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215371"/>
            <a:ext cx="10972800" cy="4996056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Figures on rangelands go back 1o 1960s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To start filling data gaps in terms of maps and key data/figures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To raise awareness on the enormous environmental, economic and social value of rangelands as well as their different ecosystems. 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To start exploring the different changes taking place in rangelands, including those being monitored at global levels such as land degradation neutrality and climate  change. 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To provide a platform for local voices to describe what they are doing to respond to these changes and the challenges that they face. 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To strengthen global collaboration on rangelands.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607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9E37B-1531-81E9-CB27-54EF833F0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rangelands data platform</a:t>
            </a:r>
          </a:p>
        </p:txBody>
      </p:sp>
      <p:pic>
        <p:nvPicPr>
          <p:cNvPr id="5" name="Content Placeholder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69066C0-AAED-296F-099A-2E224BB82FD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827" y="1601788"/>
            <a:ext cx="8138346" cy="4572000"/>
          </a:xfrm>
        </p:spPr>
      </p:pic>
    </p:spTree>
    <p:extLst>
      <p:ext uri="{BB962C8B-B14F-4D97-AF65-F5344CB8AC3E}">
        <p14:creationId xmlns:p14="http://schemas.microsoft.com/office/powerpoint/2010/main" val="3252061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6DCC3-3914-5142-91DB-6668A19D4D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C59AB0-4CC4-2D4F-A091-5ADAD90CBD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Map&#10;&#10;Description automatically generated">
            <a:extLst>
              <a:ext uri="{FF2B5EF4-FFF2-40B4-BE49-F238E27FC236}">
                <a16:creationId xmlns:a16="http://schemas.microsoft.com/office/drawing/2014/main" id="{F0E60740-971A-AD4D-BD68-D9E888560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178" y="46859"/>
            <a:ext cx="9637643" cy="681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918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2.xml><?xml version="1.0" encoding="utf-8"?>
<a:theme xmlns:a="http://schemas.openxmlformats.org/drawingml/2006/main" name="1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-presentation-template-2020" id="{09A534A2-3839-4C4F-B0F0-2DCD10AFC39C}" vid="{EB064C96-A503-4F32-9FC3-84563E441D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12" ma:contentTypeDescription="Create a new document." ma:contentTypeScope="" ma:versionID="61e66a5077acdc65f8548716c7a62fa3">
  <xsd:schema xmlns:xsd="http://www.w3.org/2001/XMLSchema" xmlns:xs="http://www.w3.org/2001/XMLSchema" xmlns:p="http://schemas.microsoft.com/office/2006/metadata/properties" xmlns:ns2="9f5e9607-a28b-487e-b093-da60e75ee109" xmlns:ns3="d8ada133-6b60-4b4f-b9cb-7718ee96dc55" targetNamespace="http://schemas.microsoft.com/office/2006/metadata/properties" ma:root="true" ma:fieldsID="63ca966046bec4c7b34d6e1ad562576c" ns2:_="" ns3:_="">
    <xsd:import namespace="9f5e9607-a28b-487e-b093-da60e75ee109"/>
    <xsd:import namespace="d8ada133-6b60-4b4f-b9cb-7718ee96dc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da133-6b60-4b4f-b9cb-7718ee96d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A19951-81B1-42CD-8B0C-7606DC69F4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d8ada133-6b60-4b4f-b9cb-7718ee96dc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purl.org/dc/elements/1.1/"/>
    <ds:schemaRef ds:uri="9f5e9607-a28b-487e-b093-da60e75ee109"/>
    <ds:schemaRef ds:uri="http://schemas.microsoft.com/office/infopath/2007/PartnerControls"/>
    <ds:schemaRef ds:uri="http://schemas.openxmlformats.org/package/2006/metadata/core-properties"/>
    <ds:schemaRef ds:uri="d8ada133-6b60-4b4f-b9cb-7718ee96dc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ILRIPPT_jan2021</Template>
  <TotalTime>12089</TotalTime>
  <Words>581</Words>
  <Application>Microsoft Office PowerPoint</Application>
  <PresentationFormat>Widescreen</PresentationFormat>
  <Paragraphs>70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Gill Sans MT</vt:lpstr>
      <vt:lpstr>Times New Roman</vt:lpstr>
      <vt:lpstr>Wingdings</vt:lpstr>
      <vt:lpstr>ilri_powerpoint_template_apr2013</vt:lpstr>
      <vt:lpstr>1_ilri_powerpoint_template_apr2013</vt:lpstr>
      <vt:lpstr>Rangeland data gaps   </vt:lpstr>
      <vt:lpstr>Resolutions at UNEA</vt:lpstr>
      <vt:lpstr>PowerPoint Presentation</vt:lpstr>
      <vt:lpstr>PowerPoint Presentation</vt:lpstr>
      <vt:lpstr>PowerPoint Presentation</vt:lpstr>
      <vt:lpstr>PowerPoint Presentation</vt:lpstr>
      <vt:lpstr>Rangeland data gaps identified </vt:lpstr>
      <vt:lpstr>Global rangelands data platform</vt:lpstr>
      <vt:lpstr>PowerPoint Presentation</vt:lpstr>
      <vt:lpstr>How was the Atlas produced?</vt:lpstr>
      <vt:lpstr>PowerPoint Presentation</vt:lpstr>
      <vt:lpstr>What is the Atlas?</vt:lpstr>
      <vt:lpstr>Activities – output 3.1 Global monitoring system for LVCD for SRR developed and tested        </vt:lpstr>
      <vt:lpstr>Activities – output 3.2 Global Monitoring Framework developed and tested     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 (maximum 3 lines)</dc:title>
  <dc:creator>Reviewer</dc:creator>
  <cp:lastModifiedBy>Mulat, Bizuwork (ILRI)</cp:lastModifiedBy>
  <cp:revision>105</cp:revision>
  <cp:lastPrinted>2021-10-25T11:32:53Z</cp:lastPrinted>
  <dcterms:created xsi:type="dcterms:W3CDTF">2021-10-14T08:12:55Z</dcterms:created>
  <dcterms:modified xsi:type="dcterms:W3CDTF">2024-10-10T04:24:39Z</dcterms:modified>
</cp:coreProperties>
</file>